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5" r:id="rId17"/>
    <p:sldId id="272" r:id="rId18"/>
    <p:sldId id="273" r:id="rId19"/>
  </p:sldIdLst>
  <p:sldSz cx="12192000" cy="6858000"/>
  <p:notesSz cx="6858000" cy="9144000"/>
  <p:embeddedFontLst>
    <p:embeddedFont>
      <p:font typeface="Lora" pitchFamily="2" charset="77"/>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ls+sYUCVvudJ8Koo0L27r+t79L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70EA8-2B00-458A-A05A-EF07C907317D}">
  <a:tblStyle styleId="{98A70EA8-2B00-458A-A05A-EF07C907317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EF3E6"/>
          </a:solidFill>
        </a:fill>
      </a:tcStyle>
    </a:wholeTbl>
    <a:band1H>
      <a:tcTxStyle/>
      <a:tcStyle>
        <a:tcBdr/>
        <a:fill>
          <a:solidFill>
            <a:srgbClr val="FEE5CA"/>
          </a:solidFill>
        </a:fill>
      </a:tcStyle>
    </a:band1H>
    <a:band2H>
      <a:tcTxStyle/>
      <a:tcStyle>
        <a:tcBdr/>
      </a:tcStyle>
    </a:band2H>
    <a:band1V>
      <a:tcTxStyle/>
      <a:tcStyle>
        <a:tcBdr/>
        <a:fill>
          <a:solidFill>
            <a:srgbClr val="FEE5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767"/>
  </p:normalViewPr>
  <p:slideViewPr>
    <p:cSldViewPr snapToGrid="0">
      <p:cViewPr>
        <p:scale>
          <a:sx n="93" d="100"/>
          <a:sy n="93" d="100"/>
        </p:scale>
        <p:origin x="186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200"/>
              <a:buFont typeface="Noto Sans Symbols"/>
              <a:buChar char="▪"/>
            </a:pPr>
            <a:r>
              <a:rPr lang="en-GB" sz="1200" dirty="0"/>
              <a:t>This </a:t>
            </a:r>
            <a:r>
              <a:rPr lang="en-GB" sz="1200" b="1" dirty="0"/>
              <a:t>slide deck is designed to accompany the </a:t>
            </a:r>
            <a:r>
              <a:rPr lang="en-GB" sz="1200" b="1" dirty="0">
                <a:solidFill>
                  <a:schemeClr val="accent1"/>
                </a:solidFill>
              </a:rPr>
              <a:t>“A Practical Guide to Implementing Responsible Research Assessment at Research Funding Organizations” </a:t>
            </a:r>
            <a:r>
              <a:rPr lang="en-GB" sz="1200" dirty="0">
                <a:solidFill>
                  <a:schemeClr val="accent1"/>
                </a:solidFill>
              </a:rPr>
              <a:t>(published in May 2026). </a:t>
            </a:r>
            <a:endParaRPr sz="1200" dirty="0">
              <a:solidFill>
                <a:schemeClr val="accent1"/>
              </a:solidFill>
            </a:endParaRPr>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0" dirty="0"/>
              <a:t>The deck follows the outline of the Guide covering</a:t>
            </a:r>
            <a:r>
              <a:rPr lang="en-GB" sz="1200" b="0" i="1" dirty="0">
                <a:solidFill>
                  <a:schemeClr val="lt1"/>
                </a:solidFill>
              </a:rPr>
              <a:t>:</a:t>
            </a:r>
            <a:r>
              <a:rPr lang="en-GB" sz="1200" b="0" i="1" dirty="0">
                <a:solidFill>
                  <a:schemeClr val="accent1"/>
                </a:solidFill>
              </a:rPr>
              <a:t> an introduction to RRA, the role of funders, and potential areas for  activities and actions to embed RRA-aligned policies and practices at funding agencies. </a:t>
            </a:r>
            <a:endParaRPr dirty="0"/>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1" dirty="0"/>
              <a:t>Presenter notes are included </a:t>
            </a:r>
            <a:r>
              <a:rPr lang="en-GB" sz="1200" dirty="0"/>
              <a:t>in each slide. </a:t>
            </a:r>
            <a:endParaRPr dirty="0"/>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1" dirty="0"/>
              <a:t>The content is available under a Creative Commons Attribution License (CC BY-SA 4.0), </a:t>
            </a:r>
            <a:r>
              <a:rPr lang="en-GB" sz="1200" i="1" dirty="0"/>
              <a:t>except for supporter logos</a:t>
            </a:r>
            <a:r>
              <a:rPr lang="en-GB" sz="1200" dirty="0"/>
              <a:t>. Logos are trademarks or registered trademarks of their respective organizations and may not be reused without permission. The DORA logo may be used if its visual integrity is maintained and it is not used to suggest endorsement by DORA.</a:t>
            </a:r>
            <a:endParaRPr dirty="0"/>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dirty="0"/>
              <a:t>Please feel free to delete the slides as appropriate. </a:t>
            </a:r>
          </a:p>
          <a:p>
            <a:pPr marL="285750" lvl="0" indent="-285750" algn="l" rtl="0">
              <a:lnSpc>
                <a:spcPct val="100000"/>
              </a:lnSpc>
              <a:spcBef>
                <a:spcPts val="0"/>
              </a:spcBef>
              <a:spcAft>
                <a:spcPts val="0"/>
              </a:spcAft>
              <a:buSzPts val="1200"/>
              <a:buFont typeface="Noto Sans Symbols"/>
              <a:buChar char="▪"/>
            </a:pPr>
            <a:endParaRPr lang="en-GB" sz="1200" dirty="0"/>
          </a:p>
          <a:p>
            <a:pPr marL="285750" lvl="0" indent="-285750" algn="l" rtl="0">
              <a:lnSpc>
                <a:spcPct val="100000"/>
              </a:lnSpc>
              <a:spcBef>
                <a:spcPts val="0"/>
              </a:spcBef>
              <a:spcAft>
                <a:spcPts val="0"/>
              </a:spcAft>
              <a:buSzPts val="1200"/>
              <a:buFont typeface="Noto Sans Symbols"/>
              <a:buChar char="▪"/>
            </a:pPr>
            <a:r>
              <a:rPr lang="en-GB" sz="1200" dirty="0"/>
              <a:t>To find out more, visit </a:t>
            </a:r>
            <a:r>
              <a:rPr lang="en-GB" sz="1200" u="sng" dirty="0">
                <a:solidFill>
                  <a:schemeClr val="hlink"/>
                </a:solidFill>
                <a:hlinkClick r:id="rId3"/>
              </a:rPr>
              <a:t>https://sfdora.org/</a:t>
            </a:r>
            <a:r>
              <a:rPr lang="en-GB" sz="1200" dirty="0"/>
              <a:t> </a:t>
            </a:r>
          </a:p>
          <a:p>
            <a:pPr marL="285750" lvl="0" indent="-285750" algn="l" rtl="0">
              <a:lnSpc>
                <a:spcPct val="100000"/>
              </a:lnSpc>
              <a:spcBef>
                <a:spcPts val="0"/>
              </a:spcBef>
              <a:spcAft>
                <a:spcPts val="0"/>
              </a:spcAft>
              <a:buSzPts val="1200"/>
              <a:buFont typeface="Noto Sans Symbols"/>
              <a:buChar char="▪"/>
            </a:pPr>
            <a:endParaRPr lang="en-GB" sz="1200" dirty="0"/>
          </a:p>
          <a:p>
            <a:pPr marL="285750" lvl="0" indent="-285750" algn="l" rtl="0">
              <a:lnSpc>
                <a:spcPct val="100000"/>
              </a:lnSpc>
              <a:spcBef>
                <a:spcPts val="0"/>
              </a:spcBef>
              <a:spcAft>
                <a:spcPts val="0"/>
              </a:spcAft>
              <a:buSzPts val="1200"/>
              <a:buFont typeface="Noto Sans Symbols"/>
              <a:buChar char="▪"/>
            </a:pPr>
            <a:endParaRPr dirty="0"/>
          </a:p>
          <a:p>
            <a:pPr marL="0" lvl="0" indent="0" algn="l" rtl="0">
              <a:lnSpc>
                <a:spcPct val="100000"/>
              </a:lnSpc>
              <a:spcBef>
                <a:spcPts val="0"/>
              </a:spcBef>
              <a:spcAft>
                <a:spcPts val="0"/>
              </a:spcAft>
              <a:buSzPts val="1400"/>
              <a:buNone/>
            </a:pPr>
            <a:endParaRPr dirty="0"/>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a:t>
            </a:r>
            <a:r>
              <a:rPr lang="en-GB" b="1"/>
              <a:t>DORA Guide outlines seven activities </a:t>
            </a:r>
            <a:r>
              <a:rPr lang="en-GB"/>
              <a:t>that, based on the DORA’s community experience, can be crucial for the successful development of RRA approaches at funding agencies.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a reminder, </a:t>
            </a:r>
            <a:r>
              <a:rPr lang="en-GB" b="1"/>
              <a:t>the Guide aims to support all types of funders </a:t>
            </a:r>
            <a:r>
              <a:rPr lang="en-GB"/>
              <a:t>– government, not-for-profit, charity AND across geographies AND working across research disciplines.  We recognize that ‘</a:t>
            </a:r>
            <a:r>
              <a:rPr lang="en-GB" i="1"/>
              <a:t>one size will not fit all</a:t>
            </a:r>
            <a:r>
              <a:rPr lang="en-GB"/>
              <a:t>’ and therefore, while the activities are numbered, they do not need to be considered (or followed) in sequence, and organizations should consider the activities that work best in their specific context and circumstance.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seven activities described in the Guide are:</a:t>
            </a:r>
            <a:endParaRPr/>
          </a:p>
          <a:p>
            <a:pPr marL="228600" lvl="0" indent="-228600" algn="l" rtl="0">
              <a:lnSpc>
                <a:spcPct val="100000"/>
              </a:lnSpc>
              <a:spcBef>
                <a:spcPts val="0"/>
              </a:spcBef>
              <a:spcAft>
                <a:spcPts val="0"/>
              </a:spcAft>
              <a:buSzPts val="1400"/>
              <a:buFont typeface="Arial"/>
              <a:buAutoNum type="arabicPeriod"/>
            </a:pPr>
            <a:r>
              <a:rPr lang="en-GB" b="1"/>
              <a:t>Engaging the organization leadership</a:t>
            </a:r>
            <a:r>
              <a:rPr lang="en-GB"/>
              <a:t>: Highlighting the importance of securing the support and input from senior staff and leaders to enable action and drive change.</a:t>
            </a:r>
            <a:endParaRPr/>
          </a:p>
          <a:p>
            <a:pPr marL="228600" lvl="0" indent="-228600" algn="l" rtl="0">
              <a:lnSpc>
                <a:spcPct val="100000"/>
              </a:lnSpc>
              <a:spcBef>
                <a:spcPts val="0"/>
              </a:spcBef>
              <a:spcAft>
                <a:spcPts val="0"/>
              </a:spcAft>
              <a:buSzPts val="1400"/>
              <a:buFont typeface="Arial"/>
              <a:buAutoNum type="arabicPeriod"/>
            </a:pPr>
            <a:r>
              <a:rPr lang="en-GB" b="1"/>
              <a:t>Developing a strategic vision for RRA: </a:t>
            </a:r>
            <a:r>
              <a:rPr lang="en-GB"/>
              <a:t>Guiding organizations in defining a clear vision for RRA that aligns with their mission and values, potentially linking it to broader goals like fostering open science or promoting equity.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Exploring the landscape for RRA: </a:t>
            </a:r>
            <a:r>
              <a:rPr lang="en-GB" b="0"/>
              <a:t>Developing a comprehensive understanding of what research assessment policies and practices operate internally (and importantly, where this activity might be taking place) AND discovering approaches to research assessment at peer organizations (e.g. other funders) and other national and international initiatives that have relevance to RRA (and that might be useful to engage and/or align with).</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Engaging with communities inside and outside the organization: </a:t>
            </a:r>
            <a:r>
              <a:rPr lang="en-GB"/>
              <a:t>Emphasizing the value of getting the input and involvement of various internal colleagues and teams (e.g. policy, comms) AND experts outside the organizations (e.g. engaging with potential applicants and reviewers), on the need and importance of change AND identifying priorities and practical places to make changes to policies and practices.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Mobilizing resources: </a:t>
            </a:r>
            <a:r>
              <a:rPr lang="en-GB"/>
              <a:t>to make the case and build the evidence for the importance of RRA. And resources to practically develop, test and implement what might be new approaches to RRA, updates to policies and/or a broader strategy. Considering how and where resources might be needed and identifying priorities – think people, time, materials – and funding!  </a:t>
            </a:r>
            <a:endParaRPr/>
          </a:p>
          <a:p>
            <a:pPr marL="228600" lvl="0" indent="-228600" algn="l" rtl="0">
              <a:lnSpc>
                <a:spcPct val="100000"/>
              </a:lnSpc>
              <a:spcBef>
                <a:spcPts val="0"/>
              </a:spcBef>
              <a:spcAft>
                <a:spcPts val="0"/>
              </a:spcAft>
              <a:buSzPts val="1400"/>
              <a:buFont typeface="Arial"/>
              <a:buAutoNum type="arabicPeriod"/>
            </a:pPr>
            <a:r>
              <a:rPr lang="en-GB" b="1"/>
              <a:t>Creating strong engagement and communication plans: </a:t>
            </a:r>
            <a:r>
              <a:rPr lang="en-GB"/>
              <a:t>Highlighting the necessity of clear, transparent, and consistent communication with all those impacted by changes to policies and practices, to build buy-in, and to mitigate concerns.</a:t>
            </a:r>
            <a:endParaRPr/>
          </a:p>
          <a:p>
            <a:pPr marL="228600" lvl="0" indent="-228600" algn="l" rtl="0">
              <a:lnSpc>
                <a:spcPct val="100000"/>
              </a:lnSpc>
              <a:spcBef>
                <a:spcPts val="0"/>
              </a:spcBef>
              <a:spcAft>
                <a:spcPts val="0"/>
              </a:spcAft>
              <a:buSzPts val="1400"/>
              <a:buFont typeface="Arial"/>
              <a:buAutoNum type="arabicPeriod"/>
            </a:pPr>
            <a:r>
              <a:rPr lang="en-GB" b="1"/>
              <a:t>Monitoring, evaluating, and reviewing activities and interventions:</a:t>
            </a:r>
            <a:r>
              <a:rPr lang="en-GB"/>
              <a:t> Emphasizing the importance of being evidence-based and understanding what works and what doesn’t, regularly reviewing changes as the context may evolve, identifying unintended consequences, and essentially keeping the approaches aligned with organizational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i="1">
                <a:highlight>
                  <a:srgbClr val="FFFF00"/>
                </a:highlight>
              </a:rPr>
              <a:t>Chapter 2 also features a "Spotlight” </a:t>
            </a:r>
            <a:r>
              <a:rPr lang="en-GB" b="1" i="1">
                <a:highlight>
                  <a:srgbClr val="FFFF00"/>
                </a:highlight>
              </a:rPr>
              <a:t>on the SPACE Rubric </a:t>
            </a:r>
            <a:r>
              <a:rPr lang="en-GB" i="1">
                <a:highlight>
                  <a:srgbClr val="FFFF00"/>
                </a:highlight>
              </a:rPr>
              <a:t>– </a:t>
            </a:r>
            <a:r>
              <a:rPr lang="en-GB">
                <a:highlight>
                  <a:srgbClr val="FFFF00"/>
                </a:highlight>
              </a:rPr>
              <a:t>which is a tool that can help organizations to gauge their internal capacity and infrastructure to support RRA interventions and plan for success. The rubric has five dimensions (Standards for Scholarship, Process Mechanics and Policies, Accountability, Culture Within Institutions, and Evaluative and Iterative Feedback) and three stages of capability development (Foundation, Expansion, Scaling). The Guide suggests various ways the SPACE Rubric can be used to support the activities discussed in this chapter, such as structuring discussions for a task force or analyzing current practices.</a:t>
            </a:r>
            <a:endParaRPr>
              <a:highlight>
                <a:srgbClr val="FFFF00"/>
              </a:highlight>
            </a:endParaRPr>
          </a:p>
        </p:txBody>
      </p:sp>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82" name="Google Shape;1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Guide also provides guidance on how and where to potentially introduce and/or embed RRA-aligned policies practices into policies and procedures at five key places (moments) within the typical research funding cycle.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each of these 5 moments, the Guide suggests concrete actions and provides a ‘menu of options’ approach that encourages adaptation to local contexts.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five places are:</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SzPts val="1400"/>
              <a:buAutoNum type="arabicPeriod"/>
            </a:pPr>
            <a:r>
              <a:rPr lang="en-GB" sz="1200" b="1" i="0" u="none" strike="noStrike" cap="none">
                <a:solidFill>
                  <a:schemeClr val="lt1"/>
                </a:solidFill>
                <a:latin typeface="Lora"/>
                <a:ea typeface="Lora"/>
                <a:cs typeface="Lora"/>
                <a:sym typeface="Lora"/>
              </a:rPr>
              <a:t>Establishing funding programs and calls</a:t>
            </a:r>
            <a:r>
              <a:rPr lang="en-GB" b="1"/>
              <a:t>: </a:t>
            </a:r>
            <a:r>
              <a:rPr lang="en-GB"/>
              <a:t>This section emphasizes aligning these critical career junctures with RRA principles. This involves recognizing the diverse contributions and talents of researchers, prioritizing qualitative evaluation, moving away from inappropriate metric use, and ensuring a fair and transparent process. Suggested interventions cover creating committees, designing application materials (like transparent forms and clear criteria), writing job adverts, triaging applications, conducting interviews (using standardized protocols), providing post-hire support, and evaluating the entire process (e.g., using feedback forms). It highlights the importance of providing clarity and support throughout the application and assessment process.</a:t>
            </a:r>
            <a:endParaRPr b="0"/>
          </a:p>
          <a:p>
            <a:pPr marL="228600" lvl="0" indent="-228600" algn="l" rtl="0">
              <a:lnSpc>
                <a:spcPct val="100000"/>
              </a:lnSpc>
              <a:spcBef>
                <a:spcPts val="0"/>
              </a:spcBef>
              <a:spcAft>
                <a:spcPts val="0"/>
              </a:spcAft>
              <a:buSzPts val="1400"/>
              <a:buAutoNum type="arabicPeriod"/>
            </a:pPr>
            <a:r>
              <a:rPr lang="en-GB" b="1"/>
              <a:t>Making funding decisions: </a:t>
            </a:r>
            <a:r>
              <a:rPr lang="en-GB"/>
              <a:t>The chapter offers approaches for applying RRA principles to the assessment and awarding of internal funding and prizes. Key suggestions include ensuring clear, open, and transparent criteria focused on the quality and impact of scholarship in award notices and grant calls. Nomination and application forms should request information relevant to the award/grant and be structured to allow applicants to contextualize their achievements, potentially using narrative formats alongside quantitative data. The process should involve appropriate panels and transparent communication, sensitive to both successful and unsuccessful applicants, and include mechanisms for review and feedback after the award cycle.</a:t>
            </a:r>
            <a:endParaRPr/>
          </a:p>
          <a:p>
            <a:pPr marL="228600" lvl="0" indent="-228600" algn="l" rtl="0">
              <a:lnSpc>
                <a:spcPct val="100000"/>
              </a:lnSpc>
              <a:spcBef>
                <a:spcPts val="0"/>
              </a:spcBef>
              <a:spcAft>
                <a:spcPts val="0"/>
              </a:spcAft>
              <a:buSzPts val="1400"/>
              <a:buAutoNum type="arabicPeriod"/>
            </a:pPr>
            <a:r>
              <a:rPr lang="en-GB" b="1"/>
              <a:t>Setting grant terms and conditions:</a:t>
            </a:r>
            <a:endParaRPr/>
          </a:p>
          <a:p>
            <a:pPr marL="228600" lvl="0" indent="-228600" algn="l" rtl="0">
              <a:lnSpc>
                <a:spcPct val="100000"/>
              </a:lnSpc>
              <a:spcBef>
                <a:spcPts val="0"/>
              </a:spcBef>
              <a:spcAft>
                <a:spcPts val="0"/>
              </a:spcAft>
              <a:buSzPts val="1400"/>
              <a:buAutoNum type="arabicPeriod"/>
            </a:pPr>
            <a:r>
              <a:rPr lang="en-GB" b="1"/>
              <a:t>Monitoring and evaluating grants and programs: </a:t>
            </a:r>
            <a:r>
              <a:rPr lang="en-GB"/>
              <a:t>This section addresses the assessment of organizational entities like university departments, research centers, and infrastructures. The goal is to align these evaluations with the organization's overall RRA principles, values, and mission. The guide suggests integrating RRA approaches through contractual components in internal budget distribution systems. Recommended actions include developing clear evaluation policies and practices, carefully composing evaluation panels (potentially including external members and providing unconscious bias training), promoting self-evaluation focused on diverse contributions, conducting the evaluation transparently, and establishing mechanisms for post-evaluation feedback and continuous improvement.</a:t>
            </a:r>
            <a:endParaRPr/>
          </a:p>
          <a:p>
            <a:pPr marL="228600" lvl="0" indent="-228600" algn="l" rtl="0">
              <a:lnSpc>
                <a:spcPct val="100000"/>
              </a:lnSpc>
              <a:spcBef>
                <a:spcPts val="0"/>
              </a:spcBef>
              <a:spcAft>
                <a:spcPts val="0"/>
              </a:spcAft>
              <a:buSzPts val="1400"/>
              <a:buAutoNum type="arabicPeriod"/>
            </a:pPr>
            <a:r>
              <a:rPr lang="en-GB" b="1"/>
              <a:t>Communicating and engaging with your communities:</a:t>
            </a:r>
            <a:r>
              <a:rPr lang="en-GB"/>
              <a:t> The final key moment stresses the importance of ensuring that RRA becomes a part of the institution's internal and external narrative and identity. This involves making communication colleagues aware of the RRA strategy and enabling them to share stories and successes that highlight a broader range of contributions. Suggestions include embedding RRA in institutional policies and position statements, leadership updates and newsletters, and communications around key appointments and hires. It specifically addresses how to frame commentary around national and institutional rankings, encouraging a holistic view of the institution and clarifying the limitations of metrics-based rankings while affirming they do not dictate individual assessment criteria.</a:t>
            </a:r>
            <a:endParaRPr/>
          </a:p>
          <a:p>
            <a:pPr marL="228600" lvl="0" indent="-1397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Chapter 3 also features "Spotlight" sections that delve into considerations relevant to these key moments: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Narrative CVs: </a:t>
            </a:r>
            <a:r>
              <a:rPr lang="en-GB" b="0"/>
              <a:t>Presented as an alternative to traditional CVs, allowing researchers to describe their achievements, skills, and contributions in a contextualized, descriptive format. They aim to promote diversity, equity, and inclusion by recognizing varied experiences and reducing biases, enabling researchers to "tell their story". The guide mentions evidence suggesting narrative CVs can reduce bias and highlight suboptimal practices. A possible framework for describing contributions via narrative CVs includes knowledge creation, development of individuals/collaborations, supporting the research community, and contributions to broader society.</a:t>
            </a:r>
            <a:endParaRPr b="0"/>
          </a:p>
          <a:p>
            <a:pPr marL="0" lvl="0" indent="0" algn="l" rtl="0">
              <a:lnSpc>
                <a:spcPct val="100000"/>
              </a:lnSpc>
              <a:spcBef>
                <a:spcPts val="0"/>
              </a:spcBef>
              <a:spcAft>
                <a:spcPts val="0"/>
              </a:spcAft>
              <a:buSzPts val="1400"/>
              <a:buNone/>
            </a:pPr>
            <a:r>
              <a:rPr lang="en-GB"/>
              <a:t>Early Career Researchers (ECRs): This spotlight highlights the importance of aligning assessments at key moments like thesis evaluations with RRA principles. It notes ECRs' desire for assessment approaches that value diverse outputs. The Spotlight suggests RPOs can consider training for ECRs covering responsible metrics, open science, research integrity, and how to contextualize their contributions using narrative CVs.</a:t>
            </a:r>
            <a:endParaRPr/>
          </a:p>
          <a:p>
            <a:pPr marL="0" lvl="0" indent="0" algn="l" rtl="0">
              <a:lnSpc>
                <a:spcPct val="100000"/>
              </a:lnSpc>
              <a:spcBef>
                <a:spcPts val="0"/>
              </a:spcBef>
              <a:spcAft>
                <a:spcPts val="0"/>
              </a:spcAft>
              <a:buSzPts val="1400"/>
              <a:buNone/>
            </a:pPr>
            <a:r>
              <a:rPr lang="en-GB"/>
              <a:t>The Chapter references tools like the SPACE Rubric and the SCOPE Framework as aids for monitoring and evaluating the effectiveness of implemented RRA strategies.</a:t>
            </a:r>
            <a:endParaRPr/>
          </a:p>
        </p:txBody>
      </p:sp>
      <p:sp>
        <p:nvSpPr>
          <p:cNvPr id="190" name="Google Shape;19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98" name="Google Shape;1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The scholarly research and publishing system is a global, interconnected ecosystem: every part of it influences, and is influenced by, each other part.</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0" dirty="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In the Guide we cover 8 specific components, discussing the interactions between RRA and the component. </a:t>
            </a:r>
            <a:r>
              <a:rPr lang="en-GB" b="0" dirty="0"/>
              <a:t>Below, we briefly summarize how RRA influences each component.</a:t>
            </a:r>
            <a:endParaRPr b="0" dirty="0"/>
          </a:p>
          <a:p>
            <a:pPr marL="0" lvl="0" indent="0" algn="l" rtl="0">
              <a:lnSpc>
                <a:spcPct val="100000"/>
              </a:lnSpc>
              <a:spcBef>
                <a:spcPts val="0"/>
              </a:spcBef>
              <a:spcAft>
                <a:spcPts val="0"/>
              </a:spcAft>
              <a:buSzPts val="1400"/>
              <a:buNone/>
            </a:pPr>
            <a:endParaRPr lang="en-US" sz="1200" b="1" dirty="0">
              <a:solidFill>
                <a:schemeClr val="l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dirty="0">
                <a:solidFill>
                  <a:schemeClr val="lt1"/>
                </a:solidFill>
                <a:latin typeface="Lora"/>
                <a:ea typeface="Lora"/>
                <a:cs typeface="Lora"/>
                <a:sym typeface="Lora"/>
              </a:rPr>
              <a:t>Underpinning components</a:t>
            </a:r>
            <a:endParaRPr lang="en-GB" dirty="0"/>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92D050"/>
                </a:solidFill>
                <a:latin typeface="Lora"/>
                <a:ea typeface="Lora"/>
                <a:cs typeface="Lora"/>
                <a:sym typeface="Lora"/>
              </a:rPr>
              <a:t>Responsible Research Culture - </a:t>
            </a:r>
            <a:r>
              <a:rPr lang="en-GB" sz="1200" dirty="0">
                <a:solidFill>
                  <a:schemeClr val="lt1"/>
                </a:solidFill>
                <a:latin typeface="Lora"/>
                <a:ea typeface="Lora"/>
                <a:cs typeface="Lora"/>
                <a:sym typeface="Lora"/>
              </a:rPr>
              <a:t>recognizes and incentivizes collaboration, integrity, and innovation.</a:t>
            </a:r>
            <a:endParaRPr lang="en-GB" sz="1200" dirty="0"/>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00B050"/>
                </a:solidFill>
                <a:latin typeface="Lora"/>
                <a:ea typeface="Lora"/>
                <a:cs typeface="Lora"/>
                <a:sym typeface="Lora"/>
              </a:rPr>
              <a:t>Responsible Use of Metrics - </a:t>
            </a:r>
            <a:r>
              <a:rPr lang="en-GB" sz="1200" dirty="0">
                <a:solidFill>
                  <a:schemeClr val="lt1"/>
                </a:solidFill>
                <a:latin typeface="Lora"/>
                <a:ea typeface="Lora"/>
                <a:cs typeface="Lora"/>
                <a:sym typeface="Lora"/>
              </a:rPr>
              <a:t>balances and broadens approach to research assessment.</a:t>
            </a:r>
            <a:endParaRPr lang="en-GB" sz="1200" b="1" dirty="0">
              <a:solidFill>
                <a:srgbClr val="00B050"/>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33CCCC"/>
                </a:solidFill>
                <a:latin typeface="Lora"/>
                <a:ea typeface="Lora"/>
                <a:cs typeface="Lora"/>
                <a:sym typeface="Lora"/>
              </a:rPr>
              <a:t>Research Information Infrastructure - </a:t>
            </a:r>
            <a:r>
              <a:rPr lang="en-GB" sz="1200" dirty="0">
                <a:solidFill>
                  <a:schemeClr val="lt1"/>
                </a:solidFill>
                <a:latin typeface="Lora"/>
                <a:ea typeface="Lora"/>
                <a:cs typeface="Lora"/>
                <a:sym typeface="Lora"/>
              </a:rPr>
              <a:t>makes contributions discoverable and usable.</a:t>
            </a:r>
          </a:p>
          <a:p>
            <a:pPr marL="342900" lvl="0" indent="-342900" algn="l" rtl="0">
              <a:lnSpc>
                <a:spcPct val="100000"/>
              </a:lnSpc>
              <a:spcBef>
                <a:spcPts val="0"/>
              </a:spcBef>
              <a:spcAft>
                <a:spcPts val="0"/>
              </a:spcAft>
              <a:buClr>
                <a:schemeClr val="lt1"/>
              </a:buClr>
              <a:buSzPts val="2000"/>
              <a:buFont typeface="Arial"/>
              <a:buAutoNum type="arabicPeriod"/>
            </a:pPr>
            <a:endParaRPr sz="1200" b="1" dirty="0">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dirty="0">
                <a:solidFill>
                  <a:schemeClr val="lt1"/>
                </a:solidFill>
                <a:latin typeface="Lora"/>
                <a:ea typeface="Lora"/>
                <a:cs typeface="Lora"/>
                <a:sym typeface="Lora"/>
              </a:rPr>
              <a:t>Supporting components</a:t>
            </a:r>
            <a:endParaRPr dirty="0"/>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FF6699"/>
                </a:solidFill>
                <a:latin typeface="Lora"/>
                <a:ea typeface="Lora"/>
                <a:cs typeface="Lora"/>
                <a:sym typeface="Lora"/>
              </a:rPr>
              <a:t>Equity, Diversity, and Inclusion - </a:t>
            </a:r>
            <a:r>
              <a:rPr lang="en-GB" sz="1200" dirty="0">
                <a:solidFill>
                  <a:schemeClr val="lt1"/>
                </a:solidFill>
                <a:latin typeface="Lora"/>
                <a:ea typeface="Lora"/>
                <a:cs typeface="Lora"/>
                <a:sym typeface="Lora"/>
              </a:rPr>
              <a:t>recognizes the diversity of contributions and career paths</a:t>
            </a:r>
            <a:endParaRPr sz="1200" b="1" dirty="0">
              <a:solidFill>
                <a:srgbClr val="FF6699"/>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FF0066"/>
                </a:solidFill>
                <a:latin typeface="Lora"/>
                <a:ea typeface="Lora"/>
                <a:cs typeface="Lora"/>
                <a:sym typeface="Lora"/>
              </a:rPr>
              <a:t>Research Ethics and Integrity - </a:t>
            </a:r>
            <a:r>
              <a:rPr lang="en-GB" sz="1200" dirty="0">
                <a:solidFill>
                  <a:schemeClr val="lt1"/>
                </a:solidFill>
                <a:latin typeface="Lora"/>
                <a:ea typeface="Lora"/>
                <a:cs typeface="Lora"/>
                <a:sym typeface="Lora"/>
              </a:rPr>
              <a:t>reduces perverse incentives, focuses on practices that deliver robust research.</a:t>
            </a:r>
            <a:endParaRPr dirty="0"/>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chemeClr val="accent2"/>
                </a:solidFill>
                <a:latin typeface="Lora"/>
                <a:ea typeface="Lora"/>
                <a:cs typeface="Lora"/>
                <a:sym typeface="Lora"/>
              </a:rPr>
              <a:t>Open Science - </a:t>
            </a:r>
            <a:r>
              <a:rPr lang="en-GB" sz="1200" dirty="0">
                <a:solidFill>
                  <a:schemeClr val="lt1"/>
                </a:solidFill>
                <a:latin typeface="Lora"/>
                <a:ea typeface="Lora"/>
                <a:cs typeface="Lora"/>
                <a:sym typeface="Lora"/>
              </a:rPr>
              <a:t>rewards transparency and the sharing of data and research outputs.</a:t>
            </a:r>
            <a:endParaRPr sz="1200" b="1" dirty="0">
              <a:solidFill>
                <a:schemeClr val="accent2"/>
              </a:solidFill>
            </a:endParaRPr>
          </a:p>
          <a:p>
            <a:pPr marL="342900" marR="0" lvl="0" indent="-342900" algn="l" rtl="0">
              <a:lnSpc>
                <a:spcPct val="100000"/>
              </a:lnSpc>
              <a:spcBef>
                <a:spcPts val="0"/>
              </a:spcBef>
              <a:spcAft>
                <a:spcPts val="0"/>
              </a:spcAft>
              <a:buClr>
                <a:schemeClr val="lt1"/>
              </a:buClr>
              <a:buSzPts val="2000"/>
              <a:buFont typeface="Arial"/>
              <a:buAutoNum type="arabicPeriod"/>
            </a:pPr>
            <a:r>
              <a:rPr lang="en-GB" sz="1200" b="1" dirty="0">
                <a:solidFill>
                  <a:schemeClr val="accent1"/>
                </a:solidFill>
                <a:latin typeface="Lora"/>
                <a:ea typeface="Lora"/>
                <a:cs typeface="Lora"/>
                <a:sym typeface="Lora"/>
              </a:rPr>
              <a:t>Inter- and Transdisciplinary Research and Societal Impact- </a:t>
            </a:r>
            <a:r>
              <a:rPr lang="en-GB" sz="1200" b="0" i="0" u="none" strike="noStrike" cap="none" dirty="0">
                <a:solidFill>
                  <a:schemeClr val="lt1"/>
                </a:solidFill>
                <a:latin typeface="Lora"/>
                <a:ea typeface="Lora"/>
                <a:cs typeface="Lora"/>
                <a:sym typeface="Lora"/>
              </a:rPr>
              <a:t>values work that crosses boundaries and delivers real-world benefits</a:t>
            </a:r>
            <a:endParaRPr sz="1200" b="1" dirty="0">
              <a:solidFill>
                <a:schemeClr val="accen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endParaRPr sz="1200" b="1" dirty="0">
              <a:solidFill>
                <a:srgbClr val="33CCCC"/>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dirty="0">
                <a:solidFill>
                  <a:schemeClr val="lt1"/>
                </a:solidFill>
                <a:latin typeface="Lora"/>
                <a:ea typeface="Lora"/>
                <a:cs typeface="Lora"/>
                <a:sym typeface="Lora"/>
              </a:rPr>
              <a:t>Strengthening component</a:t>
            </a:r>
            <a:endParaRPr dirty="0"/>
          </a:p>
          <a:p>
            <a:pPr marL="342900" lvl="0" indent="-342900" algn="l" rtl="0">
              <a:lnSpc>
                <a:spcPct val="100000"/>
              </a:lnSpc>
              <a:spcBef>
                <a:spcPts val="0"/>
              </a:spcBef>
              <a:spcAft>
                <a:spcPts val="0"/>
              </a:spcAft>
              <a:buClr>
                <a:schemeClr val="lt1"/>
              </a:buClr>
              <a:buSzPts val="2000"/>
              <a:buFont typeface="Arial"/>
              <a:buAutoNum type="arabicPeriod"/>
            </a:pPr>
            <a:r>
              <a:rPr lang="en-GB" sz="1200" b="1" dirty="0">
                <a:solidFill>
                  <a:srgbClr val="00B0F0"/>
                </a:solidFill>
                <a:latin typeface="Lora"/>
                <a:ea typeface="Lora"/>
                <a:cs typeface="Lora"/>
                <a:sym typeface="Lora"/>
              </a:rPr>
              <a:t>Scholarly Communication - </a:t>
            </a:r>
            <a:r>
              <a:rPr lang="en-GB" sz="1200" b="0" dirty="0">
                <a:solidFill>
                  <a:schemeClr val="lt1"/>
                </a:solidFill>
                <a:latin typeface="Lora"/>
                <a:ea typeface="Lora"/>
                <a:cs typeface="Lora"/>
                <a:sym typeface="Lora"/>
              </a:rPr>
              <a:t>facilitates</a:t>
            </a:r>
            <a:r>
              <a:rPr lang="en-GB" sz="1200" dirty="0">
                <a:solidFill>
                  <a:schemeClr val="lt1"/>
                </a:solidFill>
                <a:latin typeface="Lora"/>
                <a:ea typeface="Lora"/>
                <a:cs typeface="Lora"/>
                <a:sym typeface="Lora"/>
              </a:rPr>
              <a:t> the sharing of research findings, maximizing the potential for use and reuse for use and reuse.</a:t>
            </a:r>
            <a:endParaRPr sz="1200" dirty="0">
              <a:solidFill>
                <a:srgbClr val="00B0F0"/>
              </a:solidFill>
              <a:latin typeface="Lora"/>
              <a:ea typeface="Lora"/>
              <a:cs typeface="Lora"/>
              <a:sym typeface="Lora"/>
            </a:endParaRPr>
          </a:p>
        </p:txBody>
      </p:sp>
      <p:sp>
        <p:nvSpPr>
          <p:cNvPr id="206" name="Google Shape;2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224" name="Google Shape;22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D6CF6D82-A199-615E-4AD6-59B6A79B49A8}"/>
            </a:ext>
          </a:extLst>
        </p:cNvPr>
        <p:cNvGrpSpPr/>
        <p:nvPr/>
      </p:nvGrpSpPr>
      <p:grpSpPr>
        <a:xfrm>
          <a:off x="0" y="0"/>
          <a:ext cx="0" cy="0"/>
          <a:chOff x="0" y="0"/>
          <a:chExt cx="0" cy="0"/>
        </a:xfrm>
      </p:grpSpPr>
      <p:sp>
        <p:nvSpPr>
          <p:cNvPr id="231" name="Google Shape;231;p19:notes">
            <a:extLst>
              <a:ext uri="{FF2B5EF4-FFF2-40B4-BE49-F238E27FC236}">
                <a16:creationId xmlns:a16="http://schemas.microsoft.com/office/drawing/2014/main" id="{8ACA3606-6866-F8F5-F51D-BDD650EA35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r>
              <a:rPr lang="en-US" sz="1200" b="0" i="0" u="none" strike="noStrike" cap="none" dirty="0">
                <a:solidFill>
                  <a:schemeClr val="dk1"/>
                </a:solidFill>
                <a:effectLst/>
                <a:highlight>
                  <a:srgbClr val="FFFF00"/>
                </a:highlight>
                <a:latin typeface="Arial"/>
                <a:ea typeface="Arial"/>
                <a:cs typeface="Arial"/>
                <a:sym typeface="Arial"/>
              </a:rPr>
              <a:t>The Guide is accompanied by tailored summaries:</a:t>
            </a:r>
          </a:p>
          <a:p>
            <a:pPr algn="l" rtl="0" fontAlgn="base"/>
            <a:r>
              <a:rPr lang="en-US" sz="1200" b="1" i="0" u="none" strike="noStrike" cap="none" dirty="0">
                <a:solidFill>
                  <a:schemeClr val="dk1"/>
                </a:solidFill>
                <a:effectLst/>
                <a:highlight>
                  <a:srgbClr val="FFFF00"/>
                </a:highlight>
                <a:latin typeface="Arial"/>
                <a:ea typeface="Arial"/>
                <a:cs typeface="Arial"/>
                <a:sym typeface="Arial"/>
              </a:rPr>
              <a:t>Informational Briefs</a:t>
            </a:r>
            <a:r>
              <a:rPr lang="en-US" sz="1200" b="0" i="0" u="none" strike="noStrike" cap="none" dirty="0">
                <a:solidFill>
                  <a:schemeClr val="dk1"/>
                </a:solidFill>
                <a:effectLst/>
                <a:highlight>
                  <a:srgbClr val="FFFF00"/>
                </a:highlight>
                <a:latin typeface="Arial"/>
                <a:ea typeface="Arial"/>
                <a:cs typeface="Arial"/>
                <a:sym typeface="Arial"/>
              </a:rPr>
              <a:t> for funding leaders and program staff, offering a distilled summary of the Guide and potential action points</a:t>
            </a:r>
          </a:p>
          <a:p>
            <a:pPr algn="l" rtl="0" fontAlgn="base"/>
            <a:r>
              <a:rPr lang="en-US" sz="1200" b="1" i="0" u="none" strike="noStrike" cap="none" dirty="0">
                <a:solidFill>
                  <a:schemeClr val="dk1"/>
                </a:solidFill>
                <a:effectLst/>
                <a:highlight>
                  <a:srgbClr val="FFFF00"/>
                </a:highlight>
                <a:latin typeface="Arial"/>
                <a:ea typeface="Arial"/>
                <a:cs typeface="Arial"/>
                <a:sym typeface="Arial"/>
              </a:rPr>
              <a:t>Quick-Reference Sheets</a:t>
            </a:r>
            <a:r>
              <a:rPr lang="en-US" sz="1200" b="0" i="0" u="none" strike="noStrike" cap="none" dirty="0">
                <a:solidFill>
                  <a:schemeClr val="dk1"/>
                </a:solidFill>
                <a:effectLst/>
                <a:highlight>
                  <a:srgbClr val="FFFF00"/>
                </a:highlight>
                <a:latin typeface="Arial"/>
                <a:ea typeface="Arial"/>
                <a:cs typeface="Arial"/>
                <a:sym typeface="Arial"/>
              </a:rPr>
              <a:t> offering concise summaries of the key elements of the Guide </a:t>
            </a:r>
          </a:p>
          <a:p>
            <a:pPr algn="l" rtl="0" fontAlgn="base"/>
            <a:r>
              <a:rPr lang="en-US" sz="1200" b="0" i="0" u="none" strike="noStrike" cap="none" dirty="0">
                <a:solidFill>
                  <a:schemeClr val="dk1"/>
                </a:solidFill>
                <a:effectLst/>
                <a:highlight>
                  <a:srgbClr val="FFFF00"/>
                </a:highlight>
                <a:latin typeface="Arial"/>
                <a:ea typeface="Arial"/>
                <a:cs typeface="Arial"/>
                <a:sym typeface="Arial"/>
              </a:rPr>
              <a:t>We have also created two</a:t>
            </a:r>
            <a:r>
              <a:rPr lang="en-US" sz="1200" b="1" i="0" u="none" strike="noStrike" cap="none" dirty="0">
                <a:solidFill>
                  <a:schemeClr val="dk1"/>
                </a:solidFill>
                <a:effectLst/>
                <a:highlight>
                  <a:srgbClr val="FFFF00"/>
                </a:highlight>
                <a:latin typeface="Arial"/>
                <a:ea typeface="Arial"/>
                <a:cs typeface="Arial"/>
                <a:sym typeface="Arial"/>
              </a:rPr>
              <a:t> Slides Decks</a:t>
            </a:r>
            <a:r>
              <a:rPr lang="en-US" sz="1200" b="0" i="0" u="none" strike="noStrike" cap="none" dirty="0">
                <a:solidFill>
                  <a:schemeClr val="dk1"/>
                </a:solidFill>
                <a:effectLst/>
                <a:highlight>
                  <a:srgbClr val="FFFF00"/>
                </a:highlight>
                <a:latin typeface="Arial"/>
                <a:ea typeface="Arial"/>
                <a:cs typeface="Arial"/>
                <a:sym typeface="Arial"/>
              </a:rPr>
              <a:t>: one providing an overview of the Guide, its aims, and a summary description of its content (this one!); and a second aimed at funder Program staff looking to develop RRA-aligned interventions</a:t>
            </a:r>
            <a:endParaRPr lang="en-US" dirty="0">
              <a:highlight>
                <a:srgbClr val="FFFF00"/>
              </a:highlight>
            </a:endParaRPr>
          </a:p>
        </p:txBody>
      </p:sp>
      <p:sp>
        <p:nvSpPr>
          <p:cNvPr id="232" name="Google Shape;232;p19:notes">
            <a:extLst>
              <a:ext uri="{FF2B5EF4-FFF2-40B4-BE49-F238E27FC236}">
                <a16:creationId xmlns:a16="http://schemas.microsoft.com/office/drawing/2014/main" id="{9E897BD9-C171-C881-A721-B93B4A73E6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341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
        <p:nvSpPr>
          <p:cNvPr id="232" name="Google Shape;2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More information is available on the DORA website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GB"/>
              <a:t>The Guide was created through a collaboration with the Global Research Council’s Responsible Research Assessment Working Group and Science Europe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also very grateful for the input and helpful contributions of a range of funding experts, notably, DORA’s Funders Groups and participants of a workshop held alongside the EU High-level Conference on Reforming Research Assessment (CeRRA) in Copenhagen in December 2025.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i="1"/>
              <a:t>While the contributors' insights strengthened this work, any errors or omissions that remain are entirely our responsibility. The views expressed in the Guide are those of the authors and should not be interpreted as reflecting the positions of the contributors or their institutions.</a:t>
            </a:r>
            <a:endParaRPr b="1" i="1"/>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r>
              <a:rPr lang="en-GB" sz="1200" b="0" i="0" u="none" strike="noStrike" cap="none">
                <a:solidFill>
                  <a:schemeClr val="accent1"/>
                </a:solidFill>
                <a:latin typeface="Lora"/>
                <a:ea typeface="Lora"/>
                <a:cs typeface="Lora"/>
                <a:sym typeface="Lora"/>
              </a:rPr>
              <a:t>The aim of the Guide is simple: it is designed </a:t>
            </a:r>
            <a:r>
              <a:rPr lang="en-GB" sz="1200" b="1" i="0" u="none" strike="noStrike" cap="none">
                <a:solidFill>
                  <a:schemeClr val="accent1"/>
                </a:solidFill>
                <a:latin typeface="Lora"/>
                <a:ea typeface="Lora"/>
                <a:cs typeface="Lora"/>
                <a:sym typeface="Lora"/>
              </a:rPr>
              <a:t>to be a “</a:t>
            </a:r>
            <a:r>
              <a:rPr lang="en-GB" sz="1200" b="1" i="1" u="none" strike="noStrike" cap="none">
                <a:solidFill>
                  <a:schemeClr val="accent1"/>
                </a:solidFill>
                <a:latin typeface="Lora"/>
                <a:ea typeface="Lora"/>
                <a:cs typeface="Lora"/>
                <a:sym typeface="Lora"/>
              </a:rPr>
              <a:t>one-stop-shop</a:t>
            </a:r>
            <a:r>
              <a:rPr lang="en-GB" sz="1200" b="1" i="0" u="none" strike="noStrike" cap="none">
                <a:solidFill>
                  <a:schemeClr val="accent1"/>
                </a:solidFill>
                <a:latin typeface="Lora"/>
                <a:ea typeface="Lora"/>
                <a:cs typeface="Lora"/>
                <a:sym typeface="Lora"/>
              </a:rPr>
              <a:t>” </a:t>
            </a:r>
            <a:r>
              <a:rPr lang="en-GB" sz="1200" b="1" u="none" strike="noStrike" cap="none">
                <a:solidFill>
                  <a:schemeClr val="lt1"/>
                </a:solidFill>
                <a:latin typeface="Lora"/>
                <a:ea typeface="Lora"/>
                <a:cs typeface="Lora"/>
                <a:sym typeface="Lora"/>
              </a:rPr>
              <a:t>for funding agencies</a:t>
            </a:r>
            <a:r>
              <a:rPr lang="en-GB" sz="1200" b="0" u="none" strike="noStrike" cap="none">
                <a:solidFill>
                  <a:schemeClr val="lt1"/>
                </a:solidFill>
                <a:latin typeface="Lora"/>
                <a:ea typeface="Lora"/>
                <a:cs typeface="Lora"/>
                <a:sym typeface="Lora"/>
              </a:rPr>
              <a:t>, providing practical tips on how and where to get started with Responsible Research Assessment (RRA), alongside</a:t>
            </a:r>
            <a:r>
              <a:rPr lang="en-GB" sz="1200" b="0">
                <a:solidFill>
                  <a:schemeClr val="lt1"/>
                </a:solidFill>
                <a:latin typeface="Lora"/>
                <a:ea typeface="Lora"/>
                <a:cs typeface="Lora"/>
                <a:sym typeface="Lora"/>
              </a:rPr>
              <a:t> with resources and real</a:t>
            </a:r>
            <a:r>
              <a:rPr lang="en-GB" sz="1200" b="0" u="none" strike="noStrike" cap="none">
                <a:solidFill>
                  <a:schemeClr val="lt1"/>
                </a:solidFill>
                <a:latin typeface="Lora"/>
                <a:ea typeface="Lora"/>
                <a:cs typeface="Lora"/>
                <a:sym typeface="Lora"/>
              </a:rPr>
              <a:t> examples.</a:t>
            </a:r>
            <a:endParaRPr sz="1200" b="0"/>
          </a:p>
          <a:p>
            <a:pPr marL="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780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Its audience is broad and inclusive</a:t>
            </a:r>
            <a:r>
              <a:rPr lang="en-GB" sz="1200" b="0" i="0" u="none" strike="noStrike" cap="none">
                <a:solidFill>
                  <a:schemeClr val="accent1"/>
                </a:solidFill>
                <a:latin typeface="Lora"/>
                <a:ea typeface="Lora"/>
                <a:cs typeface="Lora"/>
                <a:sym typeface="Lora"/>
              </a:rPr>
              <a:t> – it is intended for any research funder who want to use RRA to enhance the effectiveness and impact of their funding, and that’s from government agencies and private philanthropies to not-for-profit research charities, and commercial organizations.</a:t>
            </a:r>
            <a:endParaRPr/>
          </a:p>
          <a:p>
            <a:pPr marL="17145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780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 should be used flexibly </a:t>
            </a:r>
            <a:r>
              <a:rPr lang="en-GB" sz="1200" b="0" i="0" u="none" strike="noStrike" cap="none">
                <a:solidFill>
                  <a:schemeClr val="accent1"/>
                </a:solidFill>
                <a:latin typeface="Lora"/>
                <a:ea typeface="Lora"/>
                <a:cs typeface="Lora"/>
                <a:sym typeface="Lora"/>
              </a:rPr>
              <a:t>–no </a:t>
            </a:r>
            <a:r>
              <a:rPr lang="en-GB" sz="1200" b="0" u="none" strike="noStrike" cap="none">
                <a:solidFill>
                  <a:schemeClr val="lt1"/>
                </a:solidFill>
                <a:latin typeface="Lora"/>
                <a:ea typeface="Lora"/>
                <a:cs typeface="Lora"/>
                <a:sym typeface="Lora"/>
              </a:rPr>
              <a:t>‘one-size fits all</a:t>
            </a:r>
            <a:r>
              <a:rPr lang="en-GB" sz="1200" b="0">
                <a:solidFill>
                  <a:schemeClr val="lt1"/>
                </a:solidFill>
                <a:latin typeface="Lora"/>
                <a:ea typeface="Lora"/>
                <a:cs typeface="Lora"/>
                <a:sym typeface="Lora"/>
              </a:rPr>
              <a:t>’ – i</a:t>
            </a:r>
            <a:r>
              <a:rPr lang="en-GB" b="0"/>
              <a:t>mplementing RRA involves trade-offs, with resources, costs, and benefits to consider in each context. Whether starting out or already making changes, organizations are encouraged to use the ideas, tools, and examples that best fit their needs and context.</a:t>
            </a:r>
            <a:endParaRPr sz="1200" b="0">
              <a:solidFill>
                <a:schemeClr val="lt1"/>
              </a:solidFill>
              <a:latin typeface="Lora"/>
              <a:ea typeface="Lora"/>
              <a:cs typeface="Lora"/>
              <a:sym typeface="Lora"/>
            </a:endParaRPr>
          </a:p>
          <a:p>
            <a:pPr marL="171450" marR="0" lvl="0" indent="0" algn="l" rtl="0">
              <a:lnSpc>
                <a:spcPct val="100000"/>
              </a:lnSpc>
              <a:spcBef>
                <a:spcPts val="1200"/>
              </a:spcBef>
              <a:spcAft>
                <a:spcPts val="0"/>
              </a:spcAft>
              <a:buClr>
                <a:schemeClr val="accent1"/>
              </a:buClr>
              <a:buSzPts val="2800"/>
              <a:buFont typeface="Arial"/>
              <a:buNone/>
            </a:pPr>
            <a:endParaRPr sz="1200" b="0">
              <a:solidFill>
                <a:schemeClr val="lt1"/>
              </a:solidFill>
              <a:latin typeface="Lora"/>
              <a:ea typeface="Lora"/>
              <a:cs typeface="Lora"/>
              <a:sym typeface="Lora"/>
            </a:endParaRPr>
          </a:p>
          <a:p>
            <a:pPr marL="171450" marR="0" lvl="0" indent="-177800" algn="l" rtl="0">
              <a:lnSpc>
                <a:spcPct val="100000"/>
              </a:lnSpc>
              <a:spcBef>
                <a:spcPts val="1200"/>
              </a:spcBef>
              <a:spcAft>
                <a:spcPts val="1200"/>
              </a:spcAft>
              <a:buClr>
                <a:schemeClr val="accent1"/>
              </a:buClr>
              <a:buSzPts val="2800"/>
              <a:buFont typeface="Arial"/>
              <a:buChar char="•"/>
            </a:pPr>
            <a:r>
              <a:rPr lang="en-GB" sz="1200" b="1">
                <a:solidFill>
                  <a:schemeClr val="lt1"/>
                </a:solidFill>
                <a:latin typeface="Lora"/>
                <a:ea typeface="Lora"/>
                <a:cs typeface="Lora"/>
                <a:sym typeface="Lora"/>
              </a:rPr>
              <a:t>The Guide is a</a:t>
            </a:r>
            <a:r>
              <a:rPr lang="en-GB" sz="1200" b="1">
                <a:solidFill>
                  <a:schemeClr val="accent1"/>
                </a:solidFill>
                <a:latin typeface="Lora"/>
                <a:ea typeface="Lora"/>
                <a:cs typeface="Lora"/>
                <a:sym typeface="Lora"/>
              </a:rPr>
              <a:t>vailable free</a:t>
            </a:r>
            <a:r>
              <a:rPr lang="en-GB" sz="1200" b="0">
                <a:solidFill>
                  <a:schemeClr val="accent1"/>
                </a:solidFill>
                <a:latin typeface="Lora"/>
                <a:ea typeface="Lora"/>
                <a:cs typeface="Lora"/>
                <a:sym typeface="Lora"/>
              </a:rPr>
              <a:t>: </a:t>
            </a:r>
            <a:r>
              <a:rPr lang="en-GB" sz="1100" b="0" u="sng">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100" b="0">
                <a:solidFill>
                  <a:schemeClr val="lt1"/>
                </a:solidFill>
                <a:latin typeface="Lora"/>
                <a:ea typeface="Lora"/>
                <a:cs typeface="Lora"/>
                <a:sym typeface="Lora"/>
              </a:rPr>
              <a:t> </a:t>
            </a:r>
            <a:endParaRPr b="0"/>
          </a:p>
        </p:txBody>
      </p:sp>
      <p:sp>
        <p:nvSpPr>
          <p:cNvPr id="120" name="Google Shape;1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r>
              <a:rPr lang="en-GB" sz="1200" b="0" dirty="0">
                <a:solidFill>
                  <a:schemeClr val="accent1"/>
                </a:solidFill>
              </a:rPr>
              <a:t>The deck is organized into sections, following those of the Guide itself. </a:t>
            </a:r>
            <a:endParaRPr dirty="0"/>
          </a:p>
          <a:p>
            <a:pPr marL="0" lvl="0" indent="0" algn="l" rtl="0">
              <a:lnSpc>
                <a:spcPct val="100000"/>
              </a:lnSpc>
              <a:spcBef>
                <a:spcPts val="0"/>
              </a:spcBef>
              <a:spcAft>
                <a:spcPts val="0"/>
              </a:spcAft>
              <a:buSzPts val="1200"/>
              <a:buFont typeface="Arial"/>
              <a:buNone/>
            </a:pPr>
            <a:endParaRPr sz="1200" b="1" dirty="0">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Introduction</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Key activities for embedding Responsible Research Assessment</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Key moments for RRA in funding agency research assessment</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Responsible Research Assessment and its place in the research system </a:t>
            </a:r>
            <a:endParaRPr dirty="0"/>
          </a:p>
          <a:p>
            <a:pPr marL="457200" lvl="0" indent="-457200" algn="l" rtl="0">
              <a:lnSpc>
                <a:spcPct val="100000"/>
              </a:lnSpc>
              <a:spcBef>
                <a:spcPts val="0"/>
              </a:spcBef>
              <a:spcAft>
                <a:spcPts val="0"/>
              </a:spcAft>
              <a:buSzPts val="1200"/>
              <a:buFont typeface="Arial"/>
              <a:buAutoNum type="arabicPeriod"/>
            </a:pPr>
            <a:endParaRPr lang="en-GB" sz="1200" b="1" dirty="0">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A final section provides links to some resources that have been created to complement the full Guide</a:t>
            </a:r>
            <a:r>
              <a:rPr lang="en-GB" sz="1200" b="0" dirty="0">
                <a:solidFill>
                  <a:schemeClr val="accent1"/>
                </a:solidFill>
              </a:rPr>
              <a:t>, including a series of </a:t>
            </a:r>
            <a:r>
              <a:rPr lang="en-GB" sz="1200" b="1" dirty="0">
                <a:solidFill>
                  <a:schemeClr val="accent1"/>
                </a:solidFill>
              </a:rPr>
              <a:t>Informational Briefs </a:t>
            </a:r>
            <a:r>
              <a:rPr lang="en-GB" sz="1200" b="0" dirty="0">
                <a:solidFill>
                  <a:schemeClr val="accent1"/>
                </a:solidFill>
              </a:rPr>
              <a:t>designed for specific staff at funding agencies (e.g. the leadership and funding program staff) and</a:t>
            </a:r>
            <a:r>
              <a:rPr lang="en-GB" sz="1200" b="1" dirty="0">
                <a:solidFill>
                  <a:schemeClr val="accent1"/>
                </a:solidFill>
              </a:rPr>
              <a:t> one-page summaries </a:t>
            </a:r>
            <a:r>
              <a:rPr lang="en-GB" sz="1200" b="0" dirty="0">
                <a:solidFill>
                  <a:schemeClr val="accent1"/>
                </a:solidFill>
              </a:rPr>
              <a:t>that provide an overview of the contents of key sections in the Guide. </a:t>
            </a:r>
            <a:endParaRPr dirty="0"/>
          </a:p>
          <a:p>
            <a:pPr marL="0" lvl="0" indent="0" algn="l" rtl="0">
              <a:lnSpc>
                <a:spcPct val="100000"/>
              </a:lnSpc>
              <a:spcBef>
                <a:spcPts val="0"/>
              </a:spcBef>
              <a:spcAft>
                <a:spcPts val="0"/>
              </a:spcAft>
              <a:buSzPts val="1400"/>
              <a:buNone/>
            </a:pPr>
            <a:endParaRPr dirty="0"/>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38" name="Google Shape;1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Responsible Research Assessment (RRA) is defined as an umbrella term for approaches to assessment that incentivize, reflect, and reward the plural characteristics of high-quality research, in support of diverse and inclusive research cultures. </a:t>
            </a:r>
            <a:r>
              <a:rPr lang="en-GB" sz="1200"/>
              <a:t>It represents a shift from traditional assessment approaches that have often relied narrow quantitative indicators, such as publication counts and citations, as proxies for quality and performance. While useful in some contexts, these measures do not capture the full range of contributions that underpin robust, impactful research.</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sz="1200"/>
              <a:t>RRA is guided by 3 core principles: </a:t>
            </a:r>
            <a:endParaRPr/>
          </a:p>
          <a:p>
            <a:pPr marL="403225" lvl="0" indent="-228600" algn="l" rtl="0">
              <a:lnSpc>
                <a:spcPct val="100000"/>
              </a:lnSpc>
              <a:spcBef>
                <a:spcPts val="0"/>
              </a:spcBef>
              <a:spcAft>
                <a:spcPts val="0"/>
              </a:spcAft>
              <a:buSzPts val="995"/>
              <a:buFont typeface="Arial"/>
              <a:buAutoNum type="arabicPeriod"/>
            </a:pPr>
            <a:r>
              <a:rPr lang="en-GB" sz="1200"/>
              <a:t>Encouraging a holistic view of research contributions and impact – </a:t>
            </a:r>
            <a:r>
              <a:rPr lang="en-GB" sz="1200" b="1" i="1"/>
              <a:t>[the resource (pictured) provides a useful way to think about the types and diversity of research impact when thinking about approaches to RRA]</a:t>
            </a:r>
            <a:endParaRPr/>
          </a:p>
          <a:p>
            <a:pPr marL="403225" lvl="0" indent="-228600" algn="l" rtl="0">
              <a:lnSpc>
                <a:spcPct val="100000"/>
              </a:lnSpc>
              <a:spcBef>
                <a:spcPts val="1200"/>
              </a:spcBef>
              <a:spcAft>
                <a:spcPts val="0"/>
              </a:spcAft>
              <a:buSzPts val="995"/>
              <a:buFont typeface="Arial"/>
              <a:buAutoNum type="arabicPeriod"/>
            </a:pPr>
            <a:r>
              <a:rPr lang="en-GB" sz="1200"/>
              <a:t>Think balanced and broad: valuing quality over quantity</a:t>
            </a:r>
            <a:endParaRPr/>
          </a:p>
          <a:p>
            <a:pPr marL="403225" lvl="0" indent="-228600" algn="l" rtl="0">
              <a:lnSpc>
                <a:spcPct val="100000"/>
              </a:lnSpc>
              <a:spcBef>
                <a:spcPts val="1200"/>
              </a:spcBef>
              <a:spcAft>
                <a:spcPts val="0"/>
              </a:spcAft>
              <a:buSzPts val="995"/>
              <a:buFont typeface="Arial"/>
              <a:buAutoNum type="arabicPeriod"/>
            </a:pPr>
            <a:r>
              <a:rPr lang="en-GB" sz="1200"/>
              <a:t>Promoting equity</a:t>
            </a:r>
            <a:endParaRPr/>
          </a:p>
          <a:p>
            <a:pPr marL="0" marR="0" lvl="0" indent="0" algn="l" rtl="0">
              <a:lnSpc>
                <a:spcPct val="100000"/>
              </a:lnSpc>
              <a:spcBef>
                <a:spcPts val="120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a:t>Implementing RRA involves considering how and where any existing processes are not aligned to RRA principles and where changes can be made to established practices within the funding life cycle – for example, during the design of funding calls, and in the assessment of grant applications for funding.   </a:t>
            </a:r>
            <a:endParaRPr/>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Arial"/>
                <a:ea typeface="Arial"/>
                <a:cs typeface="Arial"/>
                <a:sym typeface="Arial"/>
              </a:rPr>
              <a:t>Funders play a central role in shaping RRA across the research system: </a:t>
            </a:r>
            <a:r>
              <a:rPr lang="en-GB" sz="1200" b="0" i="0" u="none" strike="noStrike" cap="none">
                <a:solidFill>
                  <a:schemeClr val="dk1"/>
                </a:solidFill>
                <a:latin typeface="Arial"/>
                <a:ea typeface="Arial"/>
                <a:cs typeface="Arial"/>
                <a:sym typeface="Arial"/>
              </a:rPr>
              <a:t>their policies and requirements influence the conduct and behaviors of those they fund, and in the organizations where research is performed</a:t>
            </a:r>
            <a:endParaRPr/>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(e.g. in universities and research organizations), and thereby influences research culture more broadly.</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b="1"/>
              <a:t>Evidence also shows that RRA-aligned practices can help drive additional value from funding investments</a:t>
            </a:r>
            <a:r>
              <a:rPr lang="en-GB"/>
              <a:t>, specifically: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improving research quality and reliability</a:t>
            </a:r>
            <a:r>
              <a:rPr lang="en-GB"/>
              <a:t>: by incentivizing robust and rigorous methods and reporting of findings, making research more reliable and reproducible and reducing the risk of potentially unreliable findings being adopted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reducing waste and duplication</a:t>
            </a:r>
            <a:r>
              <a:rPr lang="en-GB"/>
              <a:t>: transparency, data sharing, and the reporting of negative or null results helps to reduce wasted resources by avoiding unnecessary duplication or research that adds little new knowledge</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accelerating real-world impact: </a:t>
            </a:r>
            <a:r>
              <a:rPr lang="en-GB"/>
              <a:t>improving quality, reducing waste and encouraging collaboration, and the sharing of a wider range of research outputs ultimately helps research to move more quickly into policy and practice, delivering societal impact.</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b="1" u="sng"/>
              <a:t>EVIDENCE references: </a:t>
            </a:r>
            <a:endParaRPr/>
          </a:p>
          <a:p>
            <a:pPr marL="0" marR="0" lvl="0" indent="0" algn="l" rtl="0">
              <a:lnSpc>
                <a:spcPct val="100000"/>
              </a:lnSpc>
              <a:spcBef>
                <a:spcPts val="0"/>
              </a:spcBef>
              <a:spcAft>
                <a:spcPts val="0"/>
              </a:spcAft>
              <a:buClr>
                <a:srgbClr val="000000"/>
              </a:buClr>
              <a:buSzPts val="1400"/>
              <a:buFont typeface="Arial"/>
              <a:buNone/>
            </a:pPr>
            <a:r>
              <a:rPr lang="en-GB"/>
              <a:t>Ioannidis, J. P. A., Greenland, S., Hlatky, M. A., Khoury, M. J., Macleod, M. R., Moher, D., Schulz, K. F., &amp;Tibshirani, R. (2014). Increasing value and reducing waste in research design, conduct, and analysis. The Lancet, 383(9912), 166–175. https://doi.org/10.1016/s0140-6736(13)62227-8</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UK Reproducibility Network Steering Committee (2021). From grassroots to global: A blueprint for building a reproducibility network. PLOS Biology, 19(11), e3001461. https://doi.org/10.1371/journal.</a:t>
            </a:r>
            <a:endParaRPr/>
          </a:p>
          <a:p>
            <a:pPr marL="0" marR="0" lvl="0" indent="0" algn="l" rtl="0">
              <a:lnSpc>
                <a:spcPct val="100000"/>
              </a:lnSpc>
              <a:spcBef>
                <a:spcPts val="0"/>
              </a:spcBef>
              <a:spcAft>
                <a:spcPts val="0"/>
              </a:spcAft>
              <a:buClr>
                <a:srgbClr val="000000"/>
              </a:buClr>
              <a:buSzPts val="1400"/>
              <a:buFont typeface="Arial"/>
              <a:buNone/>
            </a:pPr>
            <a:r>
              <a:rPr lang="en-GB"/>
              <a:t>pbio.3001461</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Chalmers, I., &amp; Glasziou, P. (2009). Avoidable waste in the production and reporting of research evidence. The Lancet, 374(9683), 86–89. https://doi.org/10.1016/s0140-6736(09)60329-9</a:t>
            </a:r>
            <a:endParaRPr/>
          </a:p>
        </p:txBody>
      </p:sp>
      <p:sp>
        <p:nvSpPr>
          <p:cNvPr id="157" name="Google Shape;1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66" name="Google Shape;1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400"/>
              <a:buNone/>
              <a:defRPr sz="2400">
                <a:latin typeface="Arial"/>
                <a:ea typeface="Arial"/>
                <a:cs typeface="Arial"/>
                <a:sym typeface="Arial"/>
              </a:defRPr>
            </a:lvl1pPr>
            <a:lvl2pPr lvl="1" algn="ctr">
              <a:lnSpc>
                <a:spcPct val="150000"/>
              </a:lnSpc>
              <a:spcBef>
                <a:spcPts val="500"/>
              </a:spcBef>
              <a:spcAft>
                <a:spcPts val="0"/>
              </a:spcAft>
              <a:buClr>
                <a:schemeClr val="lt1"/>
              </a:buClr>
              <a:buSzPts val="2000"/>
              <a:buNone/>
              <a:defRPr sz="2000"/>
            </a:lvl2pPr>
            <a:lvl3pPr lvl="2" algn="ctr">
              <a:lnSpc>
                <a:spcPct val="150000"/>
              </a:lnSpc>
              <a:spcBef>
                <a:spcPts val="500"/>
              </a:spcBef>
              <a:spcAft>
                <a:spcPts val="0"/>
              </a:spcAft>
              <a:buClr>
                <a:schemeClr val="lt1"/>
              </a:buClr>
              <a:buSzPts val="1800"/>
              <a:buNone/>
              <a:defRPr sz="1800"/>
            </a:lvl3pPr>
            <a:lvl4pPr lvl="3" algn="ctr">
              <a:lnSpc>
                <a:spcPct val="150000"/>
              </a:lnSpc>
              <a:spcBef>
                <a:spcPts val="500"/>
              </a:spcBef>
              <a:spcAft>
                <a:spcPts val="0"/>
              </a:spcAft>
              <a:buClr>
                <a:schemeClr val="lt1"/>
              </a:buClr>
              <a:buSzPts val="1600"/>
              <a:buNone/>
              <a:defRPr sz="1600"/>
            </a:lvl4pPr>
            <a:lvl5pPr lvl="4" algn="ctr">
              <a:lnSpc>
                <a:spcPct val="15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81"/>
        <p:cNvGrpSpPr/>
        <p:nvPr/>
      </p:nvGrpSpPr>
      <p:grpSpPr>
        <a:xfrm>
          <a:off x="0" y="0"/>
          <a:ext cx="0" cy="0"/>
          <a:chOff x="0" y="0"/>
          <a:chExt cx="0" cy="0"/>
        </a:xfrm>
      </p:grpSpPr>
      <p:sp>
        <p:nvSpPr>
          <p:cNvPr id="82" name="Google Shape;82;p37"/>
          <p:cNvSpPr>
            <a:spLocks noGrp="1"/>
          </p:cNvSpPr>
          <p:nvPr>
            <p:ph type="pic" idx="2"/>
          </p:nvPr>
        </p:nvSpPr>
        <p:spPr>
          <a:xfrm>
            <a:off x="6584952" y="1574800"/>
            <a:ext cx="4762500" cy="4648200"/>
          </a:xfrm>
          <a:prstGeom prst="rect">
            <a:avLst/>
          </a:prstGeom>
          <a:noFill/>
          <a:ln>
            <a:noFill/>
          </a:ln>
        </p:spPr>
      </p:sp>
      <p:sp>
        <p:nvSpPr>
          <p:cNvPr id="83" name="Google Shape;8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body" idx="1"/>
          </p:nvPr>
        </p:nvSpPr>
        <p:spPr>
          <a:xfrm>
            <a:off x="844550" y="1574800"/>
            <a:ext cx="5111751"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200"/>
              </a:spcBef>
              <a:spcAft>
                <a:spcPts val="0"/>
              </a:spcAft>
              <a:buClr>
                <a:schemeClr val="lt1"/>
              </a:buClr>
              <a:buSzPts val="3200"/>
              <a:buFont typeface="Lora"/>
              <a:buNone/>
              <a:defRPr sz="3200">
                <a:latin typeface="Lora"/>
                <a:ea typeface="Lora"/>
                <a:cs typeface="Lora"/>
                <a:sym typeface="Lora"/>
              </a:defRPr>
            </a:lvl1pPr>
            <a:lvl2pPr marL="914400" lvl="1" indent="-381000" algn="l">
              <a:lnSpc>
                <a:spcPct val="150000"/>
              </a:lnSpc>
              <a:spcBef>
                <a:spcPts val="0"/>
              </a:spcBef>
              <a:spcAft>
                <a:spcPts val="0"/>
              </a:spcAft>
              <a:buClr>
                <a:schemeClr val="lt1"/>
              </a:buClr>
              <a:buSzPts val="2400"/>
              <a:buChar char="•"/>
              <a:defRPr sz="2400">
                <a:latin typeface="Lora"/>
                <a:ea typeface="Lora"/>
                <a:cs typeface="Lora"/>
                <a:sym typeface="Lora"/>
              </a:defRPr>
            </a:lvl2pPr>
            <a:lvl3pPr marL="1371600" lvl="2" indent="-330200" algn="l">
              <a:lnSpc>
                <a:spcPct val="150000"/>
              </a:lnSpc>
              <a:spcBef>
                <a:spcPts val="0"/>
              </a:spcBef>
              <a:spcAft>
                <a:spcPts val="0"/>
              </a:spcAft>
              <a:buClr>
                <a:schemeClr val="lt1"/>
              </a:buClr>
              <a:buSzPts val="1600"/>
              <a:buChar char="•"/>
              <a:defRPr sz="1600">
                <a:latin typeface="Lora"/>
                <a:ea typeface="Lora"/>
                <a:cs typeface="Lora"/>
                <a:sym typeface="Lora"/>
              </a:defRPr>
            </a:lvl3pPr>
            <a:lvl4pPr marL="1828800" lvl="3" indent="-330200" algn="l">
              <a:lnSpc>
                <a:spcPct val="150000"/>
              </a:lnSpc>
              <a:spcBef>
                <a:spcPts val="0"/>
              </a:spcBef>
              <a:spcAft>
                <a:spcPts val="0"/>
              </a:spcAft>
              <a:buClr>
                <a:schemeClr val="lt1"/>
              </a:buClr>
              <a:buSzPts val="1600"/>
              <a:buChar char="•"/>
              <a:defRPr sz="1600">
                <a:latin typeface="Lora"/>
                <a:ea typeface="Lora"/>
                <a:cs typeface="Lora"/>
                <a:sym typeface="Lora"/>
              </a:defRPr>
            </a:lvl4pPr>
            <a:lvl5pPr marL="2286000" lvl="4" indent="-330200" algn="l">
              <a:lnSpc>
                <a:spcPct val="150000"/>
              </a:lnSpc>
              <a:spcBef>
                <a:spcPts val="0"/>
              </a:spcBef>
              <a:spcAft>
                <a:spcPts val="0"/>
              </a:spcAft>
              <a:buClr>
                <a:schemeClr val="lt1"/>
              </a:buClr>
              <a:buSzPts val="1600"/>
              <a:buChar char="•"/>
              <a:defRPr sz="1600">
                <a:latin typeface="Lora"/>
                <a:ea typeface="Lora"/>
                <a:cs typeface="Lora"/>
                <a:sym typeface="Lor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 name="Google Shape;28;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3200"/>
              <a:buNone/>
              <a:defRPr sz="3200"/>
            </a:lvl1pPr>
            <a:lvl2pPr marL="914400" lvl="1" indent="-406400" algn="l">
              <a:lnSpc>
                <a:spcPct val="150000"/>
              </a:lnSpc>
              <a:spcBef>
                <a:spcPts val="500"/>
              </a:spcBef>
              <a:spcAft>
                <a:spcPts val="0"/>
              </a:spcAft>
              <a:buClr>
                <a:schemeClr val="lt1"/>
              </a:buClr>
              <a:buSzPts val="2800"/>
              <a:buChar char="•"/>
              <a:defRPr sz="2800"/>
            </a:lvl2pPr>
            <a:lvl3pPr marL="1371600" lvl="2" indent="-381000" algn="l">
              <a:lnSpc>
                <a:spcPct val="150000"/>
              </a:lnSpc>
              <a:spcBef>
                <a:spcPts val="500"/>
              </a:spcBef>
              <a:spcAft>
                <a:spcPts val="0"/>
              </a:spcAft>
              <a:buClr>
                <a:schemeClr val="lt1"/>
              </a:buClr>
              <a:buSzPts val="2400"/>
              <a:buChar char="•"/>
              <a:defRPr sz="2400"/>
            </a:lvl3pPr>
            <a:lvl4pPr marL="1828800" lvl="3" indent="-355600" algn="l">
              <a:lnSpc>
                <a:spcPct val="150000"/>
              </a:lnSpc>
              <a:spcBef>
                <a:spcPts val="500"/>
              </a:spcBef>
              <a:spcAft>
                <a:spcPts val="0"/>
              </a:spcAft>
              <a:buClr>
                <a:schemeClr val="lt1"/>
              </a:buClr>
              <a:buSzPts val="2000"/>
              <a:buChar char="•"/>
              <a:defRPr sz="2000"/>
            </a:lvl4pPr>
            <a:lvl5pPr marL="2286000" lvl="4" indent="-355600" algn="l">
              <a:lnSpc>
                <a:spcPct val="15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a:spLocks noGrp="1"/>
          </p:cNvSpPr>
          <p:nvPr>
            <p:ph type="pic" idx="2"/>
          </p:nvPr>
        </p:nvSpPr>
        <p:spPr>
          <a:xfrm>
            <a:off x="5183188" y="987425"/>
            <a:ext cx="6172200" cy="4873625"/>
          </a:xfrm>
          <a:prstGeom prst="rect">
            <a:avLst/>
          </a:prstGeom>
          <a:noFill/>
          <a:ln>
            <a:noFill/>
          </a:ln>
        </p:spPr>
      </p:sp>
      <p:sp>
        <p:nvSpPr>
          <p:cNvPr id="65" name="Google Shape;65;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ora"/>
                <a:ea typeface="Lora"/>
                <a:cs typeface="Lora"/>
                <a:sym typeface="Lora"/>
              </a:defRPr>
            </a:lvl1pPr>
            <a:lvl2pPr marL="914400" marR="0" lvl="1" indent="-381000" algn="l" rtl="0">
              <a:lnSpc>
                <a:spcPct val="150000"/>
              </a:lnSpc>
              <a:spcBef>
                <a:spcPts val="500"/>
              </a:spcBef>
              <a:spcAft>
                <a:spcPts val="0"/>
              </a:spcAft>
              <a:buClr>
                <a:schemeClr val="lt1"/>
              </a:buClr>
              <a:buSzPts val="2400"/>
              <a:buFont typeface="Arial"/>
              <a:buChar char="•"/>
              <a:defRPr sz="2400" b="0" i="0" u="none" strike="noStrike" cap="none">
                <a:solidFill>
                  <a:schemeClr val="lt1"/>
                </a:solidFill>
                <a:latin typeface="Lora"/>
                <a:ea typeface="Lora"/>
                <a:cs typeface="Lora"/>
                <a:sym typeface="Lora"/>
              </a:defRPr>
            </a:lvl2pPr>
            <a:lvl3pPr marL="1371600" marR="0" lvl="2" indent="-355600" algn="l" rtl="0">
              <a:lnSpc>
                <a:spcPct val="150000"/>
              </a:lnSpc>
              <a:spcBef>
                <a:spcPts val="500"/>
              </a:spcBef>
              <a:spcAft>
                <a:spcPts val="0"/>
              </a:spcAft>
              <a:buClr>
                <a:schemeClr val="lt1"/>
              </a:buClr>
              <a:buSzPts val="2000"/>
              <a:buFont typeface="Arial"/>
              <a:buChar char="•"/>
              <a:defRPr sz="2000" b="0" i="0" u="none" strike="noStrike" cap="none">
                <a:solidFill>
                  <a:schemeClr val="lt1"/>
                </a:solidFill>
                <a:latin typeface="Lora"/>
                <a:ea typeface="Lora"/>
                <a:cs typeface="Lora"/>
                <a:sym typeface="Lora"/>
              </a:defRPr>
            </a:lvl3pPr>
            <a:lvl4pPr marL="1828800" marR="0" lvl="3"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4pPr>
            <a:lvl5pPr marL="2286000" marR="0" lvl="4"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p:nvPr/>
        </p:nvSpPr>
        <p:spPr>
          <a:xfrm>
            <a:off x="0" y="0"/>
            <a:ext cx="12192000" cy="6858000"/>
          </a:xfrm>
          <a:prstGeom prst="rect">
            <a:avLst/>
          </a:prstGeom>
          <a:noFill/>
          <a:ln w="38100" cap="flat" cmpd="sng">
            <a:solidFill>
              <a:srgbClr val="FCB7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grpSp>
        <p:nvGrpSpPr>
          <p:cNvPr id="16" name="Google Shape;16;p25"/>
          <p:cNvGrpSpPr>
            <a:grpSpLocks noChangeAspect="1"/>
          </p:cNvGrpSpPr>
          <p:nvPr/>
        </p:nvGrpSpPr>
        <p:grpSpPr>
          <a:xfrm>
            <a:off x="10360948" y="136525"/>
            <a:ext cx="1648869" cy="544512"/>
            <a:chOff x="3716315" y="1396339"/>
            <a:chExt cx="5295398" cy="1836683"/>
          </a:xfrm>
        </p:grpSpPr>
        <p:sp>
          <p:nvSpPr>
            <p:cNvPr id="17" name="Google Shape;17;p25"/>
            <p:cNvSpPr/>
            <p:nvPr/>
          </p:nvSpPr>
          <p:spPr>
            <a:xfrm>
              <a:off x="3716317" y="1396339"/>
              <a:ext cx="1828800" cy="1828800"/>
            </a:xfrm>
            <a:prstGeom prst="ellipse">
              <a:avLst/>
            </a:prstGeom>
            <a:solidFill>
              <a:schemeClr val="lt1"/>
            </a:solidFill>
            <a:ln w="12700" cap="flat" cmpd="sng">
              <a:solidFill>
                <a:srgbClr val="6A4D0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18" name="Google Shape;18;p25" descr="DORA logo"/>
            <p:cNvPicPr preferRelativeResize="0"/>
            <p:nvPr/>
          </p:nvPicPr>
          <p:blipFill rotWithShape="1">
            <a:blip r:embed="rId14">
              <a:alphaModFix/>
            </a:blip>
            <a:srcRect/>
            <a:stretch/>
          </p:blipFill>
          <p:spPr>
            <a:xfrm>
              <a:off x="3716315" y="1404222"/>
              <a:ext cx="5295398" cy="1828800"/>
            </a:xfrm>
            <a:prstGeom prst="rect">
              <a:avLst/>
            </a:prstGeom>
            <a:noFill/>
            <a:ln>
              <a:noFill/>
            </a:ln>
          </p:spPr>
        </p:pic>
      </p:grpSp>
      <p:pic>
        <p:nvPicPr>
          <p:cNvPr id="2" name="Google Shape;115;p2">
            <a:extLst>
              <a:ext uri="{FF2B5EF4-FFF2-40B4-BE49-F238E27FC236}">
                <a16:creationId xmlns:a16="http://schemas.microsoft.com/office/drawing/2014/main" id="{9DFDA23C-325B-496F-A23A-6C061D839F0E}"/>
              </a:ext>
            </a:extLst>
          </p:cNvPr>
          <p:cNvPicPr preferRelativeResize="0"/>
          <p:nvPr userDrawn="1"/>
        </p:nvPicPr>
        <p:blipFill rotWithShape="1">
          <a:blip r:embed="rId15">
            <a:alphaModFix/>
          </a:blip>
          <a:srcRect/>
          <a:stretch/>
        </p:blipFill>
        <p:spPr>
          <a:xfrm>
            <a:off x="11304663" y="5631253"/>
            <a:ext cx="887337" cy="1300160"/>
          </a:xfrm>
          <a:prstGeom prst="rect">
            <a:avLst/>
          </a:prstGeom>
          <a:noFill/>
          <a:ln>
            <a:noFill/>
          </a:ln>
        </p:spPr>
      </p:pic>
      <p:pic>
        <p:nvPicPr>
          <p:cNvPr id="3" name="Google Shape;116;p2" descr="Global Research Council - Science Europe">
            <a:extLst>
              <a:ext uri="{FF2B5EF4-FFF2-40B4-BE49-F238E27FC236}">
                <a16:creationId xmlns:a16="http://schemas.microsoft.com/office/drawing/2014/main" id="{CF885492-4780-F502-8B03-381D85893973}"/>
              </a:ext>
            </a:extLst>
          </p:cNvPr>
          <p:cNvPicPr preferRelativeResize="0"/>
          <p:nvPr userDrawn="1"/>
        </p:nvPicPr>
        <p:blipFill rotWithShape="1">
          <a:blip r:embed="rId16">
            <a:alphaModFix/>
          </a:blip>
          <a:srcRect/>
          <a:stretch/>
        </p:blipFill>
        <p:spPr>
          <a:xfrm>
            <a:off x="10360952" y="5885709"/>
            <a:ext cx="941299" cy="719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hyperlink" Target="https://globalresearchcouncil.org/about/responsible-research-assessment-working-group/case-study-library/" TargetMode="External"/><Relationship Id="rId3" Type="http://schemas.openxmlformats.org/officeDocument/2006/relationships/hyperlink" Target="https://doi.org/10.5281/zenodo.18402271" TargetMode="External"/><Relationship Id="rId7" Type="http://schemas.openxmlformats.org/officeDocument/2006/relationships/hyperlink" Target="https://doi.org/10.6084/m9.figshare.3145715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sfdora.org/dora-case-studies/" TargetMode="External"/><Relationship Id="rId5" Type="http://schemas.openxmlformats.org/officeDocument/2006/relationships/hyperlink" Target="https://doi.org/10.5281/zenodo.19615426" TargetMode="External"/><Relationship Id="rId4" Type="http://schemas.openxmlformats.org/officeDocument/2006/relationships/hyperlink" Target="https://doi.org/10.5281/zenodo.1961579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About this resource</a:t>
            </a:r>
            <a:endParaRPr sz="3600">
              <a:latin typeface="Lora"/>
              <a:ea typeface="Lora"/>
              <a:cs typeface="Lora"/>
              <a:sym typeface="Lora"/>
            </a:endParaRPr>
          </a:p>
        </p:txBody>
      </p:sp>
      <p:sp>
        <p:nvSpPr>
          <p:cNvPr id="101" name="Google Shape;101;p1"/>
          <p:cNvSpPr txBox="1">
            <a:spLocks noGrp="1"/>
          </p:cNvSpPr>
          <p:nvPr>
            <p:ph type="body" idx="1"/>
          </p:nvPr>
        </p:nvSpPr>
        <p:spPr>
          <a:xfrm>
            <a:off x="838199" y="1534475"/>
            <a:ext cx="9007549" cy="41235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1000"/>
              </a:spcBef>
              <a:spcAft>
                <a:spcPts val="0"/>
              </a:spcAft>
              <a:buSzPts val="1800"/>
              <a:buFont typeface="Noto Sans Symbols"/>
              <a:buChar char="▪"/>
            </a:pPr>
            <a:r>
              <a:rPr lang="en-GB" sz="1800" dirty="0"/>
              <a:t>This slide deck accompanies </a:t>
            </a:r>
            <a:r>
              <a:rPr lang="en-GB" sz="1800" dirty="0">
                <a:solidFill>
                  <a:schemeClr val="accent1"/>
                </a:solidFill>
              </a:rPr>
              <a:t>“A Practical Guide to Implementing Responsible Research Assessment at Research Funding Organizations” (May 2026). </a:t>
            </a:r>
            <a:endParaRPr sz="1800" dirty="0">
              <a:solidFill>
                <a:schemeClr val="accent1"/>
              </a:solidFill>
            </a:endParaRPr>
          </a:p>
          <a:p>
            <a:pPr marL="285750" lvl="0" indent="-285750" algn="l" rtl="0">
              <a:lnSpc>
                <a:spcPct val="100000"/>
              </a:lnSpc>
              <a:spcBef>
                <a:spcPts val="1000"/>
              </a:spcBef>
              <a:spcAft>
                <a:spcPts val="0"/>
              </a:spcAft>
              <a:buSzPts val="1800"/>
              <a:buFont typeface="Noto Sans Symbols"/>
              <a:buChar char="▪"/>
            </a:pPr>
            <a:r>
              <a:rPr lang="en-GB" sz="1800" dirty="0"/>
              <a:t>The deck provides an overview of the main sections of the Guide covering</a:t>
            </a:r>
            <a:r>
              <a:rPr lang="en-GB" sz="1800" i="1" dirty="0">
                <a:solidFill>
                  <a:schemeClr val="lt1"/>
                </a:solidFill>
              </a:rPr>
              <a:t>:</a:t>
            </a:r>
            <a:r>
              <a:rPr lang="en-GB" sz="1800" i="1" dirty="0">
                <a:solidFill>
                  <a:schemeClr val="accent1"/>
                </a:solidFill>
              </a:rPr>
              <a:t> an introduction to RRA, the role of funders, and potential areas for  activities and actions to embed RRA-aligned policies and practices at funding agencies. </a:t>
            </a:r>
            <a:endParaRPr dirty="0"/>
          </a:p>
          <a:p>
            <a:pPr marL="285750" lvl="0" indent="-285750" algn="l" rtl="0">
              <a:lnSpc>
                <a:spcPct val="100000"/>
              </a:lnSpc>
              <a:spcBef>
                <a:spcPts val="1000"/>
              </a:spcBef>
              <a:spcAft>
                <a:spcPts val="0"/>
              </a:spcAft>
              <a:buSzPts val="1800"/>
              <a:buFont typeface="Noto Sans Symbols"/>
              <a:buChar char="▪"/>
            </a:pPr>
            <a:r>
              <a:rPr lang="en-GB" sz="1800" dirty="0"/>
              <a:t>Presenter notes are included in each slide. </a:t>
            </a:r>
            <a:endParaRPr dirty="0"/>
          </a:p>
          <a:p>
            <a:pPr marL="285750" lvl="0" indent="-285750" algn="l" rtl="0">
              <a:lnSpc>
                <a:spcPct val="100000"/>
              </a:lnSpc>
              <a:spcBef>
                <a:spcPts val="1000"/>
              </a:spcBef>
              <a:spcAft>
                <a:spcPts val="0"/>
              </a:spcAft>
              <a:buSzPts val="1800"/>
              <a:buFont typeface="Noto Sans Symbols"/>
              <a:buChar char="▪"/>
            </a:pPr>
            <a:r>
              <a:rPr lang="en-GB" sz="1800" dirty="0"/>
              <a:t>This content made available under a Creative Commons Attribution License (CC BY-SA 4.0), </a:t>
            </a:r>
            <a:r>
              <a:rPr lang="en-GB" sz="1800" i="1" dirty="0"/>
              <a:t>except for supporter logos</a:t>
            </a:r>
            <a:r>
              <a:rPr lang="en-GB" sz="1800" dirty="0"/>
              <a:t>. Logos are trademarks or registered trademarks of their respective organizations and may not be reused without permission. The DORA logo may be used if its visual integrity is maintained and it is not used to suggest endorsement by DORA.</a:t>
            </a:r>
            <a:endParaRPr dirty="0"/>
          </a:p>
          <a:p>
            <a:pPr marL="285750" lvl="0" indent="-285750" algn="l" rtl="0">
              <a:lnSpc>
                <a:spcPct val="100000"/>
              </a:lnSpc>
              <a:spcBef>
                <a:spcPts val="1000"/>
              </a:spcBef>
              <a:spcAft>
                <a:spcPts val="0"/>
              </a:spcAft>
              <a:buSzPts val="1800"/>
              <a:buFont typeface="Noto Sans Symbols"/>
              <a:buChar char="▪"/>
            </a:pPr>
            <a:r>
              <a:rPr lang="en-GB" sz="1800" dirty="0"/>
              <a:t>To find out more, visit </a:t>
            </a:r>
            <a:r>
              <a:rPr lang="en-GB" sz="1800" u="sng" dirty="0">
                <a:solidFill>
                  <a:schemeClr val="hlink"/>
                </a:solidFill>
                <a:hlinkClick r:id="rId3"/>
              </a:rPr>
              <a:t>https://sfdora.org/</a:t>
            </a:r>
            <a:r>
              <a:rPr lang="en-GB" sz="1800" dirty="0"/>
              <a:t> </a:t>
            </a:r>
            <a:endParaRPr dirty="0"/>
          </a:p>
          <a:p>
            <a:pPr marL="0" lvl="0" indent="0" algn="l" rtl="0">
              <a:lnSpc>
                <a:spcPct val="100000"/>
              </a:lnSpc>
              <a:spcBef>
                <a:spcPts val="0"/>
              </a:spcBef>
              <a:spcAft>
                <a:spcPts val="1800"/>
              </a:spcAft>
              <a:buSzPts val="3405"/>
              <a:buNone/>
            </a:pPr>
            <a:endParaRPr sz="1800" dirty="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p:nvPr/>
        </p:nvSpPr>
        <p:spPr>
          <a:xfrm>
            <a:off x="741485" y="1943467"/>
            <a:ext cx="8058149" cy="405799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the organization leadership </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Developing a strategic vision for RRA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Exploring the RRA landscape </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with communities inside and outside the organization</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Mobilizing resources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Creating strong engagement and communication plans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Monitoring, evaluating, and reviewing activities and interventions</a:t>
            </a:r>
            <a:endParaRPr sz="2200" b="0" i="0" u="none" strike="noStrike" cap="none">
              <a:solidFill>
                <a:schemeClr val="lt1"/>
              </a:solidFill>
              <a:latin typeface="Lora"/>
              <a:ea typeface="Lora"/>
              <a:cs typeface="Lora"/>
              <a:sym typeface="Lora"/>
            </a:endParaRPr>
          </a:p>
        </p:txBody>
      </p:sp>
      <p:sp>
        <p:nvSpPr>
          <p:cNvPr id="177" name="Google Shape;177;p8"/>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organization </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Activities to build momentum for research assessment reform </a:t>
            </a:r>
            <a:endParaRPr sz="2400" b="0" i="0" u="none" strike="noStrike" cap="none">
              <a:solidFill>
                <a:srgbClr val="000000"/>
              </a:solidFill>
              <a:latin typeface="Lora"/>
              <a:ea typeface="Lora"/>
              <a:cs typeface="Lora"/>
              <a:sym typeface="Lora"/>
            </a:endParaRPr>
          </a:p>
        </p:txBody>
      </p:sp>
      <p:pic>
        <p:nvPicPr>
          <p:cNvPr id="178" name="Google Shape;178;p8"/>
          <p:cNvPicPr preferRelativeResize="0"/>
          <p:nvPr/>
        </p:nvPicPr>
        <p:blipFill rotWithShape="1">
          <a:blip r:embed="rId3">
            <a:alphaModFix/>
          </a:blip>
          <a:srcRect t="4780"/>
          <a:stretch/>
        </p:blipFill>
        <p:spPr>
          <a:xfrm>
            <a:off x="8446168" y="2059378"/>
            <a:ext cx="3745832" cy="47986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3. Key moments for RRA in the funding life cycle </a:t>
            </a:r>
            <a:endParaRPr sz="4800" b="1"/>
          </a:p>
        </p:txBody>
      </p:sp>
      <p:grpSp>
        <p:nvGrpSpPr>
          <p:cNvPr id="185" name="Google Shape;185;p14"/>
          <p:cNvGrpSpPr/>
          <p:nvPr/>
        </p:nvGrpSpPr>
        <p:grpSpPr>
          <a:xfrm>
            <a:off x="-496713" y="4832779"/>
            <a:ext cx="3443113" cy="2025221"/>
            <a:chOff x="-496713" y="4832779"/>
            <a:chExt cx="3443113" cy="2025221"/>
          </a:xfrm>
        </p:grpSpPr>
        <p:sp>
          <p:nvSpPr>
            <p:cNvPr id="186" name="Google Shape;186;p14"/>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87" name="Google Shape;187;p14"/>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9"/>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funding lifecycle</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193" name="Google Shape;193;p49"/>
          <p:cNvSpPr txBox="1"/>
          <p:nvPr/>
        </p:nvSpPr>
        <p:spPr>
          <a:xfrm>
            <a:off x="741483" y="1907065"/>
            <a:ext cx="6984264" cy="304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Establishing funding programs and calls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Making funding decisions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Setting grant terms and conditions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Monitoring and evaluating grants and programs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Communicating and engaging with your communities</a:t>
            </a:r>
            <a:endParaRPr sz="2200" b="0" i="0" u="none" strike="noStrike" cap="none">
              <a:solidFill>
                <a:schemeClr val="lt1"/>
              </a:solidFill>
              <a:latin typeface="Lora"/>
              <a:ea typeface="Lora"/>
              <a:cs typeface="Lora"/>
              <a:sym typeface="Lora"/>
            </a:endParaRPr>
          </a:p>
        </p:txBody>
      </p:sp>
      <p:pic>
        <p:nvPicPr>
          <p:cNvPr id="194" name="Google Shape;194;p49"/>
          <p:cNvPicPr preferRelativeResize="0"/>
          <p:nvPr/>
        </p:nvPicPr>
        <p:blipFill rotWithShape="1">
          <a:blip r:embed="rId3">
            <a:alphaModFix/>
          </a:blip>
          <a:srcRect/>
          <a:stretch/>
        </p:blipFill>
        <p:spPr>
          <a:xfrm>
            <a:off x="8398042" y="1858540"/>
            <a:ext cx="3793959" cy="49994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4. RRA and its place in the research system</a:t>
            </a:r>
            <a:endParaRPr sz="4800" b="1"/>
          </a:p>
        </p:txBody>
      </p:sp>
      <p:grpSp>
        <p:nvGrpSpPr>
          <p:cNvPr id="201" name="Google Shape;201;p15"/>
          <p:cNvGrpSpPr/>
          <p:nvPr/>
        </p:nvGrpSpPr>
        <p:grpSpPr>
          <a:xfrm>
            <a:off x="-496713" y="4832779"/>
            <a:ext cx="3443113" cy="2025221"/>
            <a:chOff x="-496713" y="4832779"/>
            <a:chExt cx="3443113" cy="2025221"/>
          </a:xfrm>
        </p:grpSpPr>
        <p:sp>
          <p:nvSpPr>
            <p:cNvPr id="202" name="Google Shape;202;p15"/>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03" name="Google Shape;203;p15"/>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6"/>
          <p:cNvSpPr txBox="1"/>
          <p:nvPr/>
        </p:nvSpPr>
        <p:spPr>
          <a:xfrm>
            <a:off x="1128023" y="-34016"/>
            <a:ext cx="10978662" cy="1325563"/>
          </a:xfrm>
          <a:prstGeom prst="rect">
            <a:avLst/>
          </a:prstGeom>
          <a:noFill/>
          <a:ln>
            <a:noFill/>
          </a:ln>
        </p:spPr>
        <p:txBody>
          <a:bodyPr spcFirstLastPara="1" wrap="square" lIns="91425" tIns="45700" rIns="91425" bIns="45700" anchor="ctr" anchorCtr="0">
            <a:normAutofit/>
          </a:bodyPr>
          <a:lstStyle/>
          <a:p>
            <a:pPr marL="0" marR="0" lvl="0" indent="0"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An interconnected research system</a:t>
            </a:r>
            <a:endParaRPr sz="2400" b="0" i="0" u="none" strike="noStrike" cap="none" dirty="0">
              <a:solidFill>
                <a:srgbClr val="000000"/>
              </a:solidFill>
              <a:latin typeface="Lora"/>
              <a:ea typeface="Lora"/>
              <a:cs typeface="Lora"/>
              <a:sym typeface="Lora"/>
            </a:endParaRPr>
          </a:p>
        </p:txBody>
      </p:sp>
      <p:pic>
        <p:nvPicPr>
          <p:cNvPr id="10" name="Picture 9">
            <a:extLst>
              <a:ext uri="{FF2B5EF4-FFF2-40B4-BE49-F238E27FC236}">
                <a16:creationId xmlns:a16="http://schemas.microsoft.com/office/drawing/2014/main" id="{C269FE09-0E74-C3C7-A85C-56346CAF9138}"/>
              </a:ext>
            </a:extLst>
          </p:cNvPr>
          <p:cNvPicPr>
            <a:picLocks noChangeAspect="1"/>
          </p:cNvPicPr>
          <p:nvPr/>
        </p:nvPicPr>
        <p:blipFill>
          <a:blip r:embed="rId3"/>
          <a:stretch>
            <a:fillRect/>
          </a:stretch>
        </p:blipFill>
        <p:spPr>
          <a:xfrm>
            <a:off x="3378200" y="1139147"/>
            <a:ext cx="5435600" cy="5435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Key resources to accompany the Guide</a:t>
            </a:r>
            <a:endParaRPr sz="4800" b="1"/>
          </a:p>
        </p:txBody>
      </p:sp>
      <p:grpSp>
        <p:nvGrpSpPr>
          <p:cNvPr id="227" name="Google Shape;227;p18"/>
          <p:cNvGrpSpPr/>
          <p:nvPr/>
        </p:nvGrpSpPr>
        <p:grpSpPr>
          <a:xfrm>
            <a:off x="-496713" y="4832779"/>
            <a:ext cx="3443113" cy="2025221"/>
            <a:chOff x="-496713" y="4832779"/>
            <a:chExt cx="3443113" cy="2025221"/>
          </a:xfrm>
        </p:grpSpPr>
        <p:sp>
          <p:nvSpPr>
            <p:cNvPr id="228" name="Google Shape;228;p18"/>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29" name="Google Shape;229;p18"/>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E81A38EC-5549-4A75-4A98-47B719047C7F}"/>
            </a:ext>
          </a:extLst>
        </p:cNvPr>
        <p:cNvGrpSpPr/>
        <p:nvPr/>
      </p:nvGrpSpPr>
      <p:grpSpPr>
        <a:xfrm>
          <a:off x="0" y="0"/>
          <a:ext cx="0" cy="0"/>
          <a:chOff x="0" y="0"/>
          <a:chExt cx="0" cy="0"/>
        </a:xfrm>
      </p:grpSpPr>
      <p:sp>
        <p:nvSpPr>
          <p:cNvPr id="234" name="Google Shape;234;p19">
            <a:extLst>
              <a:ext uri="{FF2B5EF4-FFF2-40B4-BE49-F238E27FC236}">
                <a16:creationId xmlns:a16="http://schemas.microsoft.com/office/drawing/2014/main" id="{3B7B08F3-D2A6-2EE0-0923-4C38C03845D5}"/>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dirty="0">
                <a:latin typeface="Lora"/>
                <a:ea typeface="Lora"/>
                <a:cs typeface="Lora"/>
                <a:sym typeface="Lora"/>
              </a:rPr>
              <a:t>Key additional resources</a:t>
            </a:r>
            <a:endParaRPr sz="3600" dirty="0">
              <a:latin typeface="Lora"/>
              <a:ea typeface="Lora"/>
              <a:cs typeface="Lora"/>
              <a:sym typeface="Lora"/>
            </a:endParaRPr>
          </a:p>
        </p:txBody>
      </p:sp>
      <p:pic>
        <p:nvPicPr>
          <p:cNvPr id="3" name="Picture 2">
            <a:extLst>
              <a:ext uri="{FF2B5EF4-FFF2-40B4-BE49-F238E27FC236}">
                <a16:creationId xmlns:a16="http://schemas.microsoft.com/office/drawing/2014/main" id="{727DA887-7143-7DFB-57CB-3FDDE29DDFFB}"/>
              </a:ext>
            </a:extLst>
          </p:cNvPr>
          <p:cNvPicPr>
            <a:picLocks noChangeAspect="1"/>
          </p:cNvPicPr>
          <p:nvPr/>
        </p:nvPicPr>
        <p:blipFill>
          <a:blip r:embed="rId3"/>
          <a:stretch>
            <a:fillRect/>
          </a:stretch>
        </p:blipFill>
        <p:spPr>
          <a:xfrm>
            <a:off x="4542191" y="1693920"/>
            <a:ext cx="2939137" cy="4153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8D5378BD-2563-68A6-CB23-65B300E34E5E}"/>
              </a:ext>
            </a:extLst>
          </p:cNvPr>
          <p:cNvPicPr>
            <a:picLocks noChangeAspect="1"/>
          </p:cNvPicPr>
          <p:nvPr/>
        </p:nvPicPr>
        <p:blipFill>
          <a:blip r:embed="rId4"/>
          <a:stretch>
            <a:fillRect/>
          </a:stretch>
        </p:blipFill>
        <p:spPr>
          <a:xfrm>
            <a:off x="7976512" y="1692812"/>
            <a:ext cx="2993369" cy="4153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765F4D45-70F4-88F5-40F1-794B5BD39BE7}"/>
              </a:ext>
            </a:extLst>
          </p:cNvPr>
          <p:cNvPicPr>
            <a:picLocks noChangeAspect="1"/>
          </p:cNvPicPr>
          <p:nvPr/>
        </p:nvPicPr>
        <p:blipFill>
          <a:blip r:embed="rId5"/>
          <a:srcRect l="1" r="625"/>
          <a:stretch>
            <a:fillRect/>
          </a:stretch>
        </p:blipFill>
        <p:spPr>
          <a:xfrm>
            <a:off x="1091073" y="1690688"/>
            <a:ext cx="2939017" cy="41552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0260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dirty="0">
                <a:latin typeface="Lora"/>
                <a:ea typeface="Lora"/>
                <a:cs typeface="Lora"/>
                <a:sym typeface="Lora"/>
              </a:rPr>
              <a:t>Key additional resources</a:t>
            </a:r>
            <a:endParaRPr sz="3600" dirty="0">
              <a:latin typeface="Lora"/>
              <a:ea typeface="Lora"/>
              <a:cs typeface="Lora"/>
              <a:sym typeface="Lora"/>
            </a:endParaRPr>
          </a:p>
        </p:txBody>
      </p:sp>
      <p:sp>
        <p:nvSpPr>
          <p:cNvPr id="235" name="Google Shape;235;p19"/>
          <p:cNvSpPr txBox="1"/>
          <p:nvPr/>
        </p:nvSpPr>
        <p:spPr>
          <a:xfrm>
            <a:off x="838200" y="1367666"/>
            <a:ext cx="9771183" cy="512520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Practical Guide:</a:t>
            </a:r>
            <a:endParaRPr/>
          </a:p>
          <a:p>
            <a:pPr marL="444500" marR="0" lvl="1" indent="0" algn="l" rtl="0">
              <a:lnSpc>
                <a:spcPct val="115000"/>
              </a:lnSpc>
              <a:spcBef>
                <a:spcPts val="0"/>
              </a:spcBef>
              <a:spcAft>
                <a:spcPts val="0"/>
              </a:spcAft>
              <a:buNone/>
            </a:pPr>
            <a:r>
              <a:rPr lang="en-GB" sz="13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 Practical Guide to Implementing Responsible Research Assessment at Research Funding Organizations.  Declaration on Research Assessment (DORA). </a:t>
            </a:r>
            <a:r>
              <a:rPr lang="en-GB" sz="1300" b="1"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https://doi.org/10.5281/zenodo.18402271</a:t>
            </a:r>
            <a:r>
              <a:rPr lang="en-GB" sz="1300" b="1" i="0" u="none" strike="noStrike" cap="none">
                <a:solidFill>
                  <a:schemeClr val="lt1"/>
                </a:solidFill>
                <a:latin typeface="Lora"/>
                <a:ea typeface="Lora"/>
                <a:cs typeface="Lora"/>
                <a:sym typeface="Lora"/>
              </a:rPr>
              <a:t> </a:t>
            </a:r>
            <a:endParaRPr sz="25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Informational Briefs from the Practical Guide:</a:t>
            </a:r>
            <a:r>
              <a:rPr lang="en-GB" sz="2200" b="1"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4">
                  <a:extLst>
                    <a:ext uri="{A12FA001-AC4F-418D-AE19-62706E023703}">
                      <ahyp:hlinkClr xmlns:ahyp="http://schemas.microsoft.com/office/drawing/2018/hyperlinkcolor" val="tx"/>
                    </a:ext>
                  </a:extLst>
                </a:hlinkClick>
              </a:rPr>
              <a:t>https://doi.org/10.5281/zenodo.19615795</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Quick Reference Sheets from the Practical Guide: </a:t>
            </a:r>
            <a:r>
              <a:rPr lang="en-GB" sz="1400" b="1" i="0" u="sng" strike="noStrike" cap="none">
                <a:solidFill>
                  <a:schemeClr val="lt1"/>
                </a:solidFill>
                <a:latin typeface="Lora"/>
                <a:ea typeface="Lora"/>
                <a:cs typeface="Lora"/>
                <a:sym typeface="Lora"/>
                <a:hlinkClick r:id="rId5">
                  <a:extLst>
                    <a:ext uri="{A12FA001-AC4F-418D-AE19-62706E023703}">
                      <ahyp:hlinkClr xmlns:ahyp="http://schemas.microsoft.com/office/drawing/2018/hyperlinkcolor" val="tx"/>
                    </a:ext>
                  </a:extLst>
                </a:hlinkClick>
              </a:rPr>
              <a:t>https://doi.org/10.5281/zenodo.19615426</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RRA self-assessment tool for funders:</a:t>
            </a:r>
            <a:endParaRPr/>
          </a:p>
          <a:p>
            <a:pPr marL="446088" marR="0" lvl="4" indent="0" algn="l" rtl="0">
              <a:lnSpc>
                <a:spcPct val="100000"/>
              </a:lnSpc>
              <a:spcBef>
                <a:spcPts val="0"/>
              </a:spcBef>
              <a:spcAft>
                <a:spcPts val="0"/>
              </a:spcAft>
              <a:buNone/>
            </a:pPr>
            <a:r>
              <a:rPr lang="en-GB" sz="1400" b="0" i="0" u="none" strike="noStrike" cap="none">
                <a:solidFill>
                  <a:schemeClr val="lt1"/>
                </a:solidFill>
                <a:latin typeface="Lora"/>
                <a:ea typeface="Lora"/>
                <a:cs typeface="Lora"/>
                <a:sym typeface="Lora"/>
              </a:rPr>
              <a:t>Global Research Council Responsible Research Assessment Working Group. (2026). A responsible research assessment self-assessment tool for funders.</a:t>
            </a:r>
            <a:r>
              <a:rPr lang="en-GB" sz="1400" b="1" i="0" u="none" strike="noStrike" cap="none">
                <a:solidFill>
                  <a:schemeClr val="lt1"/>
                </a:solidFill>
                <a:latin typeface="Lora"/>
                <a:ea typeface="Lora"/>
                <a:cs typeface="Lora"/>
                <a:sym typeface="Lora"/>
              </a:rPr>
              <a:t> https://doi.org/10.6084/m9.figshare.31455505</a:t>
            </a:r>
            <a:endParaRPr sz="1400" b="1" i="0" u="none" strike="noStrike" cap="none">
              <a:solidFill>
                <a:schemeClr val="lt1"/>
              </a:solidFill>
              <a:highlight>
                <a:srgbClr val="FFFF00"/>
              </a:highlight>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Funding agency RRA-focused case studies: </a:t>
            </a:r>
            <a:endParaRPr sz="2200" b="0"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DORA Case Studies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6">
                  <a:extLst>
                    <a:ext uri="{A12FA001-AC4F-418D-AE19-62706E023703}">
                      <ahyp:hlinkClr xmlns:ahyp="http://schemas.microsoft.com/office/drawing/2018/hyperlinkcolor" val="tx"/>
                    </a:ext>
                  </a:extLst>
                </a:hlinkClick>
              </a:rPr>
              <a:t>https://sfdora.org/dora-case-studies/</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Booklet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7">
                  <a:extLst>
                    <a:ext uri="{A12FA001-AC4F-418D-AE19-62706E023703}">
                      <ahyp:hlinkClr xmlns:ahyp="http://schemas.microsoft.com/office/drawing/2018/hyperlinkcolor" val="tx"/>
                    </a:ext>
                  </a:extLst>
                </a:hlinkClick>
              </a:rPr>
              <a:t>https://doi.org/10.6084/m9.figshare.31457152</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Library - </a:t>
            </a:r>
            <a:r>
              <a:rPr lang="en-GB" sz="1400" b="1" i="0" u="sng" strike="noStrike" cap="none">
                <a:solidFill>
                  <a:schemeClr val="lt1"/>
                </a:solidFill>
                <a:latin typeface="Lora"/>
                <a:ea typeface="Lora"/>
                <a:cs typeface="Lora"/>
                <a:sym typeface="Lora"/>
                <a:hlinkClick r:id="rId8">
                  <a:extLst>
                    <a:ext uri="{A12FA001-AC4F-418D-AE19-62706E023703}">
                      <ahyp:hlinkClr xmlns:ahyp="http://schemas.microsoft.com/office/drawing/2018/hyperlinkcolor" val="tx"/>
                    </a:ext>
                  </a:extLst>
                </a:hlinkClick>
              </a:rPr>
              <a:t>https://globalresearchcouncil.org/about/responsible-research-assessment-working-group/case-study-library/</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7"/>
          <p:cNvSpPr txBox="1">
            <a:spLocks noGrp="1"/>
          </p:cNvSpPr>
          <p:nvPr>
            <p:ph type="ctrTitle"/>
          </p:nvPr>
        </p:nvSpPr>
        <p:spPr>
          <a:xfrm>
            <a:off x="2785240" y="3632861"/>
            <a:ext cx="7020912" cy="10172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3200" b="0" i="0" u="none" strike="noStrike" cap="none">
                <a:solidFill>
                  <a:srgbClr val="FFFFFF"/>
                </a:solidFill>
                <a:latin typeface="Arial"/>
                <a:ea typeface="Arial"/>
                <a:cs typeface="Arial"/>
                <a:sym typeface="Arial"/>
              </a:rPr>
              <a:t>Improving research assessment</a:t>
            </a:r>
            <a:endParaRPr sz="3200" b="0" i="0" u="none" strike="noStrike" cap="none">
              <a:solidFill>
                <a:srgbClr val="FFFFFF"/>
              </a:solidFill>
              <a:latin typeface="Arial"/>
              <a:ea typeface="Arial"/>
              <a:cs typeface="Arial"/>
              <a:sym typeface="Arial"/>
            </a:endParaRPr>
          </a:p>
        </p:txBody>
      </p:sp>
      <p:sp>
        <p:nvSpPr>
          <p:cNvPr id="242" name="Google Shape;242;p7"/>
          <p:cNvSpPr txBox="1"/>
          <p:nvPr/>
        </p:nvSpPr>
        <p:spPr>
          <a:xfrm>
            <a:off x="2159959" y="5505765"/>
            <a:ext cx="7872082" cy="882293"/>
          </a:xfrm>
          <a:prstGeom prst="rect">
            <a:avLst/>
          </a:prstGeom>
          <a:noFill/>
          <a:ln>
            <a:noFill/>
          </a:ln>
        </p:spPr>
        <p:txBody>
          <a:bodyPr spcFirstLastPara="1" wrap="square" lIns="25400" tIns="25400" rIns="25400" bIns="25400" anchor="ctr" anchorCtr="0">
            <a:spAutoFit/>
          </a:bodyPr>
          <a:lstStyle/>
          <a:p>
            <a:pPr marL="0" marR="0" lvl="0" indent="0" algn="ctr" rtl="0">
              <a:lnSpc>
                <a:spcPct val="150000"/>
              </a:lnSpc>
              <a:spcBef>
                <a:spcPts val="0"/>
              </a:spcBef>
              <a:spcAft>
                <a:spcPts val="0"/>
              </a:spcAft>
              <a:buClr>
                <a:srgbClr val="FFFFFF"/>
              </a:buClr>
              <a:buSzPts val="3600"/>
              <a:buFont typeface="Arial"/>
              <a:buNone/>
            </a:pPr>
            <a:r>
              <a:rPr lang="en-GB" sz="3600" b="0" i="0" u="sng" strike="noStrike" cap="none">
                <a:solidFill>
                  <a:srgbClr val="FFFFFF"/>
                </a:solidFill>
                <a:latin typeface="Lora"/>
                <a:ea typeface="Lora"/>
                <a:cs typeface="Lora"/>
                <a:sym typeface="Lora"/>
                <a:hlinkClick r:id="rId3">
                  <a:extLst>
                    <a:ext uri="{A12FA001-AC4F-418D-AE19-62706E023703}">
                      <ahyp:hlinkClr xmlns:ahyp="http://schemas.microsoft.com/office/drawing/2018/hyperlinkcolor" val="tx"/>
                    </a:ext>
                  </a:extLst>
                </a:hlinkClick>
              </a:rPr>
              <a:t>sfdora.org</a:t>
            </a:r>
            <a:endParaRPr sz="3600" b="0" i="0" u="none" strike="noStrike" cap="none">
              <a:solidFill>
                <a:srgbClr val="FFFFFF"/>
              </a:solidFill>
              <a:latin typeface="Lora"/>
              <a:ea typeface="Lora"/>
              <a:cs typeface="Lora"/>
              <a:sym typeface="Lora"/>
            </a:endParaRPr>
          </a:p>
        </p:txBody>
      </p:sp>
      <p:sp>
        <p:nvSpPr>
          <p:cNvPr id="243" name="Google Shape;243;p7"/>
          <p:cNvSpPr/>
          <p:nvPr/>
        </p:nvSpPr>
        <p:spPr>
          <a:xfrm>
            <a:off x="3448302" y="1396339"/>
            <a:ext cx="1828800" cy="1828800"/>
          </a:xfrm>
          <a:prstGeom prst="ellipse">
            <a:avLst/>
          </a:prstGeom>
          <a:solidFill>
            <a:schemeClr val="lt1"/>
          </a:solidFill>
          <a:ln w="25400" cap="flat" cmpd="sng">
            <a:solidFill>
              <a:srgbClr val="6A4D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4" name="Google Shape;244;p7" descr="DORA logo"/>
          <p:cNvPicPr preferRelativeResize="0"/>
          <p:nvPr/>
        </p:nvPicPr>
        <p:blipFill rotWithShape="1">
          <a:blip r:embed="rId4">
            <a:alphaModFix/>
          </a:blip>
          <a:srcRect/>
          <a:stretch/>
        </p:blipFill>
        <p:spPr>
          <a:xfrm>
            <a:off x="3448301" y="1396339"/>
            <a:ext cx="5295398" cy="182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11111"/>
              <a:buFont typeface="Arial"/>
              <a:buNone/>
            </a:pPr>
            <a:r>
              <a:rPr lang="en-GB" sz="4800" b="1">
                <a:latin typeface="Lora"/>
                <a:ea typeface="Lora"/>
                <a:cs typeface="Lora"/>
                <a:sym typeface="Lora"/>
              </a:rPr>
              <a:t>Implementing Responsible Research Assessment at Research Funding Organizations</a:t>
            </a:r>
            <a:endParaRPr sz="4800" b="1"/>
          </a:p>
        </p:txBody>
      </p:sp>
      <p:sp>
        <p:nvSpPr>
          <p:cNvPr id="92" name="Google Shape;92;p5"/>
          <p:cNvSpPr txBox="1">
            <a:spLocks noGrp="1"/>
          </p:cNvSpPr>
          <p:nvPr>
            <p:ph type="subTitle" idx="1"/>
          </p:nvPr>
        </p:nvSpPr>
        <p:spPr>
          <a:xfrm>
            <a:off x="1360936" y="3839372"/>
            <a:ext cx="9470127" cy="1655762"/>
          </a:xfrm>
          <a:prstGeom prst="rect">
            <a:avLst/>
          </a:prstGeom>
          <a:noFill/>
          <a:ln>
            <a:noFill/>
          </a:ln>
        </p:spPr>
        <p:txBody>
          <a:bodyPr spcFirstLastPara="1" wrap="square" lIns="91425" tIns="45700" rIns="91425" bIns="45700" anchor="t" anchorCtr="0">
            <a:normAutofit/>
          </a:bodyPr>
          <a:lstStyle/>
          <a:p>
            <a:pPr marL="457200" lvl="0" indent="-228600" algn="ctr" rtl="0">
              <a:lnSpc>
                <a:spcPct val="110000"/>
              </a:lnSpc>
              <a:spcBef>
                <a:spcPts val="1000"/>
              </a:spcBef>
              <a:spcAft>
                <a:spcPts val="0"/>
              </a:spcAft>
              <a:buClr>
                <a:schemeClr val="lt1"/>
              </a:buClr>
              <a:buSzPts val="2400"/>
              <a:buNone/>
            </a:pPr>
            <a:r>
              <a:rPr lang="en-GB" sz="3200">
                <a:solidFill>
                  <a:schemeClr val="accent1"/>
                </a:solidFill>
                <a:latin typeface="Lora"/>
                <a:ea typeface="Lora"/>
                <a:cs typeface="Lora"/>
                <a:sym typeface="Lora"/>
              </a:rPr>
              <a:t>Overview of DORA’s </a:t>
            </a:r>
            <a:r>
              <a:rPr lang="en-GB" sz="3200" i="1">
                <a:solidFill>
                  <a:schemeClr val="accent1"/>
                </a:solidFill>
                <a:latin typeface="Lora"/>
                <a:ea typeface="Lora"/>
                <a:cs typeface="Lora"/>
                <a:sym typeface="Lora"/>
              </a:rPr>
              <a:t>Practical Guide for Research Funding Organizations</a:t>
            </a:r>
            <a:endParaRPr/>
          </a:p>
          <a:p>
            <a:pPr marL="457200" lvl="0" indent="-228600" algn="ctr" rtl="0">
              <a:lnSpc>
                <a:spcPct val="110000"/>
              </a:lnSpc>
              <a:spcBef>
                <a:spcPts val="1000"/>
              </a:spcBef>
              <a:spcAft>
                <a:spcPts val="0"/>
              </a:spcAft>
              <a:buClr>
                <a:schemeClr val="lt1"/>
              </a:buClr>
              <a:buSzPts val="2400"/>
              <a:buNone/>
            </a:pPr>
            <a:endParaRPr i="1"/>
          </a:p>
        </p:txBody>
      </p:sp>
      <p:grpSp>
        <p:nvGrpSpPr>
          <p:cNvPr id="93" name="Google Shape;93;p5"/>
          <p:cNvGrpSpPr/>
          <p:nvPr/>
        </p:nvGrpSpPr>
        <p:grpSpPr>
          <a:xfrm>
            <a:off x="-496713" y="4832779"/>
            <a:ext cx="3443113" cy="2025221"/>
            <a:chOff x="-496713" y="4832779"/>
            <a:chExt cx="3443113" cy="2025221"/>
          </a:xfrm>
        </p:grpSpPr>
        <p:sp>
          <p:nvSpPr>
            <p:cNvPr id="94" name="Google Shape;94;p5"/>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95" name="Google Shape;95;p5"/>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A collaborative effort</a:t>
            </a:r>
            <a:endParaRPr sz="3600">
              <a:latin typeface="Lora"/>
              <a:ea typeface="Lora"/>
              <a:cs typeface="Lora"/>
              <a:sym typeface="Lora"/>
            </a:endParaRPr>
          </a:p>
        </p:txBody>
      </p:sp>
      <p:sp>
        <p:nvSpPr>
          <p:cNvPr id="111" name="Google Shape;111;p2"/>
          <p:cNvSpPr txBox="1"/>
          <p:nvPr/>
        </p:nvSpPr>
        <p:spPr>
          <a:xfrm>
            <a:off x="838198" y="1843915"/>
            <a:ext cx="5745481" cy="3754834"/>
          </a:xfrm>
          <a:prstGeom prst="rect">
            <a:avLst/>
          </a:prstGeom>
          <a:noFill/>
          <a:ln>
            <a:noFill/>
          </a:ln>
        </p:spPr>
        <p:txBody>
          <a:bodyPr spcFirstLastPara="1" wrap="square" lIns="91425" tIns="45700" rIns="91425" bIns="45700" anchor="t" anchorCtr="0">
            <a:spAutoFit/>
          </a:bodyPr>
          <a:lstStyle/>
          <a:p>
            <a:pPr marL="342900" marR="0" lvl="0" indent="-190500" algn="l" rtl="0">
              <a:lnSpc>
                <a:spcPct val="100000"/>
              </a:lnSpc>
              <a:spcBef>
                <a:spcPts val="0"/>
              </a:spcBef>
              <a:spcAft>
                <a:spcPts val="0"/>
              </a:spcAft>
              <a:buClr>
                <a:schemeClr val="lt1"/>
              </a:buClr>
              <a:buSzPts val="2400"/>
              <a:buFont typeface="Noto Sans Symbols"/>
              <a:buNone/>
            </a:pPr>
            <a:endParaRPr sz="2200" b="1" i="0" u="none" strike="noStrike" cap="none" dirty="0">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200" b="0" i="0" u="none" strike="noStrike" cap="none" dirty="0">
                <a:solidFill>
                  <a:schemeClr val="lt1"/>
                </a:solidFill>
                <a:latin typeface="Lora"/>
                <a:ea typeface="Lora"/>
                <a:cs typeface="Lora"/>
                <a:sym typeface="Lora"/>
              </a:rPr>
              <a:t>Global Research Council Responsible Research Assessment Working Group</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dirty="0">
                <a:solidFill>
                  <a:schemeClr val="lt1"/>
                </a:solidFill>
                <a:latin typeface="Lora"/>
                <a:ea typeface="Lora"/>
                <a:cs typeface="Lora"/>
                <a:sym typeface="Lora"/>
              </a:rPr>
              <a:t>Science Europe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dirty="0">
                <a:solidFill>
                  <a:schemeClr val="lt1"/>
                </a:solidFill>
                <a:latin typeface="Lora"/>
                <a:ea typeface="Lora"/>
                <a:cs typeface="Lora"/>
                <a:sym typeface="Lora"/>
              </a:rPr>
              <a:t>DORA’s Funder Groups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200" b="0" i="0" u="none" strike="noStrike" cap="none" dirty="0">
                <a:solidFill>
                  <a:schemeClr val="lt1"/>
                </a:solidFill>
                <a:latin typeface="Lora"/>
                <a:ea typeface="Lora"/>
                <a:cs typeface="Lora"/>
                <a:sym typeface="Lora"/>
              </a:rPr>
              <a:t>Participants at a workshop at the Conference on Reforming Research Assessment (</a:t>
            </a:r>
            <a:r>
              <a:rPr lang="en-GB" sz="2200" b="0" i="0" u="none" strike="noStrike" cap="none" dirty="0" err="1">
                <a:solidFill>
                  <a:schemeClr val="lt1"/>
                </a:solidFill>
                <a:latin typeface="Lora"/>
                <a:ea typeface="Lora"/>
                <a:cs typeface="Lora"/>
                <a:sym typeface="Lora"/>
              </a:rPr>
              <a:t>CeRRA</a:t>
            </a:r>
            <a:r>
              <a:rPr lang="en-GB" sz="2200" b="0" i="0" u="none" strike="noStrike" cap="none" dirty="0">
                <a:solidFill>
                  <a:schemeClr val="lt1"/>
                </a:solidFill>
                <a:latin typeface="Lora"/>
                <a:ea typeface="Lora"/>
                <a:cs typeface="Lora"/>
                <a:sym typeface="Lora"/>
              </a:rPr>
              <a:t>) (Copenhagen – Dec 2025)</a:t>
            </a:r>
            <a:endParaRPr sz="2200" b="0" i="0" u="none" strike="noStrike" cap="none" dirty="0">
              <a:solidFill>
                <a:schemeClr val="lt1"/>
              </a:solidFill>
              <a:latin typeface="Lora"/>
              <a:ea typeface="Lora"/>
              <a:cs typeface="Lora"/>
              <a:sym typeface="Lora"/>
            </a:endParaRPr>
          </a:p>
        </p:txBody>
      </p:sp>
      <p:sp>
        <p:nvSpPr>
          <p:cNvPr id="112" name="Google Shape;112;p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The Guide was created with the input of funding experts</a:t>
            </a:r>
            <a:endParaRPr sz="2400" b="0" i="0" u="none" strike="noStrike" cap="none">
              <a:solidFill>
                <a:schemeClr val="accent1"/>
              </a:solidFill>
              <a:latin typeface="Lora"/>
              <a:ea typeface="Lora"/>
              <a:cs typeface="Lora"/>
              <a:sym typeface="Lora"/>
            </a:endParaRPr>
          </a:p>
        </p:txBody>
      </p:sp>
      <p:sp>
        <p:nvSpPr>
          <p:cNvPr id="113" name="Google Shape;113;p2"/>
          <p:cNvSpPr txBox="1"/>
          <p:nvPr/>
        </p:nvSpPr>
        <p:spPr>
          <a:xfrm>
            <a:off x="847393" y="5784989"/>
            <a:ext cx="94534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Guide citation: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A practical guide to implementing responsible research assessment at research funding organizations.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Declaration on Research Assessment (DORA). https://doi.org/10.5281/zenodo.18402271</a:t>
            </a:r>
            <a:endParaRPr sz="1400" b="0" i="0" u="none" strike="noStrike" cap="none">
              <a:solidFill>
                <a:srgbClr val="000000"/>
              </a:solidFill>
              <a:latin typeface="Arial"/>
              <a:ea typeface="Arial"/>
              <a:cs typeface="Arial"/>
              <a:sym typeface="Arial"/>
            </a:endParaRPr>
          </a:p>
        </p:txBody>
      </p:sp>
      <p:pic>
        <p:nvPicPr>
          <p:cNvPr id="114" name="Google Shape;114;p2"/>
          <p:cNvPicPr preferRelativeResize="0"/>
          <p:nvPr/>
        </p:nvPicPr>
        <p:blipFill rotWithShape="1">
          <a:blip r:embed="rId3">
            <a:alphaModFix/>
          </a:blip>
          <a:srcRect l="8203" t="17446" r="8847" b="-290"/>
          <a:stretch>
            <a:fillRect/>
          </a:stretch>
        </p:blipFill>
        <p:spPr>
          <a:xfrm>
            <a:off x="7022438" y="2158037"/>
            <a:ext cx="4671330" cy="31106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Aims of the Guide</a:t>
            </a:r>
            <a:endParaRPr/>
          </a:p>
        </p:txBody>
      </p:sp>
      <p:sp>
        <p:nvSpPr>
          <p:cNvPr id="123" name="Google Shape;123;p11"/>
          <p:cNvSpPr txBox="1"/>
          <p:nvPr/>
        </p:nvSpPr>
        <p:spPr>
          <a:xfrm>
            <a:off x="4782219" y="1824030"/>
            <a:ext cx="7111851"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 “</a:t>
            </a:r>
            <a:r>
              <a:rPr lang="en-GB" sz="2400" b="1" i="1" u="none" strike="noStrike" cap="none" dirty="0">
                <a:solidFill>
                  <a:schemeClr val="accent1"/>
                </a:solidFill>
                <a:latin typeface="Lora"/>
                <a:ea typeface="Lora"/>
                <a:cs typeface="Lora"/>
                <a:sym typeface="Lora"/>
              </a:rPr>
              <a:t>one-stop-shop</a:t>
            </a:r>
            <a:r>
              <a:rPr lang="en-GB" sz="2400" b="1" i="0" u="none" strike="noStrike" cap="none" dirty="0">
                <a:solidFill>
                  <a:schemeClr val="accen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for funding agencies, providing guidance and tips on how and where to get started with Responsible Research Assessment (RRA), alongside resources and real examples.</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For all types of funder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Use flexibly: </a:t>
            </a:r>
            <a:r>
              <a:rPr lang="en-GB" sz="2400" b="0" i="0" u="none" strike="noStrike" cap="none" dirty="0">
                <a:solidFill>
                  <a:schemeClr val="lt1"/>
                </a:solidFill>
                <a:latin typeface="Lora"/>
                <a:ea typeface="Lora"/>
                <a:cs typeface="Lora"/>
                <a:sym typeface="Lora"/>
              </a:rPr>
              <a:t>no ‘one-size fits all’ approach</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Available free: </a:t>
            </a:r>
            <a:r>
              <a:rPr lang="en-GB" sz="2000" b="0" i="0" u="sng" strike="noStrike" cap="none" dirty="0">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bit.ly/DORA-Funder-Guide</a:t>
            </a:r>
            <a:r>
              <a:rPr lang="en-GB" sz="2000" b="0" i="0" u="none" strike="noStrike" cap="none" dirty="0">
                <a:solidFill>
                  <a:schemeClr val="lt1"/>
                </a:solidFill>
                <a:latin typeface="Lora"/>
                <a:ea typeface="Lora"/>
                <a:cs typeface="Lora"/>
                <a:sym typeface="Lora"/>
              </a:rPr>
              <a:t>  </a:t>
            </a:r>
            <a:endParaRPr sz="2000" b="0" i="1" u="none" strike="noStrike" cap="none" dirty="0">
              <a:solidFill>
                <a:srgbClr val="000000"/>
              </a:solidFill>
              <a:latin typeface="Lora"/>
              <a:ea typeface="Lora"/>
              <a:cs typeface="Lora"/>
              <a:sym typeface="Lora"/>
            </a:endParaRPr>
          </a:p>
        </p:txBody>
      </p:sp>
      <p:pic>
        <p:nvPicPr>
          <p:cNvPr id="127" name="Google Shape;127;p11"/>
          <p:cNvPicPr preferRelativeResize="0"/>
          <p:nvPr/>
        </p:nvPicPr>
        <p:blipFill rotWithShape="1">
          <a:blip r:embed="rId4">
            <a:alphaModFix/>
          </a:blip>
          <a:srcRect/>
          <a:stretch/>
        </p:blipFill>
        <p:spPr>
          <a:xfrm>
            <a:off x="1173375" y="1824030"/>
            <a:ext cx="3223061" cy="45533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4000">
                <a:latin typeface="Lora"/>
                <a:ea typeface="Lora"/>
                <a:cs typeface="Lora"/>
                <a:sym typeface="Lora"/>
              </a:rPr>
              <a:t>Contents of the Guide</a:t>
            </a:r>
            <a:endParaRPr sz="4000">
              <a:latin typeface="Lora"/>
              <a:ea typeface="Lora"/>
              <a:cs typeface="Lora"/>
              <a:sym typeface="Lora"/>
            </a:endParaRPr>
          </a:p>
        </p:txBody>
      </p:sp>
      <p:sp>
        <p:nvSpPr>
          <p:cNvPr id="16" name="Google Shape;187;p44">
            <a:extLst>
              <a:ext uri="{FF2B5EF4-FFF2-40B4-BE49-F238E27FC236}">
                <a16:creationId xmlns:a16="http://schemas.microsoft.com/office/drawing/2014/main" id="{A1ECCDDF-BB3E-8F69-8EE1-9E9C6CCE947A}"/>
              </a:ext>
            </a:extLst>
          </p:cNvPr>
          <p:cNvSpPr txBox="1"/>
          <p:nvPr/>
        </p:nvSpPr>
        <p:spPr>
          <a:xfrm>
            <a:off x="838199" y="1690688"/>
            <a:ext cx="9386455" cy="44781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1:  </a:t>
            </a:r>
            <a:r>
              <a:rPr lang="en-GB" sz="2400" b="0" i="0" u="none" strike="noStrike" cap="none" dirty="0">
                <a:solidFill>
                  <a:schemeClr val="lt1"/>
                </a:solidFill>
                <a:latin typeface="Lora"/>
                <a:ea typeface="Lora"/>
                <a:cs typeface="Lora"/>
                <a:sym typeface="Lora"/>
              </a:rPr>
              <a:t>Introduction to Responsible Research Assessment &amp; its underlying principles</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60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Research assessment reform</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The goals and principles of RRA</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The importance of collective action </a:t>
            </a:r>
            <a:r>
              <a:rPr lang="en-US" sz="2400" b="1" dirty="0">
                <a:solidFill>
                  <a:schemeClr val="lt1"/>
                </a:solidFill>
                <a:latin typeface="Lora"/>
                <a:ea typeface="Lora"/>
                <a:cs typeface="Lora"/>
                <a:sym typeface="Lora"/>
              </a:rPr>
              <a:t>on RRA</a:t>
            </a:r>
            <a:endParaRPr sz="2400" b="0" i="0" u="none" strike="noStrike" cap="none" dirty="0">
              <a:solidFill>
                <a:srgbClr val="000000"/>
              </a:solidFill>
              <a:latin typeface="Lora"/>
              <a:ea typeface="Lora"/>
              <a:cs typeface="Lora"/>
              <a:sym typeface="Lora"/>
            </a:endParaRPr>
          </a:p>
          <a:p>
            <a:pPr marL="720725" marR="0" lvl="2" indent="-228600" algn="l" rtl="0">
              <a:lnSpc>
                <a:spcPct val="100000"/>
              </a:lnSpc>
              <a:spcBef>
                <a:spcPts val="0"/>
              </a:spcBef>
              <a:spcAft>
                <a:spcPts val="0"/>
              </a:spcAft>
              <a:buClr>
                <a:schemeClr val="lt1"/>
              </a:buClr>
              <a:buSzPts val="1800"/>
              <a:buFont typeface="Arial"/>
              <a:buNone/>
            </a:pP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2:</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activities</a:t>
            </a:r>
            <a:r>
              <a:rPr lang="en-GB" sz="2400" b="0" i="0" u="none" strike="noStrike" cap="none" dirty="0">
                <a:solidFill>
                  <a:schemeClr val="lt1"/>
                </a:solidFill>
                <a:latin typeface="Lora"/>
                <a:ea typeface="Lora"/>
                <a:cs typeface="Lora"/>
                <a:sym typeface="Lora"/>
              </a:rPr>
              <a:t> </a:t>
            </a:r>
            <a:r>
              <a:rPr lang="en-US" sz="2400" b="0" i="0" u="none" strike="noStrike" cap="none" dirty="0">
                <a:solidFill>
                  <a:schemeClr val="lt1"/>
                </a:solidFill>
                <a:latin typeface="Lora"/>
                <a:ea typeface="Lora"/>
                <a:cs typeface="Lora"/>
                <a:sym typeface="Lora"/>
              </a:rPr>
              <a:t>for embedding RRA</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3:</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moments</a:t>
            </a:r>
            <a:r>
              <a:rPr lang="en-GB" sz="2400" b="0" i="0" u="none" strike="noStrike" cap="none" dirty="0">
                <a:solidFill>
                  <a:schemeClr val="lt1"/>
                </a:solidFill>
                <a:latin typeface="Lora"/>
                <a:ea typeface="Lora"/>
                <a:cs typeface="Lora"/>
                <a:sym typeface="Lora"/>
              </a:rPr>
              <a:t> in funding </a:t>
            </a:r>
            <a:r>
              <a:rPr lang="en-GB" sz="2400" dirty="0">
                <a:solidFill>
                  <a:schemeClr val="lt1"/>
                </a:solidFill>
                <a:latin typeface="Lora"/>
                <a:ea typeface="Lora"/>
                <a:cs typeface="Lora"/>
                <a:sym typeface="Lora"/>
              </a:rPr>
              <a:t>agency </a:t>
            </a:r>
            <a:r>
              <a:rPr lang="en-GB" sz="2400" b="0" i="0" u="none" strike="noStrike" cap="none" dirty="0">
                <a:solidFill>
                  <a:schemeClr val="lt1"/>
                </a:solidFill>
                <a:latin typeface="Lora"/>
                <a:ea typeface="Lora"/>
                <a:cs typeface="Lora"/>
                <a:sym typeface="Lora"/>
              </a:rPr>
              <a:t>assessment</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4:</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Relationship with </a:t>
            </a:r>
            <a:r>
              <a:rPr lang="en-GB" sz="2400" b="0" i="0" u="none" strike="noStrike" cap="none" dirty="0">
                <a:solidFill>
                  <a:srgbClr val="FFC000"/>
                </a:solidFill>
                <a:latin typeface="Lora"/>
                <a:ea typeface="Lora"/>
                <a:cs typeface="Lora"/>
                <a:sym typeface="Lora"/>
              </a:rPr>
              <a:t>components</a:t>
            </a:r>
            <a:r>
              <a:rPr lang="en-GB" sz="2400" b="0" i="0" u="none" strike="noStrike" cap="none" dirty="0">
                <a:solidFill>
                  <a:schemeClr val="lt1"/>
                </a:solidFill>
                <a:latin typeface="Lora"/>
                <a:ea typeface="Lora"/>
                <a:cs typeface="Lora"/>
                <a:sym typeface="Lora"/>
              </a:rPr>
              <a:t> of the system</a:t>
            </a:r>
            <a:endParaRPr sz="2400" b="0" i="0" u="none" strike="noStrike" cap="none" dirty="0">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400" b="0" i="0" u="none" strike="noStrike" cap="none" dirty="0">
                <a:solidFill>
                  <a:schemeClr val="lt1"/>
                </a:solidFill>
                <a:latin typeface="Lora"/>
                <a:ea typeface="Lora"/>
                <a:cs typeface="Lora"/>
                <a:sym typeface="Lora"/>
              </a:rPr>
              <a:t>Resources &amp; references</a:t>
            </a:r>
            <a:endParaRPr sz="2400" b="0" i="0" u="none" strike="noStrike" cap="none" dirty="0">
              <a:solidFill>
                <a:srgbClr val="000000"/>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1. Introduction</a:t>
            </a:r>
            <a:endParaRPr sz="4800" b="1"/>
          </a:p>
        </p:txBody>
      </p:sp>
      <p:grpSp>
        <p:nvGrpSpPr>
          <p:cNvPr id="141" name="Google Shape;141;p10"/>
          <p:cNvGrpSpPr/>
          <p:nvPr/>
        </p:nvGrpSpPr>
        <p:grpSpPr>
          <a:xfrm>
            <a:off x="-496713" y="4832779"/>
            <a:ext cx="3443113" cy="2025221"/>
            <a:chOff x="-496713" y="4832779"/>
            <a:chExt cx="3443113" cy="2025221"/>
          </a:xfrm>
        </p:grpSpPr>
        <p:sp>
          <p:nvSpPr>
            <p:cNvPr id="142" name="Google Shape;142;p10"/>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43" name="Google Shape;143;p10"/>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What is Responsible Research Assessment?</a:t>
            </a:r>
            <a:endParaRPr/>
          </a:p>
        </p:txBody>
      </p:sp>
      <p:sp>
        <p:nvSpPr>
          <p:cNvPr id="150" name="Google Shape;150;p6"/>
          <p:cNvSpPr txBox="1">
            <a:spLocks noGrp="1"/>
          </p:cNvSpPr>
          <p:nvPr>
            <p:ph type="body" idx="1"/>
          </p:nvPr>
        </p:nvSpPr>
        <p:spPr>
          <a:xfrm>
            <a:off x="725658" y="1572406"/>
            <a:ext cx="7602416"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dirty="0">
                <a:solidFill>
                  <a:schemeClr val="accent1"/>
                </a:solidFill>
              </a:rPr>
              <a:t>The goal of Responsible Research Assessment </a:t>
            </a:r>
            <a:r>
              <a:rPr lang="en-GB" sz="2400" dirty="0">
                <a:solidFill>
                  <a:schemeClr val="lt1"/>
                </a:solidFill>
              </a:rPr>
              <a:t>is to promote </a:t>
            </a:r>
            <a:r>
              <a:rPr lang="en-GB" sz="2400" dirty="0"/>
              <a:t>holistic, balanced, and fair approaches to evaluating research and researchers and as part of inclusive research cultures.</a:t>
            </a:r>
            <a:endParaRPr dirty="0"/>
          </a:p>
          <a:p>
            <a:pPr marL="517525" lvl="0" indent="-342900" algn="l" rtl="0">
              <a:lnSpc>
                <a:spcPct val="100000"/>
              </a:lnSpc>
              <a:spcBef>
                <a:spcPts val="1800"/>
              </a:spcBef>
              <a:spcAft>
                <a:spcPts val="0"/>
              </a:spcAft>
              <a:buClr>
                <a:schemeClr val="lt1"/>
              </a:buClr>
              <a:buSzPts val="2400"/>
              <a:buFont typeface="Noto Sans Symbols"/>
              <a:buChar char="▪"/>
            </a:pPr>
            <a:r>
              <a:rPr lang="en-GB" sz="2400" dirty="0"/>
              <a:t>RRA is guided by </a:t>
            </a:r>
            <a:r>
              <a:rPr lang="en-GB" sz="2400" b="1" dirty="0">
                <a:solidFill>
                  <a:schemeClr val="accent1"/>
                </a:solidFill>
              </a:rPr>
              <a:t>3 core principles:</a:t>
            </a:r>
            <a:r>
              <a:rPr lang="en-GB" sz="2400" b="1" dirty="0"/>
              <a:t> </a:t>
            </a:r>
            <a:endParaRPr dirty="0"/>
          </a:p>
          <a:p>
            <a:pPr marL="1089025" lvl="1" indent="-457200" algn="l" rtl="0">
              <a:lnSpc>
                <a:spcPct val="100000"/>
              </a:lnSpc>
              <a:spcBef>
                <a:spcPts val="1200"/>
              </a:spcBef>
              <a:spcAft>
                <a:spcPts val="0"/>
              </a:spcAft>
              <a:buClr>
                <a:schemeClr val="accent1"/>
              </a:buClr>
              <a:buSzPts val="1659"/>
              <a:buFont typeface="Arial"/>
              <a:buAutoNum type="arabicPeriod"/>
            </a:pPr>
            <a:r>
              <a:rPr lang="en-GB" sz="2000" dirty="0"/>
              <a:t>Encouraging a holistic view of research contributions and impact</a:t>
            </a:r>
            <a:endParaRPr dirty="0"/>
          </a:p>
          <a:p>
            <a:pPr marL="1089025" lvl="1" indent="-457200" algn="l" rtl="0">
              <a:lnSpc>
                <a:spcPct val="100000"/>
              </a:lnSpc>
              <a:spcBef>
                <a:spcPts val="600"/>
              </a:spcBef>
              <a:spcAft>
                <a:spcPts val="0"/>
              </a:spcAft>
              <a:buClr>
                <a:schemeClr val="accent1"/>
              </a:buClr>
              <a:buSzPts val="1659"/>
              <a:buFont typeface="Arial"/>
              <a:buAutoNum type="arabicPeriod"/>
            </a:pPr>
            <a:r>
              <a:rPr lang="en-GB" sz="2000" dirty="0"/>
              <a:t>Think balanced and broad: valuing quality over quantity</a:t>
            </a:r>
            <a:endParaRPr dirty="0"/>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dirty="0"/>
              <a:t>Promoting equity.</a:t>
            </a:r>
            <a:endParaRPr dirty="0"/>
          </a:p>
        </p:txBody>
      </p:sp>
      <p:grpSp>
        <p:nvGrpSpPr>
          <p:cNvPr id="151" name="Google Shape;151;p6"/>
          <p:cNvGrpSpPr/>
          <p:nvPr/>
        </p:nvGrpSpPr>
        <p:grpSpPr>
          <a:xfrm>
            <a:off x="8679765" y="1474318"/>
            <a:ext cx="4023361" cy="4547514"/>
            <a:chOff x="8764171" y="1842866"/>
            <a:chExt cx="4023361" cy="4547514"/>
          </a:xfrm>
        </p:grpSpPr>
        <p:pic>
          <p:nvPicPr>
            <p:cNvPr id="152" name="Google Shape;152;p6"/>
            <p:cNvPicPr preferRelativeResize="0"/>
            <p:nvPr/>
          </p:nvPicPr>
          <p:blipFill rotWithShape="1">
            <a:blip r:embed="rId3">
              <a:alphaModFix/>
            </a:blip>
            <a:srcRect/>
            <a:stretch/>
          </p:blipFill>
          <p:spPr>
            <a:xfrm>
              <a:off x="8876715" y="1842866"/>
              <a:ext cx="2719488" cy="4226059"/>
            </a:xfrm>
            <a:prstGeom prst="rect">
              <a:avLst/>
            </a:prstGeom>
            <a:noFill/>
            <a:ln>
              <a:noFill/>
            </a:ln>
          </p:spPr>
        </p:pic>
        <p:sp>
          <p:nvSpPr>
            <p:cNvPr id="153" name="Google Shape;153;p6"/>
            <p:cNvSpPr txBox="1"/>
            <p:nvPr/>
          </p:nvSpPr>
          <p:spPr>
            <a:xfrm>
              <a:off x="8764171" y="6051826"/>
              <a:ext cx="40233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Schmidt, R. (2022). Building Blocks for Impact. Zenodo. https://doi.org/10.5281/zenodo.7249187</a:t>
              </a:r>
              <a:r>
                <a:rPr lang="en-GB"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 leading role for research funders</a:t>
            </a:r>
            <a:endParaRPr/>
          </a:p>
        </p:txBody>
      </p:sp>
      <p:sp>
        <p:nvSpPr>
          <p:cNvPr id="160" name="Google Shape;160;p12"/>
          <p:cNvSpPr txBox="1">
            <a:spLocks noGrp="1"/>
          </p:cNvSpPr>
          <p:nvPr>
            <p:ph type="body" idx="1"/>
          </p:nvPr>
        </p:nvSpPr>
        <p:spPr>
          <a:xfrm>
            <a:off x="705109" y="1996954"/>
            <a:ext cx="7606684"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a:solidFill>
                  <a:schemeClr val="accent1"/>
                </a:solidFill>
              </a:rPr>
              <a:t>Funders</a:t>
            </a:r>
            <a:r>
              <a:rPr lang="en-GB" sz="2400">
                <a:solidFill>
                  <a:schemeClr val="lt1"/>
                </a:solidFill>
              </a:rPr>
              <a:t> </a:t>
            </a:r>
            <a:r>
              <a:rPr lang="en-GB" sz="2400" b="1">
                <a:solidFill>
                  <a:schemeClr val="accent1"/>
                </a:solidFill>
              </a:rPr>
              <a:t>influence the behaviors of researchers </a:t>
            </a:r>
            <a:r>
              <a:rPr lang="en-GB" sz="2400">
                <a:solidFill>
                  <a:schemeClr val="lt1"/>
                </a:solidFill>
              </a:rPr>
              <a:t>through their research assessment policies and practices</a:t>
            </a:r>
            <a:endParaRPr/>
          </a:p>
          <a:p>
            <a:pPr marL="517525" lvl="0" indent="-342900" algn="l" rtl="0">
              <a:lnSpc>
                <a:spcPct val="100000"/>
              </a:lnSpc>
              <a:spcBef>
                <a:spcPts val="1800"/>
              </a:spcBef>
              <a:spcAft>
                <a:spcPts val="0"/>
              </a:spcAft>
              <a:buClr>
                <a:schemeClr val="lt1"/>
              </a:buClr>
              <a:buSzPts val="2400"/>
              <a:buFont typeface="Noto Sans Symbols"/>
              <a:buChar char="▪"/>
            </a:pPr>
            <a:r>
              <a:rPr lang="en-GB" sz="2400" b="1">
                <a:solidFill>
                  <a:schemeClr val="accent1"/>
                </a:solidFill>
              </a:rPr>
              <a:t>RRA-aligned practices can drive return on funding investment:</a:t>
            </a:r>
            <a:endParaRPr/>
          </a:p>
          <a:p>
            <a:pPr marL="1089025" lvl="1" indent="-457200" algn="l" rtl="0">
              <a:lnSpc>
                <a:spcPct val="100000"/>
              </a:lnSpc>
              <a:spcBef>
                <a:spcPts val="1200"/>
              </a:spcBef>
              <a:spcAft>
                <a:spcPts val="0"/>
              </a:spcAft>
              <a:buClr>
                <a:schemeClr val="accent1"/>
              </a:buClr>
              <a:buSzPts val="1659"/>
              <a:buFont typeface="Arial"/>
              <a:buAutoNum type="arabicPeriod"/>
            </a:pPr>
            <a:r>
              <a:rPr lang="en-GB" sz="2000"/>
              <a:t>Improving research quality and reliability</a:t>
            </a:r>
            <a:endParaRPr/>
          </a:p>
          <a:p>
            <a:pPr marL="1089025" lvl="1" indent="-457200" algn="l" rtl="0">
              <a:lnSpc>
                <a:spcPct val="100000"/>
              </a:lnSpc>
              <a:spcBef>
                <a:spcPts val="600"/>
              </a:spcBef>
              <a:spcAft>
                <a:spcPts val="0"/>
              </a:spcAft>
              <a:buClr>
                <a:schemeClr val="accent1"/>
              </a:buClr>
              <a:buSzPts val="1659"/>
              <a:buFont typeface="Arial"/>
              <a:buAutoNum type="arabicPeriod"/>
            </a:pPr>
            <a:r>
              <a:rPr lang="en-GB" sz="2000"/>
              <a:t>Reducing research waste and duplication</a:t>
            </a:r>
            <a:endParaRPr/>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a:t>Accelerating real-world impact</a:t>
            </a:r>
            <a:endParaRPr/>
          </a:p>
        </p:txBody>
      </p:sp>
      <p:sp>
        <p:nvSpPr>
          <p:cNvPr id="162" name="Google Shape;162;p1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Funders play a central role in enabling RRA</a:t>
            </a:r>
            <a:endParaRPr sz="2400" b="0" i="0" u="none" strike="noStrike" cap="none">
              <a:solidFill>
                <a:schemeClr val="accent1"/>
              </a:solidFill>
              <a:latin typeface="Lora"/>
              <a:ea typeface="Lora"/>
              <a:cs typeface="Lora"/>
              <a:sym typeface="Lora"/>
            </a:endParaRPr>
          </a:p>
        </p:txBody>
      </p:sp>
      <p:pic>
        <p:nvPicPr>
          <p:cNvPr id="9" name="Picture 8">
            <a:extLst>
              <a:ext uri="{FF2B5EF4-FFF2-40B4-BE49-F238E27FC236}">
                <a16:creationId xmlns:a16="http://schemas.microsoft.com/office/drawing/2014/main" id="{6CA129D4-E54E-39F8-A46F-D19A57584435}"/>
              </a:ext>
            </a:extLst>
          </p:cNvPr>
          <p:cNvPicPr>
            <a:picLocks noChangeAspect="1"/>
          </p:cNvPicPr>
          <p:nvPr/>
        </p:nvPicPr>
        <p:blipFill>
          <a:blip r:embed="rId3"/>
          <a:stretch>
            <a:fillRect/>
          </a:stretch>
        </p:blipFill>
        <p:spPr>
          <a:xfrm>
            <a:off x="8004315" y="1278274"/>
            <a:ext cx="5758655" cy="48392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3"/>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2. Key activities for embedding RRA in the organization</a:t>
            </a:r>
            <a:endParaRPr sz="4800" b="1"/>
          </a:p>
        </p:txBody>
      </p:sp>
      <p:grpSp>
        <p:nvGrpSpPr>
          <p:cNvPr id="169" name="Google Shape;169;p13"/>
          <p:cNvGrpSpPr/>
          <p:nvPr/>
        </p:nvGrpSpPr>
        <p:grpSpPr>
          <a:xfrm>
            <a:off x="-496713" y="4832779"/>
            <a:ext cx="3443113" cy="2025221"/>
            <a:chOff x="-496713" y="4832779"/>
            <a:chExt cx="3443113" cy="2025221"/>
          </a:xfrm>
        </p:grpSpPr>
        <p:sp>
          <p:nvSpPr>
            <p:cNvPr id="170" name="Google Shape;170;p13"/>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71" name="Google Shape;171;p13"/>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DORA">
      <a:dk1>
        <a:srgbClr val="000000"/>
      </a:dk1>
      <a:lt1>
        <a:srgbClr val="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3776</Words>
  <Application>Microsoft Macintosh PowerPoint</Application>
  <PresentationFormat>Widescreen</PresentationFormat>
  <Paragraphs>213</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Noto Sans Symbols</vt:lpstr>
      <vt:lpstr>Arial</vt:lpstr>
      <vt:lpstr>Lora</vt:lpstr>
      <vt:lpstr>Office Theme</vt:lpstr>
      <vt:lpstr>About this resource</vt:lpstr>
      <vt:lpstr>Implementing Responsible Research Assessment at Research Funding Organizations</vt:lpstr>
      <vt:lpstr>A collaborative effort</vt:lpstr>
      <vt:lpstr>Aims of the Guide</vt:lpstr>
      <vt:lpstr>Contents of the Guide</vt:lpstr>
      <vt:lpstr>Chapter 1. Introduction</vt:lpstr>
      <vt:lpstr>What is Responsible Research Assessment?</vt:lpstr>
      <vt:lpstr>A leading role for research funders</vt:lpstr>
      <vt:lpstr>Chapter 2. Key activities for embedding RRA in the organization</vt:lpstr>
      <vt:lpstr>PowerPoint Presentation</vt:lpstr>
      <vt:lpstr>Chapter 3. Key moments for RRA in the funding life cycle </vt:lpstr>
      <vt:lpstr>PowerPoint Presentation</vt:lpstr>
      <vt:lpstr>Chapter 4. RRA and its place in the research system</vt:lpstr>
      <vt:lpstr>PowerPoint Presentation</vt:lpstr>
      <vt:lpstr>Key resources to accompany the Guide</vt:lpstr>
      <vt:lpstr>Key additional resources</vt:lpstr>
      <vt:lpstr>Key additional resources</vt:lpstr>
      <vt:lpstr>Improving research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Zen Faulkes</dc:creator>
  <cp:lastModifiedBy>Giovanna Lima</cp:lastModifiedBy>
  <cp:revision>1</cp:revision>
  <dcterms:created xsi:type="dcterms:W3CDTF">2023-08-03T19:33:31Z</dcterms:created>
  <dcterms:modified xsi:type="dcterms:W3CDTF">2026-05-10T06:15:31Z</dcterms:modified>
</cp:coreProperties>
</file>