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6"/>
  </p:notes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82" r:id="rId14"/>
    <p:sldId id="284" r:id="rId15"/>
    <p:sldId id="285" r:id="rId16"/>
    <p:sldId id="283" r:id="rId17"/>
    <p:sldId id="286" r:id="rId18"/>
    <p:sldId id="268" r:id="rId19"/>
    <p:sldId id="269" r:id="rId20"/>
    <p:sldId id="276" r:id="rId21"/>
    <p:sldId id="272" r:id="rId22"/>
    <p:sldId id="275" r:id="rId23"/>
    <p:sldId id="287" r:id="rId24"/>
    <p:sldId id="274" r:id="rId25"/>
  </p:sldIdLst>
  <p:sldSz cx="12192000" cy="6858000"/>
  <p:notesSz cx="6858000" cy="9144000"/>
  <p:embeddedFontLst>
    <p:embeddedFont>
      <p:font typeface="Lora" pitchFamily="2" charset="77"/>
      <p:regular r:id="rId27"/>
      <p:bold r:id="rId28"/>
      <p:italic r:id="rId29"/>
      <p:boldItalic r:id="rId3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gq5DtCAy+NdyxGh/KQuZELF4qGxg=="/>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99"/>
    <a:srgbClr val="FF0066"/>
    <a:srgbClr val="33CC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0E2EA6-91AA-479F-A64C-E445F4427603}" v="30" dt="2026-04-29T08:47:27.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24"/>
    <p:restoredTop sz="75274" autoAdjust="0"/>
  </p:normalViewPr>
  <p:slideViewPr>
    <p:cSldViewPr snapToGrid="0">
      <p:cViewPr varScale="1">
        <p:scale>
          <a:sx n="94" d="100"/>
          <a:sy n="94" d="100"/>
        </p:scale>
        <p:origin x="41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Allen" userId="fe35626b058ee1f1" providerId="LiveId" clId="{323E2AED-7ABB-4503-A6D6-CF445C7CED6E}"/>
    <pc:docChg chg="undo custSel addSld delSld modSld">
      <pc:chgData name="Liz Allen" userId="fe35626b058ee1f1" providerId="LiveId" clId="{323E2AED-7ABB-4503-A6D6-CF445C7CED6E}" dt="2026-04-29T08:47:27.672" v="2161" actId="478"/>
      <pc:docMkLst>
        <pc:docMk/>
      </pc:docMkLst>
      <pc:sldChg chg="modSp mod">
        <pc:chgData name="Liz Allen" userId="fe35626b058ee1f1" providerId="LiveId" clId="{323E2AED-7ABB-4503-A6D6-CF445C7CED6E}" dt="2026-04-27T14:25:50.016" v="27" actId="113"/>
        <pc:sldMkLst>
          <pc:docMk/>
          <pc:sldMk cId="0" sldId="256"/>
        </pc:sldMkLst>
        <pc:spChg chg="mod">
          <ac:chgData name="Liz Allen" userId="fe35626b058ee1f1" providerId="LiveId" clId="{323E2AED-7ABB-4503-A6D6-CF445C7CED6E}" dt="2026-04-27T14:25:50.016" v="27" actId="113"/>
          <ac:spMkLst>
            <pc:docMk/>
            <pc:sldMk cId="0" sldId="256"/>
            <ac:spMk id="92" creationId="{00000000-0000-0000-0000-000000000000}"/>
          </ac:spMkLst>
        </pc:spChg>
      </pc:sldChg>
      <pc:sldChg chg="modSp mod modNotesTx">
        <pc:chgData name="Liz Allen" userId="fe35626b058ee1f1" providerId="LiveId" clId="{323E2AED-7ABB-4503-A6D6-CF445C7CED6E}" dt="2026-04-27T14:28:32.691" v="299" actId="6549"/>
        <pc:sldMkLst>
          <pc:docMk/>
          <pc:sldMk cId="0" sldId="257"/>
        </pc:sldMkLst>
        <pc:spChg chg="mod">
          <ac:chgData name="Liz Allen" userId="fe35626b058ee1f1" providerId="LiveId" clId="{323E2AED-7ABB-4503-A6D6-CF445C7CED6E}" dt="2026-04-27T14:28:22.025" v="296" actId="20577"/>
          <ac:spMkLst>
            <pc:docMk/>
            <pc:sldMk cId="0" sldId="257"/>
            <ac:spMk id="101" creationId="{00000000-0000-0000-0000-000000000000}"/>
          </ac:spMkLst>
        </pc:spChg>
      </pc:sldChg>
      <pc:sldChg chg="addSp delSp modSp mod">
        <pc:chgData name="Liz Allen" userId="fe35626b058ee1f1" providerId="LiveId" clId="{323E2AED-7ABB-4503-A6D6-CF445C7CED6E}" dt="2026-04-28T16:37:11.719" v="2158" actId="20577"/>
        <pc:sldMkLst>
          <pc:docMk/>
          <pc:sldMk cId="0" sldId="259"/>
        </pc:sldMkLst>
        <pc:spChg chg="mod">
          <ac:chgData name="Liz Allen" userId="fe35626b058ee1f1" providerId="LiveId" clId="{323E2AED-7ABB-4503-A6D6-CF445C7CED6E}" dt="2026-04-28T16:37:11.719" v="2158" actId="20577"/>
          <ac:spMkLst>
            <pc:docMk/>
            <pc:sldMk cId="0" sldId="259"/>
            <ac:spMk id="123" creationId="{00000000-0000-0000-0000-000000000000}"/>
          </ac:spMkLst>
        </pc:spChg>
        <pc:picChg chg="add del">
          <ac:chgData name="Liz Allen" userId="fe35626b058ee1f1" providerId="LiveId" clId="{323E2AED-7ABB-4503-A6D6-CF445C7CED6E}" dt="2026-04-28T08:30:38.125" v="2118" actId="478"/>
          <ac:picMkLst>
            <pc:docMk/>
            <pc:sldMk cId="0" sldId="259"/>
            <ac:picMk id="3" creationId="{8B1F8B42-5448-F542-A126-CB2436413464}"/>
          </ac:picMkLst>
        </pc:picChg>
        <pc:picChg chg="add mod">
          <ac:chgData name="Liz Allen" userId="fe35626b058ee1f1" providerId="LiveId" clId="{323E2AED-7ABB-4503-A6D6-CF445C7CED6E}" dt="2026-04-28T08:30:46.825" v="2119"/>
          <ac:picMkLst>
            <pc:docMk/>
            <pc:sldMk cId="0" sldId="259"/>
            <ac:picMk id="4" creationId="{7BC4462A-4EC8-3ADF-4A29-0B6C52ACFB19}"/>
          </ac:picMkLst>
        </pc:picChg>
        <pc:picChg chg="del">
          <ac:chgData name="Liz Allen" userId="fe35626b058ee1f1" providerId="LiveId" clId="{323E2AED-7ABB-4503-A6D6-CF445C7CED6E}" dt="2026-04-28T08:30:35.107" v="2116" actId="478"/>
          <ac:picMkLst>
            <pc:docMk/>
            <pc:sldMk cId="0" sldId="259"/>
            <ac:picMk id="124" creationId="{00000000-0000-0000-0000-000000000000}"/>
          </ac:picMkLst>
        </pc:picChg>
      </pc:sldChg>
      <pc:sldChg chg="addSp delSp modSp mod">
        <pc:chgData name="Liz Allen" userId="fe35626b058ee1f1" providerId="LiveId" clId="{323E2AED-7ABB-4503-A6D6-CF445C7CED6E}" dt="2026-04-28T08:31:49.244" v="2124" actId="1076"/>
        <pc:sldMkLst>
          <pc:docMk/>
          <pc:sldMk cId="0" sldId="260"/>
        </pc:sldMkLst>
        <pc:picChg chg="del">
          <ac:chgData name="Liz Allen" userId="fe35626b058ee1f1" providerId="LiveId" clId="{323E2AED-7ABB-4503-A6D6-CF445C7CED6E}" dt="2026-04-28T08:31:36.577" v="2120" actId="478"/>
          <ac:picMkLst>
            <pc:docMk/>
            <pc:sldMk cId="0" sldId="260"/>
            <ac:picMk id="3" creationId="{FF6A75CF-60D2-5070-F3A9-9D0B1853ECE0}"/>
          </ac:picMkLst>
        </pc:picChg>
        <pc:picChg chg="add mod">
          <ac:chgData name="Liz Allen" userId="fe35626b058ee1f1" providerId="LiveId" clId="{323E2AED-7ABB-4503-A6D6-CF445C7CED6E}" dt="2026-04-28T08:31:49.244" v="2124" actId="1076"/>
          <ac:picMkLst>
            <pc:docMk/>
            <pc:sldMk cId="0" sldId="260"/>
            <ac:picMk id="4" creationId="{99C900DC-ED74-0F3E-8A1D-01CF524437BE}"/>
          </ac:picMkLst>
        </pc:picChg>
      </pc:sldChg>
      <pc:sldChg chg="modNotesTx">
        <pc:chgData name="Liz Allen" userId="fe35626b058ee1f1" providerId="LiveId" clId="{323E2AED-7ABB-4503-A6D6-CF445C7CED6E}" dt="2026-04-27T14:28:59.652" v="311" actId="20577"/>
        <pc:sldMkLst>
          <pc:docMk/>
          <pc:sldMk cId="0" sldId="267"/>
        </pc:sldMkLst>
      </pc:sldChg>
      <pc:sldChg chg="del">
        <pc:chgData name="Liz Allen" userId="fe35626b058ee1f1" providerId="LiveId" clId="{323E2AED-7ABB-4503-A6D6-CF445C7CED6E}" dt="2026-04-28T08:53:23.857" v="2135" actId="47"/>
        <pc:sldMkLst>
          <pc:docMk/>
          <pc:sldMk cId="0" sldId="270"/>
        </pc:sldMkLst>
      </pc:sldChg>
      <pc:sldChg chg="addSp delSp modSp mod">
        <pc:chgData name="Liz Allen" userId="fe35626b058ee1f1" providerId="LiveId" clId="{323E2AED-7ABB-4503-A6D6-CF445C7CED6E}" dt="2026-04-28T08:51:25.802" v="2132" actId="22"/>
        <pc:sldMkLst>
          <pc:docMk/>
          <pc:sldMk cId="0" sldId="272"/>
        </pc:sldMkLst>
        <pc:spChg chg="add del">
          <ac:chgData name="Liz Allen" userId="fe35626b058ee1f1" providerId="LiveId" clId="{323E2AED-7ABB-4503-A6D6-CF445C7CED6E}" dt="2026-04-28T08:51:25.802" v="2132" actId="22"/>
          <ac:spMkLst>
            <pc:docMk/>
            <pc:sldMk cId="0" sldId="272"/>
            <ac:spMk id="3" creationId="{31DDE360-D775-F7A5-2FC9-15BCB57FD52A}"/>
          </ac:spMkLst>
        </pc:spChg>
        <pc:spChg chg="add del mod">
          <ac:chgData name="Liz Allen" userId="fe35626b058ee1f1" providerId="LiveId" clId="{323E2AED-7ABB-4503-A6D6-CF445C7CED6E}" dt="2026-04-28T08:51:25.069" v="2131" actId="22"/>
          <ac:spMkLst>
            <pc:docMk/>
            <pc:sldMk cId="0" sldId="272"/>
            <ac:spMk id="5" creationId="{C8217BEE-2B87-F25C-AC30-4F42D6F433B8}"/>
          </ac:spMkLst>
        </pc:spChg>
      </pc:sldChg>
      <pc:sldChg chg="modSp add del mod">
        <pc:chgData name="Liz Allen" userId="fe35626b058ee1f1" providerId="LiveId" clId="{323E2AED-7ABB-4503-A6D6-CF445C7CED6E}" dt="2026-04-29T08:47:21.581" v="2160" actId="47"/>
        <pc:sldMkLst>
          <pc:docMk/>
          <pc:sldMk cId="0" sldId="273"/>
        </pc:sldMkLst>
        <pc:spChg chg="mod">
          <ac:chgData name="Liz Allen" userId="fe35626b058ee1f1" providerId="LiveId" clId="{323E2AED-7ABB-4503-A6D6-CF445C7CED6E}" dt="2026-04-28T09:32:22.098" v="2157" actId="20577"/>
          <ac:spMkLst>
            <pc:docMk/>
            <pc:sldMk cId="0" sldId="273"/>
            <ac:spMk id="233" creationId="{00000000-0000-0000-0000-000000000000}"/>
          </ac:spMkLst>
        </pc:spChg>
      </pc:sldChg>
      <pc:sldChg chg="addSp delSp modSp add mod modNotesTx">
        <pc:chgData name="Liz Allen" userId="fe35626b058ee1f1" providerId="LiveId" clId="{323E2AED-7ABB-4503-A6D6-CF445C7CED6E}" dt="2026-04-27T15:18:15.435" v="1342" actId="1076"/>
        <pc:sldMkLst>
          <pc:docMk/>
          <pc:sldMk cId="3908625153" sldId="282"/>
        </pc:sldMkLst>
        <pc:spChg chg="mod">
          <ac:chgData name="Liz Allen" userId="fe35626b058ee1f1" providerId="LiveId" clId="{323E2AED-7ABB-4503-A6D6-CF445C7CED6E}" dt="2026-04-27T14:29:49.473" v="351" actId="20577"/>
          <ac:spMkLst>
            <pc:docMk/>
            <pc:sldMk cId="3908625153" sldId="282"/>
            <ac:spMk id="189" creationId="{2E7407AA-3363-20B3-92D9-A8EAA2E10F4F}"/>
          </ac:spMkLst>
        </pc:spChg>
        <pc:spChg chg="mod">
          <ac:chgData name="Liz Allen" userId="fe35626b058ee1f1" providerId="LiveId" clId="{323E2AED-7ABB-4503-A6D6-CF445C7CED6E}" dt="2026-04-27T15:11:19.509" v="1296" actId="14100"/>
          <ac:spMkLst>
            <pc:docMk/>
            <pc:sldMk cId="3908625153" sldId="282"/>
            <ac:spMk id="190" creationId="{6E3B4E1F-CBFB-A631-6C7F-F12C8E6E4575}"/>
          </ac:spMkLst>
        </pc:spChg>
        <pc:grpChg chg="add mod">
          <ac:chgData name="Liz Allen" userId="fe35626b058ee1f1" providerId="LiveId" clId="{323E2AED-7ABB-4503-A6D6-CF445C7CED6E}" dt="2026-04-27T15:15:56.139" v="1314" actId="164"/>
          <ac:grpSpMkLst>
            <pc:docMk/>
            <pc:sldMk cId="3908625153" sldId="282"/>
            <ac:grpSpMk id="9" creationId="{C438B0CE-5B3D-9FF3-D925-679AEE948721}"/>
          </ac:grpSpMkLst>
        </pc:grpChg>
        <pc:picChg chg="add mod ord">
          <ac:chgData name="Liz Allen" userId="fe35626b058ee1f1" providerId="LiveId" clId="{323E2AED-7ABB-4503-A6D6-CF445C7CED6E}" dt="2026-04-27T15:18:15.435" v="1342" actId="1076"/>
          <ac:picMkLst>
            <pc:docMk/>
            <pc:sldMk cId="3908625153" sldId="282"/>
            <ac:picMk id="6" creationId="{D07EF5AB-EC5B-D03E-DCA3-BAAF0BA1F0A9}"/>
          </ac:picMkLst>
        </pc:picChg>
        <pc:picChg chg="add mod">
          <ac:chgData name="Liz Allen" userId="fe35626b058ee1f1" providerId="LiveId" clId="{323E2AED-7ABB-4503-A6D6-CF445C7CED6E}" dt="2026-04-27T15:17:50.134" v="1336" actId="14100"/>
          <ac:picMkLst>
            <pc:docMk/>
            <pc:sldMk cId="3908625153" sldId="282"/>
            <ac:picMk id="8" creationId="{EAE3E714-B25D-0ABC-51C0-E9B9CCA62085}"/>
          </ac:picMkLst>
        </pc:picChg>
      </pc:sldChg>
      <pc:sldChg chg="addSp delSp modSp add mod modNotesTx">
        <pc:chgData name="Liz Allen" userId="fe35626b058ee1f1" providerId="LiveId" clId="{323E2AED-7ABB-4503-A6D6-CF445C7CED6E}" dt="2026-04-27T15:27:22.692" v="1834" actId="20577"/>
        <pc:sldMkLst>
          <pc:docMk/>
          <pc:sldMk cId="3163791169" sldId="283"/>
        </pc:sldMkLst>
        <pc:spChg chg="mod">
          <ac:chgData name="Liz Allen" userId="fe35626b058ee1f1" providerId="LiveId" clId="{323E2AED-7ABB-4503-A6D6-CF445C7CED6E}" dt="2026-04-27T14:49:07.964" v="519" actId="20577"/>
          <ac:spMkLst>
            <pc:docMk/>
            <pc:sldMk cId="3163791169" sldId="283"/>
            <ac:spMk id="189" creationId="{2A52183E-89FF-734D-E5E7-1A1986FB0001}"/>
          </ac:spMkLst>
        </pc:spChg>
        <pc:spChg chg="mod">
          <ac:chgData name="Liz Allen" userId="fe35626b058ee1f1" providerId="LiveId" clId="{323E2AED-7ABB-4503-A6D6-CF445C7CED6E}" dt="2026-04-27T15:27:02.482" v="1813" actId="20577"/>
          <ac:spMkLst>
            <pc:docMk/>
            <pc:sldMk cId="3163791169" sldId="283"/>
            <ac:spMk id="190" creationId="{13325E0B-0C9C-1EA8-4BF5-E529D02C6EA3}"/>
          </ac:spMkLst>
        </pc:spChg>
        <pc:grpChg chg="add mod">
          <ac:chgData name="Liz Allen" userId="fe35626b058ee1f1" providerId="LiveId" clId="{323E2AED-7ABB-4503-A6D6-CF445C7CED6E}" dt="2026-04-27T15:24:07.461" v="1533" actId="164"/>
          <ac:grpSpMkLst>
            <pc:docMk/>
            <pc:sldMk cId="3163791169" sldId="283"/>
            <ac:grpSpMk id="7" creationId="{EE40A7E4-70E6-C29F-9C67-15316DCC1521}"/>
          </ac:grpSpMkLst>
        </pc:grpChg>
        <pc:picChg chg="add mod ord">
          <ac:chgData name="Liz Allen" userId="fe35626b058ee1f1" providerId="LiveId" clId="{323E2AED-7ABB-4503-A6D6-CF445C7CED6E}" dt="2026-04-27T15:24:07.461" v="1533" actId="164"/>
          <ac:picMkLst>
            <pc:docMk/>
            <pc:sldMk cId="3163791169" sldId="283"/>
            <ac:picMk id="4" creationId="{592FA129-0235-73B0-76AB-7AE143CF6A2C}"/>
          </ac:picMkLst>
        </pc:picChg>
        <pc:picChg chg="add mod">
          <ac:chgData name="Liz Allen" userId="fe35626b058ee1f1" providerId="LiveId" clId="{323E2AED-7ABB-4503-A6D6-CF445C7CED6E}" dt="2026-04-27T15:24:07.461" v="1533" actId="164"/>
          <ac:picMkLst>
            <pc:docMk/>
            <pc:sldMk cId="3163791169" sldId="283"/>
            <ac:picMk id="6" creationId="{4921539F-7A95-13AD-1A36-7305CEE251B0}"/>
          </ac:picMkLst>
        </pc:picChg>
      </pc:sldChg>
      <pc:sldChg chg="addSp delSp modSp add mod modNotesTx">
        <pc:chgData name="Liz Allen" userId="fe35626b058ee1f1" providerId="LiveId" clId="{323E2AED-7ABB-4503-A6D6-CF445C7CED6E}" dt="2026-04-27T15:18:24.742" v="1343" actId="164"/>
        <pc:sldMkLst>
          <pc:docMk/>
          <pc:sldMk cId="2870299851" sldId="284"/>
        </pc:sldMkLst>
        <pc:spChg chg="mod">
          <ac:chgData name="Liz Allen" userId="fe35626b058ee1f1" providerId="LiveId" clId="{323E2AED-7ABB-4503-A6D6-CF445C7CED6E}" dt="2026-04-27T14:48:20.031" v="382" actId="20577"/>
          <ac:spMkLst>
            <pc:docMk/>
            <pc:sldMk cId="2870299851" sldId="284"/>
            <ac:spMk id="189" creationId="{34FCFA40-3C40-569C-872A-214597CCDBFA}"/>
          </ac:spMkLst>
        </pc:spChg>
        <pc:spChg chg="mod">
          <ac:chgData name="Liz Allen" userId="fe35626b058ee1f1" providerId="LiveId" clId="{323E2AED-7ABB-4503-A6D6-CF445C7CED6E}" dt="2026-04-27T15:05:22.236" v="1053" actId="20577"/>
          <ac:spMkLst>
            <pc:docMk/>
            <pc:sldMk cId="2870299851" sldId="284"/>
            <ac:spMk id="190" creationId="{FDE3DDFF-38BC-32A6-699C-D29357BF6882}"/>
          </ac:spMkLst>
        </pc:spChg>
        <pc:grpChg chg="add mod">
          <ac:chgData name="Liz Allen" userId="fe35626b058ee1f1" providerId="LiveId" clId="{323E2AED-7ABB-4503-A6D6-CF445C7CED6E}" dt="2026-04-27T15:18:24.742" v="1343" actId="164"/>
          <ac:grpSpMkLst>
            <pc:docMk/>
            <pc:sldMk cId="2870299851" sldId="284"/>
            <ac:grpSpMk id="7" creationId="{A2D2BD68-3CA5-FA13-CC0B-5A941FB87F5D}"/>
          </ac:grpSpMkLst>
        </pc:grpChg>
        <pc:picChg chg="add mod ord">
          <ac:chgData name="Liz Allen" userId="fe35626b058ee1f1" providerId="LiveId" clId="{323E2AED-7ABB-4503-A6D6-CF445C7CED6E}" dt="2026-04-27T15:18:24.742" v="1343" actId="164"/>
          <ac:picMkLst>
            <pc:docMk/>
            <pc:sldMk cId="2870299851" sldId="284"/>
            <ac:picMk id="4" creationId="{400FEE41-4D9C-9114-FE69-7F9389DA2309}"/>
          </ac:picMkLst>
        </pc:picChg>
        <pc:picChg chg="add mod">
          <ac:chgData name="Liz Allen" userId="fe35626b058ee1f1" providerId="LiveId" clId="{323E2AED-7ABB-4503-A6D6-CF445C7CED6E}" dt="2026-04-27T15:18:24.742" v="1343" actId="164"/>
          <ac:picMkLst>
            <pc:docMk/>
            <pc:sldMk cId="2870299851" sldId="284"/>
            <ac:picMk id="6" creationId="{3A47FE61-07FF-D32C-D6E3-A269BC8815B5}"/>
          </ac:picMkLst>
        </pc:picChg>
      </pc:sldChg>
      <pc:sldChg chg="addSp delSp modSp add mod modNotesTx">
        <pc:chgData name="Liz Allen" userId="fe35626b058ee1f1" providerId="LiveId" clId="{323E2AED-7ABB-4503-A6D6-CF445C7CED6E}" dt="2026-04-27T15:33:48.858" v="2115" actId="1037"/>
        <pc:sldMkLst>
          <pc:docMk/>
          <pc:sldMk cId="594830724" sldId="285"/>
        </pc:sldMkLst>
        <pc:spChg chg="mod">
          <ac:chgData name="Liz Allen" userId="fe35626b058ee1f1" providerId="LiveId" clId="{323E2AED-7ABB-4503-A6D6-CF445C7CED6E}" dt="2026-04-27T14:48:40.219" v="436" actId="20577"/>
          <ac:spMkLst>
            <pc:docMk/>
            <pc:sldMk cId="594830724" sldId="285"/>
            <ac:spMk id="189" creationId="{E5BA0905-7EA2-2525-48A0-56EDFC746356}"/>
          </ac:spMkLst>
        </pc:spChg>
        <pc:spChg chg="mod">
          <ac:chgData name="Liz Allen" userId="fe35626b058ee1f1" providerId="LiveId" clId="{323E2AED-7ABB-4503-A6D6-CF445C7CED6E}" dt="2026-04-27T15:21:20.628" v="1512" actId="5793"/>
          <ac:spMkLst>
            <pc:docMk/>
            <pc:sldMk cId="594830724" sldId="285"/>
            <ac:spMk id="190" creationId="{70B5C2CB-BBC0-4981-2D24-FCC05F33C6F5}"/>
          </ac:spMkLst>
        </pc:spChg>
        <pc:grpChg chg="add mod">
          <ac:chgData name="Liz Allen" userId="fe35626b058ee1f1" providerId="LiveId" clId="{323E2AED-7ABB-4503-A6D6-CF445C7CED6E}" dt="2026-04-27T15:33:32.675" v="2110" actId="1076"/>
          <ac:grpSpMkLst>
            <pc:docMk/>
            <pc:sldMk cId="594830724" sldId="285"/>
            <ac:grpSpMk id="7" creationId="{4D09E213-02D7-5992-88DA-F26F66BA32AE}"/>
          </ac:grpSpMkLst>
        </pc:grpChg>
        <pc:picChg chg="add mod ord modCrop">
          <ac:chgData name="Liz Allen" userId="fe35626b058ee1f1" providerId="LiveId" clId="{323E2AED-7ABB-4503-A6D6-CF445C7CED6E}" dt="2026-04-27T15:33:48.858" v="2115" actId="1037"/>
          <ac:picMkLst>
            <pc:docMk/>
            <pc:sldMk cId="594830724" sldId="285"/>
            <ac:picMk id="4" creationId="{1919EC10-17C3-318B-4354-2C22B3EC3392}"/>
          </ac:picMkLst>
        </pc:picChg>
        <pc:picChg chg="add mod">
          <ac:chgData name="Liz Allen" userId="fe35626b058ee1f1" providerId="LiveId" clId="{323E2AED-7ABB-4503-A6D6-CF445C7CED6E}" dt="2026-04-27T15:22:48.778" v="1521" actId="164"/>
          <ac:picMkLst>
            <pc:docMk/>
            <pc:sldMk cId="594830724" sldId="285"/>
            <ac:picMk id="6" creationId="{91BF5C35-6A06-B586-506F-A006DE064D68}"/>
          </ac:picMkLst>
        </pc:picChg>
      </pc:sldChg>
      <pc:sldChg chg="addSp delSp modSp add mod modNotesTx">
        <pc:chgData name="Liz Allen" userId="fe35626b058ee1f1" providerId="LiveId" clId="{323E2AED-7ABB-4503-A6D6-CF445C7CED6E}" dt="2026-04-27T15:33:21.690" v="2109" actId="164"/>
        <pc:sldMkLst>
          <pc:docMk/>
          <pc:sldMk cId="2262598048" sldId="286"/>
        </pc:sldMkLst>
        <pc:spChg chg="mod">
          <ac:chgData name="Liz Allen" userId="fe35626b058ee1f1" providerId="LiveId" clId="{323E2AED-7ABB-4503-A6D6-CF445C7CED6E}" dt="2026-04-27T14:50:12.823" v="574" actId="20577"/>
          <ac:spMkLst>
            <pc:docMk/>
            <pc:sldMk cId="2262598048" sldId="286"/>
            <ac:spMk id="189" creationId="{9B290B9A-1DA3-D2F3-7DD2-E09FF38D71C6}"/>
          </ac:spMkLst>
        </pc:spChg>
        <pc:spChg chg="mod">
          <ac:chgData name="Liz Allen" userId="fe35626b058ee1f1" providerId="LiveId" clId="{323E2AED-7ABB-4503-A6D6-CF445C7CED6E}" dt="2026-04-27T15:33:12.409" v="2108" actId="14100"/>
          <ac:spMkLst>
            <pc:docMk/>
            <pc:sldMk cId="2262598048" sldId="286"/>
            <ac:spMk id="190" creationId="{F4611C09-4F65-2D3F-24DE-E3FB0D00D1D3}"/>
          </ac:spMkLst>
        </pc:spChg>
        <pc:grpChg chg="add mod">
          <ac:chgData name="Liz Allen" userId="fe35626b058ee1f1" providerId="LiveId" clId="{323E2AED-7ABB-4503-A6D6-CF445C7CED6E}" dt="2026-04-27T15:33:21.690" v="2109" actId="164"/>
          <ac:grpSpMkLst>
            <pc:docMk/>
            <pc:sldMk cId="2262598048" sldId="286"/>
            <ac:grpSpMk id="7" creationId="{BBE86D04-3156-83D7-E0E5-DBBFCAB08FBC}"/>
          </ac:grpSpMkLst>
        </pc:grpChg>
        <pc:picChg chg="add mod ord modCrop">
          <ac:chgData name="Liz Allen" userId="fe35626b058ee1f1" providerId="LiveId" clId="{323E2AED-7ABB-4503-A6D6-CF445C7CED6E}" dt="2026-04-27T15:33:21.690" v="2109" actId="164"/>
          <ac:picMkLst>
            <pc:docMk/>
            <pc:sldMk cId="2262598048" sldId="286"/>
            <ac:picMk id="4" creationId="{B20E70F9-F8D4-67F7-828E-F2DB3F88C435}"/>
          </ac:picMkLst>
        </pc:picChg>
        <pc:picChg chg="add mod">
          <ac:chgData name="Liz Allen" userId="fe35626b058ee1f1" providerId="LiveId" clId="{323E2AED-7ABB-4503-A6D6-CF445C7CED6E}" dt="2026-04-27T15:33:21.690" v="2109" actId="164"/>
          <ac:picMkLst>
            <pc:docMk/>
            <pc:sldMk cId="2262598048" sldId="286"/>
            <ac:picMk id="6" creationId="{C6AFEE2D-A3E5-EBCE-7D67-360EE4173793}"/>
          </ac:picMkLst>
        </pc:picChg>
      </pc:sldChg>
      <pc:sldChg chg="delSp add del">
        <pc:chgData name="Liz Allen" userId="fe35626b058ee1f1" providerId="LiveId" clId="{323E2AED-7ABB-4503-A6D6-CF445C7CED6E}" dt="2026-04-29T08:47:27.672" v="2161" actId="478"/>
        <pc:sldMkLst>
          <pc:docMk/>
          <pc:sldMk cId="0" sldId="287"/>
        </pc:sldMkLst>
        <pc:spChg chg="del">
          <ac:chgData name="Liz Allen" userId="fe35626b058ee1f1" providerId="LiveId" clId="{323E2AED-7ABB-4503-A6D6-CF445C7CED6E}" dt="2026-04-29T08:47:27.672" v="2161" actId="478"/>
          <ac:spMkLst>
            <pc:docMk/>
            <pc:sldMk cId="0" sldId="287"/>
            <ac:spMk id="2" creationId="{98B1E238-1BBE-067A-6231-D7211D0E1F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SzPts val="1200"/>
              <a:buFont typeface="Noto Sans Symbols"/>
              <a:buChar char="▪"/>
            </a:pPr>
            <a:r>
              <a:rPr lang="en-GB" sz="1200" dirty="0"/>
              <a:t>This </a:t>
            </a:r>
            <a:r>
              <a:rPr lang="en-GB" sz="1200" b="1" dirty="0"/>
              <a:t>slide deck is designed to accompany the </a:t>
            </a:r>
            <a:r>
              <a:rPr lang="en-GB" sz="1200" b="1" dirty="0">
                <a:solidFill>
                  <a:schemeClr val="accent1"/>
                </a:solidFill>
              </a:rPr>
              <a:t>“A Practical Guide to Implementing Responsible Research Assessment at Research Funding Organizations” </a:t>
            </a:r>
            <a:r>
              <a:rPr lang="en-GB" sz="1200" dirty="0">
                <a:solidFill>
                  <a:schemeClr val="accent1"/>
                </a:solidFill>
              </a:rPr>
              <a:t>(published in May 2026). </a:t>
            </a:r>
          </a:p>
          <a:p>
            <a:pPr marL="285750" lvl="0" indent="-285750" algn="l" rtl="0">
              <a:lnSpc>
                <a:spcPct val="100000"/>
              </a:lnSpc>
              <a:spcBef>
                <a:spcPts val="0"/>
              </a:spcBef>
              <a:spcAft>
                <a:spcPts val="0"/>
              </a:spcAft>
              <a:buSzPts val="1200"/>
              <a:buFont typeface="Noto Sans Symbols"/>
              <a:buChar char="▪"/>
            </a:pPr>
            <a:endParaRPr lang="en-GB" sz="1200" dirty="0">
              <a:solidFill>
                <a:schemeClr val="accent1"/>
              </a:solidFill>
            </a:endParaRPr>
          </a:p>
          <a:p>
            <a:pPr marL="285750" marR="0" lvl="0" indent="-285750" algn="l" defTabSz="914400" rtl="0" eaLnBrk="1" fontAlgn="auto" latinLnBrk="0" hangingPunct="1">
              <a:lnSpc>
                <a:spcPct val="100000"/>
              </a:lnSpc>
              <a:spcBef>
                <a:spcPts val="0"/>
              </a:spcBef>
              <a:spcAft>
                <a:spcPts val="0"/>
              </a:spcAft>
              <a:buClr>
                <a:srgbClr val="000000"/>
              </a:buClr>
              <a:buSzPts val="1200"/>
              <a:buFont typeface="Noto Sans Symbols"/>
              <a:buChar char="▪"/>
              <a:tabLst/>
              <a:defRPr/>
            </a:pPr>
            <a:r>
              <a:rPr lang="en-US" sz="1200" dirty="0">
                <a:solidFill>
                  <a:schemeClr val="bg1"/>
                </a:solidFill>
              </a:rPr>
              <a:t>It is designed to support funding agency staff in planning actionable RRA-aligned interventions in funding workflows. </a:t>
            </a:r>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b="0" dirty="0"/>
              <a:t>The deck follows the outline of the Guide covering</a:t>
            </a:r>
            <a:r>
              <a:rPr lang="en-GB" sz="1200" b="0" i="1" dirty="0">
                <a:solidFill>
                  <a:schemeClr val="lt1"/>
                </a:solidFill>
              </a:rPr>
              <a:t>:</a:t>
            </a:r>
            <a:r>
              <a:rPr lang="en-GB" sz="1200" b="0" i="1" dirty="0">
                <a:solidFill>
                  <a:schemeClr val="accent1"/>
                </a:solidFill>
              </a:rPr>
              <a:t> an introduction to RRA, the role of funders, and potential areas for  activities and actions to embed RRA-aligned policies and practices at funding agencies. </a:t>
            </a:r>
            <a:endParaRPr dirty="0"/>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b="1" dirty="0"/>
              <a:t>Presenter notes are included </a:t>
            </a:r>
            <a:r>
              <a:rPr lang="en-GB" sz="1200" dirty="0"/>
              <a:t>in each slide. </a:t>
            </a:r>
            <a:endParaRPr dirty="0"/>
          </a:p>
          <a:p>
            <a:pPr marL="285750" lvl="0" indent="-209550" algn="l" rtl="0">
              <a:lnSpc>
                <a:spcPct val="100000"/>
              </a:lnSpc>
              <a:spcBef>
                <a:spcPts val="0"/>
              </a:spcBef>
              <a:spcAft>
                <a:spcPts val="0"/>
              </a:spcAft>
              <a:buSzPts val="1200"/>
              <a:buFont typeface="Noto Sans Symbols"/>
              <a:buNone/>
            </a:pPr>
            <a:endParaRPr sz="1200" dirty="0"/>
          </a:p>
          <a:p>
            <a:pPr marL="285750" lvl="0" indent="-285750" algn="l" rtl="0">
              <a:lnSpc>
                <a:spcPct val="100000"/>
              </a:lnSpc>
              <a:spcBef>
                <a:spcPts val="0"/>
              </a:spcBef>
              <a:spcAft>
                <a:spcPts val="0"/>
              </a:spcAft>
              <a:buSzPts val="1200"/>
              <a:buFont typeface="Noto Sans Symbols"/>
              <a:buChar char="▪"/>
            </a:pPr>
            <a:r>
              <a:rPr lang="en-GB" sz="1200" b="1" dirty="0"/>
              <a:t>The content is available under a Creative Commons Attribution License (CC BY-NC 4.0), </a:t>
            </a:r>
            <a:r>
              <a:rPr lang="en-GB" sz="1200" i="1" dirty="0"/>
              <a:t>except for supporter logos</a:t>
            </a:r>
            <a:r>
              <a:rPr lang="en-GB" sz="1200" dirty="0"/>
              <a:t>. Logos are trademarks or registered trademarks of their respective organizations and may not be reused without permission. The DORA logo may be used if its visual integrity is maintained and it is not used to suggest endorsement by DORA.</a:t>
            </a:r>
            <a:endParaRPr dirty="0"/>
          </a:p>
          <a:p>
            <a:pPr marL="285750" lvl="0" indent="-209550" algn="l" rtl="0">
              <a:lnSpc>
                <a:spcPct val="100000"/>
              </a:lnSpc>
              <a:spcBef>
                <a:spcPts val="0"/>
              </a:spcBef>
              <a:spcAft>
                <a:spcPts val="0"/>
              </a:spcAft>
              <a:buSzPts val="1200"/>
              <a:buFont typeface="Noto Sans Symbols"/>
              <a:buNone/>
            </a:pPr>
            <a:endParaRPr sz="1200" dirty="0"/>
          </a:p>
          <a:p>
            <a:pPr marL="285750" marR="0" lvl="0" indent="-285750" algn="l" defTabSz="914400" rtl="0" eaLnBrk="1" fontAlgn="auto" latinLnBrk="0" hangingPunct="1">
              <a:lnSpc>
                <a:spcPct val="100000"/>
              </a:lnSpc>
              <a:spcBef>
                <a:spcPts val="0"/>
              </a:spcBef>
              <a:spcAft>
                <a:spcPts val="0"/>
              </a:spcAft>
              <a:buClr>
                <a:srgbClr val="000000"/>
              </a:buClr>
              <a:buSzPts val="1200"/>
              <a:buFont typeface="Noto Sans Symbols"/>
              <a:buChar char="▪"/>
              <a:tabLst/>
              <a:defRPr/>
            </a:pPr>
            <a:r>
              <a:rPr lang="en-GB" sz="1200" dirty="0"/>
              <a:t>Please feel free to delete the slides as appropriate. </a:t>
            </a:r>
          </a:p>
          <a:p>
            <a:pPr marL="285750" lvl="0" indent="-285750" algn="l" rtl="0">
              <a:lnSpc>
                <a:spcPct val="100000"/>
              </a:lnSpc>
              <a:spcBef>
                <a:spcPts val="0"/>
              </a:spcBef>
              <a:spcAft>
                <a:spcPts val="0"/>
              </a:spcAft>
              <a:buSzPts val="1200"/>
              <a:buFont typeface="Noto Sans Symbols"/>
              <a:buChar char="▪"/>
            </a:pPr>
            <a:endParaRPr lang="en-GB" sz="1200" dirty="0"/>
          </a:p>
          <a:p>
            <a:pPr marL="285750" lvl="0" indent="-285750" algn="l" rtl="0">
              <a:lnSpc>
                <a:spcPct val="100000"/>
              </a:lnSpc>
              <a:spcBef>
                <a:spcPts val="0"/>
              </a:spcBef>
              <a:spcAft>
                <a:spcPts val="0"/>
              </a:spcAft>
              <a:buSzPts val="1200"/>
              <a:buFont typeface="Noto Sans Symbols"/>
              <a:buChar char="▪"/>
            </a:pPr>
            <a:r>
              <a:rPr lang="en-GB" sz="1200" dirty="0"/>
              <a:t>To find out more, visit </a:t>
            </a:r>
            <a:r>
              <a:rPr lang="en-GB" sz="1200" u="sng" dirty="0">
                <a:solidFill>
                  <a:schemeClr val="hlink"/>
                </a:solidFill>
                <a:hlinkClick r:id="rId3"/>
              </a:rPr>
              <a:t>https://sfdora.org/</a:t>
            </a:r>
            <a:r>
              <a:rPr lang="en-GB" sz="1200" dirty="0"/>
              <a:t> </a:t>
            </a:r>
            <a:endParaRPr dirty="0"/>
          </a:p>
          <a:p>
            <a:pPr marL="0" lvl="0" indent="0" algn="l" rtl="0">
              <a:lnSpc>
                <a:spcPct val="100000"/>
              </a:lnSpc>
              <a:spcBef>
                <a:spcPts val="0"/>
              </a:spcBef>
              <a:spcAft>
                <a:spcPts val="0"/>
              </a:spcAft>
              <a:buSzPts val="1400"/>
              <a:buNone/>
            </a:pPr>
            <a:endParaRPr dirty="0"/>
          </a:p>
        </p:txBody>
      </p:sp>
      <p:sp>
        <p:nvSpPr>
          <p:cNvPr id="98" name="Google Shape;98;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The </a:t>
            </a:r>
            <a:r>
              <a:rPr lang="en-GB" b="1"/>
              <a:t>DORA Guide outlines seven activities </a:t>
            </a:r>
            <a:r>
              <a:rPr lang="en-GB"/>
              <a:t>that, based on the DORA’s community experience, can be crucial for the successful development of RRA approaches at funding agencies.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As a reminder, </a:t>
            </a:r>
            <a:r>
              <a:rPr lang="en-GB" b="1"/>
              <a:t>the Guide aims to support all types of funders </a:t>
            </a:r>
            <a:r>
              <a:rPr lang="en-GB"/>
              <a:t>– government, not-for-profit, charity AND across geographies AND working across research disciplines.  We recognize that ‘</a:t>
            </a:r>
            <a:r>
              <a:rPr lang="en-GB" i="1"/>
              <a:t>one size will not fit all</a:t>
            </a:r>
            <a:r>
              <a:rPr lang="en-GB"/>
              <a:t>’ and therefore, while the activities are numbered, they do not need to be considered (or followed) in sequence, and organizations should consider the activities that work best in their specific context and circumstance.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The seven activities described in the Guide are:</a:t>
            </a:r>
            <a:endParaRPr/>
          </a:p>
          <a:p>
            <a:pPr marL="228600" lvl="0" indent="-228600" algn="l" rtl="0">
              <a:lnSpc>
                <a:spcPct val="100000"/>
              </a:lnSpc>
              <a:spcBef>
                <a:spcPts val="0"/>
              </a:spcBef>
              <a:spcAft>
                <a:spcPts val="0"/>
              </a:spcAft>
              <a:buSzPts val="1400"/>
              <a:buFont typeface="Arial"/>
              <a:buAutoNum type="arabicPeriod"/>
            </a:pPr>
            <a:r>
              <a:rPr lang="en-GB" b="1"/>
              <a:t>Engaging the organization leadership</a:t>
            </a:r>
            <a:r>
              <a:rPr lang="en-GB"/>
              <a:t>: Highlighting the importance of securing the support and input from senior staff and leaders to enable action and drive change.</a:t>
            </a:r>
            <a:endParaRPr/>
          </a:p>
          <a:p>
            <a:pPr marL="228600" lvl="0" indent="-228600" algn="l" rtl="0">
              <a:lnSpc>
                <a:spcPct val="100000"/>
              </a:lnSpc>
              <a:spcBef>
                <a:spcPts val="0"/>
              </a:spcBef>
              <a:spcAft>
                <a:spcPts val="0"/>
              </a:spcAft>
              <a:buSzPts val="1400"/>
              <a:buFont typeface="Arial"/>
              <a:buAutoNum type="arabicPeriod"/>
            </a:pPr>
            <a:r>
              <a:rPr lang="en-GB" b="1"/>
              <a:t>Developing a strategic vision for RRA: </a:t>
            </a:r>
            <a:r>
              <a:rPr lang="en-GB"/>
              <a:t>Guiding organizations in defining a clear vision for RRA that aligns with their mission and values, potentially linking it to broader goals like fostering open science or promoting equity.</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Exploring the landscape for RRA: </a:t>
            </a:r>
            <a:r>
              <a:rPr lang="en-GB" b="0"/>
              <a:t>Developing a comprehensive understanding of what research assessment policies and practices operate internally (and importantly, where this activity might be taking place) AND discovering approaches to research assessment at peer organizations (e.g. other funders) and other national and international initiatives that have relevance to RRA (and that might be useful to engage and/or align with).</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Engaging with communities inside and outside the organization: </a:t>
            </a:r>
            <a:r>
              <a:rPr lang="en-GB"/>
              <a:t>Emphasizing the value of getting the input and involvement of various internal colleagues and teams (e.g. policy, comms) AND experts outside the organizations (e.g. engaging with potential applicants and reviewers), on the need and importance of change AND identifying priorities and practical places to make changes to policies and practices.  </a:t>
            </a:r>
            <a:endParaRPr/>
          </a:p>
          <a:p>
            <a:pPr marL="228600" marR="0" lvl="0" indent="-228600" algn="l" rtl="0">
              <a:lnSpc>
                <a:spcPct val="100000"/>
              </a:lnSpc>
              <a:spcBef>
                <a:spcPts val="0"/>
              </a:spcBef>
              <a:spcAft>
                <a:spcPts val="0"/>
              </a:spcAft>
              <a:buClr>
                <a:srgbClr val="000000"/>
              </a:buClr>
              <a:buSzPts val="1400"/>
              <a:buFont typeface="Arial"/>
              <a:buAutoNum type="arabicPeriod"/>
            </a:pPr>
            <a:r>
              <a:rPr lang="en-GB" b="1"/>
              <a:t>Mobilizing resources: </a:t>
            </a:r>
            <a:r>
              <a:rPr lang="en-GB"/>
              <a:t>to make the case and build the evidence for the importance of RRA. And resources to practically develop, test and implement what might be new approaches to RRA, updates to policies and/or a broader strategy. Considering how and where resources might be needed and identifying priorities – think people, time, materials – and funding!  </a:t>
            </a:r>
            <a:endParaRPr/>
          </a:p>
          <a:p>
            <a:pPr marL="228600" lvl="0" indent="-228600" algn="l" rtl="0">
              <a:lnSpc>
                <a:spcPct val="100000"/>
              </a:lnSpc>
              <a:spcBef>
                <a:spcPts val="0"/>
              </a:spcBef>
              <a:spcAft>
                <a:spcPts val="0"/>
              </a:spcAft>
              <a:buSzPts val="1400"/>
              <a:buFont typeface="Arial"/>
              <a:buAutoNum type="arabicPeriod"/>
            </a:pPr>
            <a:r>
              <a:rPr lang="en-GB" b="1"/>
              <a:t>Creating strong engagement and communication plans: </a:t>
            </a:r>
            <a:r>
              <a:rPr lang="en-GB"/>
              <a:t>Highlighting the necessity of clear, transparent, and consistent communication with all those impacted by changes to policies and practices, to build buy-in, and to mitigate concerns.</a:t>
            </a:r>
            <a:endParaRPr/>
          </a:p>
          <a:p>
            <a:pPr marL="228600" lvl="0" indent="-228600" algn="l" rtl="0">
              <a:lnSpc>
                <a:spcPct val="100000"/>
              </a:lnSpc>
              <a:spcBef>
                <a:spcPts val="0"/>
              </a:spcBef>
              <a:spcAft>
                <a:spcPts val="0"/>
              </a:spcAft>
              <a:buSzPts val="1400"/>
              <a:buFont typeface="Arial"/>
              <a:buAutoNum type="arabicPeriod"/>
            </a:pPr>
            <a:r>
              <a:rPr lang="en-GB" b="1"/>
              <a:t>Monitoring, evaluating, and reviewing activities and interventions:</a:t>
            </a:r>
            <a:r>
              <a:rPr lang="en-GB"/>
              <a:t> Emphasizing the importance of being evidence-based and understanding what works and what doesn’t, regularly reviewing changes as the context may evolve, identifying unintended consequences, and essentially keeping the approaches aligned with organizational needs.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i="1">
                <a:highlight>
                  <a:srgbClr val="FFFF00"/>
                </a:highlight>
              </a:rPr>
              <a:t>Chapter 2 also features a "Spotlight” </a:t>
            </a:r>
            <a:r>
              <a:rPr lang="en-GB" b="1" i="1">
                <a:highlight>
                  <a:srgbClr val="FFFF00"/>
                </a:highlight>
              </a:rPr>
              <a:t>on the SPACE Rubric </a:t>
            </a:r>
            <a:r>
              <a:rPr lang="en-GB" i="1">
                <a:highlight>
                  <a:srgbClr val="FFFF00"/>
                </a:highlight>
              </a:rPr>
              <a:t>– </a:t>
            </a:r>
            <a:r>
              <a:rPr lang="en-GB">
                <a:highlight>
                  <a:srgbClr val="FFFF00"/>
                </a:highlight>
              </a:rPr>
              <a:t>which is a tool that can help organizations to gauge their internal capacity and infrastructure to support RRA interventions and plan for success. The rubric has five dimensions (Standards for Scholarship, Process Mechanics and Policies, Accountability, Culture Within Institutions, and Evaluative and Iterative Feedback) and three stages of capability development (Foundation, Expansion, Scaling). The Guide suggests various ways the SPACE Rubric can be used to support the activities discussed in this chapter, such as structuring discussions for a task force or analyzing current practices.</a:t>
            </a:r>
            <a:endParaRPr>
              <a:highlight>
                <a:srgbClr val="FFFF00"/>
              </a:highlight>
            </a:endParaRPr>
          </a:p>
        </p:txBody>
      </p:sp>
      <p:sp>
        <p:nvSpPr>
          <p:cNvPr id="172" name="Google Shape;17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79" name="Google Shape;179;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dirty="0"/>
              <a:t>The Guide also provides guidance on how and where to potentially introduce and/or embed RRA-aligned policies practices into policies and procedures at five key places (moments) within the typical research funding cycle.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In each of these 5 moments, the Guide suggests concrete actions and provides a ‘menu of options’ approach that encourages adaptation to local contexts. </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The five moments are:</a:t>
            </a:r>
            <a:endParaRPr dirty="0"/>
          </a:p>
          <a:p>
            <a:pPr marL="0" lvl="0" indent="0" algn="l" rtl="0">
              <a:lnSpc>
                <a:spcPct val="100000"/>
              </a:lnSpc>
              <a:spcBef>
                <a:spcPts val="0"/>
              </a:spcBef>
              <a:spcAft>
                <a:spcPts val="0"/>
              </a:spcAft>
              <a:buSzPts val="1400"/>
              <a:buNone/>
            </a:pPr>
            <a:endParaRPr dirty="0"/>
          </a:p>
          <a:p>
            <a:pPr marL="228600" lvl="0" indent="-228600" algn="l" rtl="0">
              <a:lnSpc>
                <a:spcPct val="100000"/>
              </a:lnSpc>
              <a:spcBef>
                <a:spcPts val="0"/>
              </a:spcBef>
              <a:spcAft>
                <a:spcPts val="0"/>
              </a:spcAft>
              <a:buSzPts val="1400"/>
              <a:buAutoNum type="arabicPeriod"/>
            </a:pPr>
            <a:r>
              <a:rPr lang="en-GB" sz="1200" b="1" i="0" u="none" strike="noStrike" cap="none" dirty="0">
                <a:solidFill>
                  <a:schemeClr val="lt1"/>
                </a:solidFill>
                <a:latin typeface="Lora"/>
                <a:ea typeface="Lora"/>
                <a:cs typeface="Lora"/>
                <a:sym typeface="Lora"/>
              </a:rPr>
              <a:t>Establishing funding programs and calls</a:t>
            </a:r>
            <a:r>
              <a:rPr lang="en-GB" b="1" dirty="0"/>
              <a:t>: </a:t>
            </a:r>
            <a:r>
              <a:rPr lang="en-GB" dirty="0"/>
              <a:t>This section emphasizes aligning these critical career junctures with RRA principles. This involves recognizing the diverse contributions and talents of researchers, prioritizing qualitative evaluation, moving away from inappropriate metric use, and ensuring a fair and transparent process. Suggested interventions cover creating committees, designing application materials (like transparent forms and clear criteria), writing job adverts, triaging applications, conducting interviews (using standardized protocols), providing post-hire support, and evaluating the entire process (e.g., using feedback forms). It highlights the importance of providing clarity and support throughout the application and assessment process.</a:t>
            </a:r>
            <a:endParaRPr b="0" dirty="0"/>
          </a:p>
          <a:p>
            <a:pPr marL="228600" lvl="0" indent="-228600" algn="l" rtl="0">
              <a:lnSpc>
                <a:spcPct val="100000"/>
              </a:lnSpc>
              <a:spcBef>
                <a:spcPts val="0"/>
              </a:spcBef>
              <a:spcAft>
                <a:spcPts val="0"/>
              </a:spcAft>
              <a:buSzPts val="1400"/>
              <a:buAutoNum type="arabicPeriod"/>
            </a:pPr>
            <a:r>
              <a:rPr lang="en-GB" b="1" dirty="0"/>
              <a:t>Making funding decisions: </a:t>
            </a:r>
            <a:r>
              <a:rPr lang="en-GB" dirty="0"/>
              <a:t>The chapter offers approaches for applying RRA principles to the assessment and awarding of internal funding and prizes. Key suggestions include ensuring clear, open, and transparent criteria focused on the quality and impact of scholarship in award notices and grant calls. Nomination and application forms should request information relevant to the award/grant and be structured to allow applicants to contextualize their achievements, potentially using narrative formats alongside quantitative data. The process should involve appropriate panels and transparent communication, sensitive to both successful and unsuccessful applicants, and include mechanisms for review and feedback after the award cycle.</a:t>
            </a:r>
            <a:endParaRPr dirty="0"/>
          </a:p>
          <a:p>
            <a:pPr marL="228600" lvl="0" indent="-228600" algn="l" rtl="0">
              <a:lnSpc>
                <a:spcPct val="100000"/>
              </a:lnSpc>
              <a:spcBef>
                <a:spcPts val="0"/>
              </a:spcBef>
              <a:spcAft>
                <a:spcPts val="0"/>
              </a:spcAft>
              <a:buSzPts val="1400"/>
              <a:buAutoNum type="arabicPeriod"/>
            </a:pPr>
            <a:r>
              <a:rPr lang="en-GB" b="1" dirty="0"/>
              <a:t>Setting grant terms and conditions:</a:t>
            </a:r>
            <a:endParaRPr dirty="0"/>
          </a:p>
          <a:p>
            <a:pPr marL="228600" lvl="0" indent="-228600" algn="l" rtl="0">
              <a:lnSpc>
                <a:spcPct val="100000"/>
              </a:lnSpc>
              <a:spcBef>
                <a:spcPts val="0"/>
              </a:spcBef>
              <a:spcAft>
                <a:spcPts val="0"/>
              </a:spcAft>
              <a:buSzPts val="1400"/>
              <a:buAutoNum type="arabicPeriod"/>
            </a:pPr>
            <a:r>
              <a:rPr lang="en-GB" b="1" dirty="0"/>
              <a:t>Monitoring and evaluating grants and programs: </a:t>
            </a:r>
            <a:r>
              <a:rPr lang="en-GB" dirty="0"/>
              <a:t>This section addresses the assessment of organizational entities like university departments, research </a:t>
            </a:r>
            <a:r>
              <a:rPr lang="en-GB" dirty="0" err="1"/>
              <a:t>centers</a:t>
            </a:r>
            <a:r>
              <a:rPr lang="en-GB" dirty="0"/>
              <a:t>, and infrastructures. The goal is to align these evaluations with the organization's overall RRA principles, values, and mission. The guide suggests integrating RRA approaches through contractual components in internal budget distribution systems. Recommended actions include developing clear evaluation policies and practices, carefully composing evaluation panels (potentially including external members and providing unconscious bias training), promoting self-evaluation focused on diverse contributions, conducting the evaluation transparently, and establishing mechanisms for post-evaluation feedback and continuous improvement.</a:t>
            </a:r>
            <a:endParaRPr dirty="0"/>
          </a:p>
          <a:p>
            <a:pPr marL="228600" lvl="0" indent="-228600" algn="l" rtl="0">
              <a:lnSpc>
                <a:spcPct val="100000"/>
              </a:lnSpc>
              <a:spcBef>
                <a:spcPts val="0"/>
              </a:spcBef>
              <a:spcAft>
                <a:spcPts val="0"/>
              </a:spcAft>
              <a:buSzPts val="1400"/>
              <a:buAutoNum type="arabicPeriod"/>
            </a:pPr>
            <a:r>
              <a:rPr lang="en-GB" b="1" dirty="0"/>
              <a:t>Communicating and engaging with your communities:</a:t>
            </a:r>
            <a:r>
              <a:rPr lang="en-GB" dirty="0"/>
              <a:t> The final key moment stresses the importance of ensuring that RRA becomes a part of the institution's internal and external narrative and identity. This involves making communication colleagues aware of the RRA strategy and enabling them to share stories and successes that highlight a broader range of contributions. Suggestions include embedding RRA in institutional policies and position statements, leadership updates and newsletters, and communications around key appointments and hires. It specifically addresses how to frame commentary around national and institutional rankings, encouraging a holistic view of the institution and clarifying the limitations of metrics-based rankings while affirming they do not dictate individual assessment criteria.</a:t>
            </a:r>
            <a:endParaRPr dirty="0"/>
          </a:p>
          <a:p>
            <a:pPr marL="228600" lvl="0" indent="-13970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dirty="0"/>
              <a:t>Chapter 3 also features "Spotlight" sections that delve into considerations relevant to these key moments:</a:t>
            </a:r>
            <a:endParaRPr dirty="0"/>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GB" b="1" dirty="0"/>
              <a:t>Narrative CVs: </a:t>
            </a:r>
            <a:r>
              <a:rPr lang="en-GB" b="0" dirty="0"/>
              <a:t>Presented as an alternative to traditional CVs, allowing researchers to describe their achievements, skills, and contributions in a contextualized, descriptive format. They aim to promote diversity, equity, and inclusion by recognizing varied experiences and reducing biases, enabling researchers to "tell their story". The guide mentions evidence suggesting narrative CVs can reduce bias and highlight suboptimal practices. A possible framework for describing contributions via narrative CVs includes knowledge creation, development of individuals/collaborations, supporting the research community, and contributions to broader society.</a:t>
            </a:r>
            <a:endParaRPr b="0" dirty="0"/>
          </a:p>
          <a:p>
            <a:pPr marL="0" lvl="0" indent="0" algn="l" rtl="0">
              <a:lnSpc>
                <a:spcPct val="100000"/>
              </a:lnSpc>
              <a:spcBef>
                <a:spcPts val="0"/>
              </a:spcBef>
              <a:spcAft>
                <a:spcPts val="0"/>
              </a:spcAft>
              <a:buSzPts val="1400"/>
              <a:buNone/>
            </a:pPr>
            <a:r>
              <a:rPr lang="en-GB" dirty="0"/>
              <a:t>Early Career Researchers (ECRs): This spotlight highlights the importance of aligning assessments at key moments like thesis evaluations with RRA principles. It notes ECRs' desire for assessment approaches that value diverse outputs. The Spotlight suggests RPOs can consider training for ECRs covering responsible metrics, open science, research integrity, and how to contextualize their contributions using narrative CVs.</a:t>
            </a:r>
            <a:endParaRPr dirty="0"/>
          </a:p>
          <a:p>
            <a:pPr marL="0" lvl="0" indent="0" algn="l" rtl="0">
              <a:lnSpc>
                <a:spcPct val="100000"/>
              </a:lnSpc>
              <a:spcBef>
                <a:spcPts val="0"/>
              </a:spcBef>
              <a:spcAft>
                <a:spcPts val="0"/>
              </a:spcAft>
              <a:buSzPts val="1400"/>
              <a:buNone/>
            </a:pPr>
            <a:r>
              <a:rPr lang="en-GB" dirty="0"/>
              <a:t>The Chapter references tools like the SPACE Rubric and the SCOPE Framework as aids for monitoring and evaluating the effectiveness of implemented RRA strategies.</a:t>
            </a:r>
            <a:endParaRPr dirty="0"/>
          </a:p>
        </p:txBody>
      </p:sp>
      <p:sp>
        <p:nvSpPr>
          <p:cNvPr id="187" name="Google Shape;18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D9079647-ACDE-CA82-7EA4-3DAC76177E62}"/>
            </a:ext>
          </a:extLst>
        </p:cNvPr>
        <p:cNvGrpSpPr/>
        <p:nvPr/>
      </p:nvGrpSpPr>
      <p:grpSpPr>
        <a:xfrm>
          <a:off x="0" y="0"/>
          <a:ext cx="0" cy="0"/>
          <a:chOff x="0" y="0"/>
          <a:chExt cx="0" cy="0"/>
        </a:xfrm>
      </p:grpSpPr>
      <p:sp>
        <p:nvSpPr>
          <p:cNvPr id="186" name="Google Shape;186;p49:notes">
            <a:extLst>
              <a:ext uri="{FF2B5EF4-FFF2-40B4-BE49-F238E27FC236}">
                <a16:creationId xmlns:a16="http://schemas.microsoft.com/office/drawing/2014/main" id="{C90847F3-A823-206F-F5D8-F909CF3F117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Arial"/>
                <a:ea typeface="Arial"/>
                <a:cs typeface="Arial"/>
                <a:sym typeface="Arial"/>
              </a:rPr>
              <a:t>How research funding organizations (RFOs) design and advertise their programs sets the tone for who applies, what is proposed, and how research quality is assessed. </a:t>
            </a:r>
          </a:p>
          <a:p>
            <a:pPr rtl="0"/>
            <a:endParaRPr lang="en-US" sz="1200" b="0" i="0" u="none" strike="noStrike" cap="none" dirty="0">
              <a:solidFill>
                <a:schemeClr val="dk1"/>
              </a:solidFill>
              <a:effectLst/>
              <a:latin typeface="Arial"/>
              <a:ea typeface="Arial"/>
              <a:cs typeface="Arial"/>
              <a:sym typeface="Arial"/>
            </a:endParaRPr>
          </a:p>
          <a:p>
            <a:pPr rtl="0"/>
            <a:r>
              <a:rPr lang="en-US" sz="1200" b="0" i="0" u="none" strike="noStrike" cap="none" dirty="0">
                <a:solidFill>
                  <a:schemeClr val="dk1"/>
                </a:solidFill>
                <a:effectLst/>
                <a:latin typeface="Arial"/>
                <a:ea typeface="Arial"/>
                <a:cs typeface="Arial"/>
                <a:sym typeface="Arial"/>
              </a:rPr>
              <a:t>The Guide contains suggestions for place to embed RRA-aligned practices in the funding programs and calls. Including for example: </a:t>
            </a:r>
          </a:p>
          <a:p>
            <a:pPr marL="0" lvl="0" indent="0" algn="l" rtl="0">
              <a:lnSpc>
                <a:spcPct val="100000"/>
              </a:lnSpc>
              <a:spcBef>
                <a:spcPts val="0"/>
              </a:spcBef>
              <a:spcAft>
                <a:spcPts val="0"/>
              </a:spcAft>
              <a:buSzPts val="1400"/>
              <a:buNone/>
            </a:pPr>
            <a:endParaRPr dirty="0"/>
          </a:p>
          <a:p>
            <a:pPr rtl="0" fontAlgn="base"/>
            <a:r>
              <a:rPr lang="en-US" sz="1200" b="1" i="0" u="none" strike="noStrike" cap="none" dirty="0">
                <a:solidFill>
                  <a:schemeClr val="dk1"/>
                </a:solidFill>
                <a:effectLst/>
                <a:latin typeface="Arial"/>
                <a:ea typeface="Arial"/>
                <a:cs typeface="Arial"/>
                <a:sym typeface="Arial"/>
              </a:rPr>
              <a:t>1. Setting funding priorities</a:t>
            </a:r>
          </a:p>
          <a:p>
            <a:pPr rtl="0" fontAlgn="base"/>
            <a:r>
              <a:rPr lang="en-US" sz="1200" b="0" i="0" u="none" strike="noStrike" cap="none" dirty="0">
                <a:solidFill>
                  <a:schemeClr val="dk1"/>
                </a:solidFill>
                <a:effectLst/>
                <a:latin typeface="Arial"/>
                <a:ea typeface="Arial"/>
                <a:cs typeface="Arial"/>
                <a:sym typeface="Arial"/>
              </a:rPr>
              <a:t>Align funding priorities with organizational values and goals</a:t>
            </a:r>
          </a:p>
          <a:p>
            <a:pPr rtl="0" fontAlgn="base"/>
            <a:r>
              <a:rPr lang="en-US" sz="1200" b="0" i="0" u="none" strike="noStrike" cap="none" dirty="0">
                <a:solidFill>
                  <a:schemeClr val="dk1"/>
                </a:solidFill>
                <a:effectLst/>
                <a:latin typeface="Arial"/>
                <a:ea typeface="Arial"/>
                <a:cs typeface="Arial"/>
                <a:sym typeface="Arial"/>
              </a:rPr>
              <a:t>Engage the intended funding beneficiaries in program design </a:t>
            </a:r>
          </a:p>
          <a:p>
            <a:pPr rtl="0" fontAlgn="base"/>
            <a:r>
              <a:rPr lang="en-US" sz="1200" b="1" i="0" u="none" strike="noStrike" cap="none" dirty="0">
                <a:solidFill>
                  <a:schemeClr val="dk1"/>
                </a:solidFill>
                <a:effectLst/>
                <a:latin typeface="Arial"/>
                <a:ea typeface="Arial"/>
                <a:cs typeface="Arial"/>
                <a:sym typeface="Arial"/>
              </a:rPr>
              <a:t>2. Designing and advertising funding calls</a:t>
            </a:r>
          </a:p>
          <a:p>
            <a:pPr rtl="0" fontAlgn="base"/>
            <a:r>
              <a:rPr lang="en-US" sz="1200" b="0" i="0" u="none" strike="noStrike" cap="none" dirty="0">
                <a:solidFill>
                  <a:schemeClr val="dk1"/>
                </a:solidFill>
                <a:effectLst/>
                <a:latin typeface="Arial"/>
                <a:ea typeface="Arial"/>
                <a:cs typeface="Arial"/>
                <a:sym typeface="Arial"/>
              </a:rPr>
              <a:t>Advertise calls widely to reach diverse communities beyond established networks</a:t>
            </a:r>
          </a:p>
          <a:p>
            <a:pPr rtl="0" fontAlgn="base"/>
            <a:r>
              <a:rPr lang="en-US" sz="1200" b="0" i="0" u="none" strike="noStrike" cap="none" dirty="0">
                <a:solidFill>
                  <a:schemeClr val="dk1"/>
                </a:solidFill>
                <a:effectLst/>
                <a:latin typeface="Arial"/>
                <a:ea typeface="Arial"/>
                <a:cs typeface="Arial"/>
                <a:sym typeface="Arial"/>
              </a:rPr>
              <a:t>Set eligibility criteria that do not inadvertently narrow the applicant pool</a:t>
            </a:r>
          </a:p>
          <a:p>
            <a:pPr rtl="0" fontAlgn="base"/>
            <a:r>
              <a:rPr lang="en-US" sz="1200" b="0" i="0" u="none" strike="noStrike" cap="none" dirty="0">
                <a:solidFill>
                  <a:schemeClr val="dk1"/>
                </a:solidFill>
                <a:effectLst/>
                <a:latin typeface="Arial"/>
                <a:ea typeface="Arial"/>
                <a:cs typeface="Arial"/>
                <a:sym typeface="Arial"/>
              </a:rPr>
              <a:t>Provide sufficient guidance, time and support to enable high-quality applications </a:t>
            </a:r>
          </a:p>
          <a:p>
            <a:pPr rtl="0" fontAlgn="base"/>
            <a:r>
              <a:rPr lang="en-US" sz="1200" b="1" i="0" u="none" strike="noStrike" cap="none" dirty="0">
                <a:solidFill>
                  <a:schemeClr val="dk1"/>
                </a:solidFill>
                <a:effectLst/>
                <a:latin typeface="Arial"/>
                <a:ea typeface="Arial"/>
                <a:cs typeface="Arial"/>
                <a:sym typeface="Arial"/>
              </a:rPr>
              <a:t>3. Designing application processes</a:t>
            </a:r>
          </a:p>
          <a:p>
            <a:pPr rtl="0" fontAlgn="base"/>
            <a:r>
              <a:rPr lang="en-US" sz="1200" b="0" i="0" u="none" strike="noStrike" cap="none" dirty="0">
                <a:solidFill>
                  <a:schemeClr val="dk1"/>
                </a:solidFill>
                <a:effectLst/>
                <a:latin typeface="Arial"/>
                <a:ea typeface="Arial"/>
                <a:cs typeface="Arial"/>
                <a:sym typeface="Arial"/>
              </a:rPr>
              <a:t>Provide guidance on the funding eligibility, assessment process, criteria for selection, and policies (e.g. AI use, data sharing, open access)</a:t>
            </a:r>
          </a:p>
          <a:p>
            <a:pPr rtl="0" fontAlgn="base"/>
            <a:r>
              <a:rPr lang="en-US" sz="1200" b="0" i="0" u="none" strike="noStrike" cap="none" dirty="0">
                <a:solidFill>
                  <a:schemeClr val="dk1"/>
                </a:solidFill>
                <a:effectLst/>
                <a:latin typeface="Arial"/>
                <a:ea typeface="Arial"/>
                <a:cs typeface="Arial"/>
                <a:sym typeface="Arial"/>
              </a:rPr>
              <a:t>Keep application processes proportionate. Use a staged process where this can reduce administrative burden, and only ask for the information that is needed at each stage  </a:t>
            </a:r>
          </a:p>
          <a:p>
            <a:pPr rtl="0" fontAlgn="base"/>
            <a:r>
              <a:rPr lang="en-US" sz="1200" b="0" i="0" u="none" strike="noStrike" cap="none" dirty="0">
                <a:solidFill>
                  <a:schemeClr val="dk1"/>
                </a:solidFill>
                <a:effectLst/>
                <a:latin typeface="Arial"/>
                <a:ea typeface="Arial"/>
                <a:cs typeface="Arial"/>
                <a:sym typeface="Arial"/>
              </a:rPr>
              <a:t>Create application forms that provide space for applicants to share the diversity of their experience and achievements (e.g. using Narrative CVs)</a:t>
            </a:r>
          </a:p>
        </p:txBody>
      </p:sp>
      <p:sp>
        <p:nvSpPr>
          <p:cNvPr id="187" name="Google Shape;187;p49:notes">
            <a:extLst>
              <a:ext uri="{FF2B5EF4-FFF2-40B4-BE49-F238E27FC236}">
                <a16:creationId xmlns:a16="http://schemas.microsoft.com/office/drawing/2014/main" id="{95BB56B6-5D1D-7727-C893-3AF6342B1EE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68162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A25534FB-17E3-074F-4CE7-DEA0965EA86F}"/>
            </a:ext>
          </a:extLst>
        </p:cNvPr>
        <p:cNvGrpSpPr/>
        <p:nvPr/>
      </p:nvGrpSpPr>
      <p:grpSpPr>
        <a:xfrm>
          <a:off x="0" y="0"/>
          <a:ext cx="0" cy="0"/>
          <a:chOff x="0" y="0"/>
          <a:chExt cx="0" cy="0"/>
        </a:xfrm>
      </p:grpSpPr>
      <p:sp>
        <p:nvSpPr>
          <p:cNvPr id="186" name="Google Shape;186;p49:notes">
            <a:extLst>
              <a:ext uri="{FF2B5EF4-FFF2-40B4-BE49-F238E27FC236}">
                <a16:creationId xmlns:a16="http://schemas.microsoft.com/office/drawing/2014/main" id="{DC4D679A-12B9-934C-4EC8-A12E14517FDA}"/>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Arial"/>
                <a:ea typeface="Arial"/>
                <a:cs typeface="Arial"/>
                <a:sym typeface="Arial"/>
              </a:rPr>
              <a:t>Embedding responsible research assessment (RRA) principles in funding decision-making helps to ensure fairness and consistency, while strengthening the credibility of those decisions. </a:t>
            </a:r>
          </a:p>
          <a:p>
            <a:pPr rtl="0"/>
            <a:endParaRPr lang="en-US" sz="1200" b="0" i="0" u="none" strike="noStrike" cap="none" dirty="0">
              <a:solidFill>
                <a:schemeClr val="dk1"/>
              </a:solidFill>
              <a:effectLst/>
              <a:latin typeface="Arial"/>
              <a:ea typeface="Arial"/>
              <a:cs typeface="Arial"/>
              <a:sym typeface="Arial"/>
            </a:endParaRPr>
          </a:p>
          <a:p>
            <a:pPr rtl="0"/>
            <a:r>
              <a:rPr lang="en-US" sz="1200" b="0" i="0" u="none" strike="noStrike" cap="none" dirty="0">
                <a:solidFill>
                  <a:schemeClr val="dk1"/>
                </a:solidFill>
                <a:effectLst/>
                <a:latin typeface="Arial"/>
                <a:ea typeface="Arial"/>
                <a:cs typeface="Arial"/>
                <a:sym typeface="Arial"/>
              </a:rPr>
              <a:t>The Guide contains suggestions for place to embed RRA-aligned practices in the funding decision-making processes. Including for example: </a:t>
            </a:r>
          </a:p>
          <a:p>
            <a:pPr marL="228600" indent="0" rtl="0" fontAlgn="base">
              <a:buFont typeface="+mj-lt"/>
              <a:buNone/>
            </a:pPr>
            <a:endParaRPr lang="en-US" sz="1200" b="1" i="0" u="none" strike="noStrike" cap="none" dirty="0">
              <a:solidFill>
                <a:schemeClr val="dk1"/>
              </a:solidFill>
              <a:effectLst/>
              <a:latin typeface="Arial"/>
              <a:ea typeface="Arial"/>
              <a:cs typeface="Arial"/>
              <a:sym typeface="Arial"/>
            </a:endParaRPr>
          </a:p>
          <a:p>
            <a:pPr marL="228600" indent="0" rtl="0" fontAlgn="base">
              <a:buFont typeface="+mj-lt"/>
              <a:buNone/>
            </a:pPr>
            <a:r>
              <a:rPr lang="en-US" sz="1200" b="1" i="0" u="none" strike="noStrike" cap="none" dirty="0">
                <a:solidFill>
                  <a:schemeClr val="dk1"/>
                </a:solidFill>
                <a:effectLst/>
                <a:latin typeface="Arial"/>
                <a:ea typeface="Arial"/>
                <a:cs typeface="Arial"/>
                <a:sym typeface="Arial"/>
              </a:rPr>
              <a:t>1. Recruiting panels and committee members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Recruit members with diverse expertise and perspectives </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Advertise roles openly to broaden participation beyond established networks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Use transparent selection criteria, avoiding requirements that may exclude underrepresented groups</a:t>
            </a:r>
          </a:p>
          <a:p>
            <a:pPr marL="228600" indent="0" rtl="0" fontAlgn="base">
              <a:buFont typeface="+mj-lt"/>
              <a:buNone/>
            </a:pPr>
            <a:r>
              <a:rPr lang="en-US" sz="1200" b="1" i="0" u="none" strike="noStrike" cap="none" dirty="0">
                <a:solidFill>
                  <a:schemeClr val="dk1"/>
                </a:solidFill>
                <a:effectLst/>
                <a:latin typeface="Arial"/>
                <a:ea typeface="Arial"/>
                <a:cs typeface="Arial"/>
                <a:sym typeface="Arial"/>
              </a:rPr>
              <a:t>2. Providing reviewers’ guidance and training</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Clearly define reviewer roles and responsibilities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Provide guidance on how to interpret application materials (e.g. Narrative CVs)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Specify any tools or metrics that should not be used (e.g. journal prestige, H-index) </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Provide training to help reviewers recognize and mitigate bias</a:t>
            </a:r>
          </a:p>
          <a:p>
            <a:pPr marL="228600" indent="0" rtl="0" fontAlgn="base">
              <a:buFont typeface="Arial" panose="020B0604020202020204" pitchFamily="34" charset="0"/>
              <a:buNone/>
            </a:pPr>
            <a:r>
              <a:rPr lang="en-US" sz="1200" b="1" i="0" u="none" strike="noStrike" cap="none" dirty="0">
                <a:solidFill>
                  <a:schemeClr val="dk1"/>
                </a:solidFill>
                <a:effectLst/>
                <a:latin typeface="Arial"/>
                <a:ea typeface="Arial"/>
                <a:cs typeface="Arial"/>
                <a:sym typeface="Arial"/>
              </a:rPr>
              <a:t>3. Designing RRA-aligned decision-making workflows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Keep processes proportionate and transparent </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Use structured approaches for consistency (e.g. scoring systems, calibration) </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Test out, refine, and share the findings of any new approaches </a:t>
            </a:r>
          </a:p>
          <a:p>
            <a:pPr marL="228600" indent="0" rtl="0" fontAlgn="base">
              <a:buFont typeface="+mj-lt"/>
              <a:buNone/>
            </a:pPr>
            <a:r>
              <a:rPr lang="en-US" sz="1200" b="1" i="0" u="none" strike="noStrike" cap="none" dirty="0">
                <a:solidFill>
                  <a:schemeClr val="dk1"/>
                </a:solidFill>
                <a:effectLst/>
                <a:latin typeface="Arial"/>
                <a:ea typeface="Arial"/>
                <a:cs typeface="Arial"/>
                <a:sym typeface="Arial"/>
              </a:rPr>
              <a:t>4. Sharing funding decisions with applicants and reviewers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Provide timely and constructive feedback</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Recognize reviewer contributions and inform them of decisions</a:t>
            </a:r>
          </a:p>
          <a:p>
            <a:pPr rtl="0" fontAlgn="base">
              <a:buFont typeface="Arial" panose="020B0604020202020204" pitchFamily="34" charset="0"/>
              <a:buChar char="•"/>
            </a:pPr>
            <a:r>
              <a:rPr lang="en-US" sz="1200" b="0" i="0" u="none" strike="noStrike" cap="none" dirty="0">
                <a:solidFill>
                  <a:schemeClr val="dk1"/>
                </a:solidFill>
                <a:effectLst/>
                <a:latin typeface="Arial"/>
                <a:ea typeface="Arial"/>
                <a:cs typeface="Arial"/>
                <a:sym typeface="Arial"/>
              </a:rPr>
              <a:t>Share summary data on applications and awards where possible</a:t>
            </a:r>
          </a:p>
          <a:p>
            <a:pPr marL="0" lvl="0" indent="0" algn="l" rtl="0">
              <a:lnSpc>
                <a:spcPct val="100000"/>
              </a:lnSpc>
              <a:spcBef>
                <a:spcPts val="0"/>
              </a:spcBef>
              <a:spcAft>
                <a:spcPts val="0"/>
              </a:spcAft>
              <a:buSzPts val="1400"/>
              <a:buNone/>
            </a:pPr>
            <a:endParaRPr dirty="0"/>
          </a:p>
        </p:txBody>
      </p:sp>
      <p:sp>
        <p:nvSpPr>
          <p:cNvPr id="187" name="Google Shape;187;p49:notes">
            <a:extLst>
              <a:ext uri="{FF2B5EF4-FFF2-40B4-BE49-F238E27FC236}">
                <a16:creationId xmlns:a16="http://schemas.microsoft.com/office/drawing/2014/main" id="{F9B483E3-C52D-B49A-EC44-59993C00939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157261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311F421A-B462-1CEB-D459-E269B898B614}"/>
            </a:ext>
          </a:extLst>
        </p:cNvPr>
        <p:cNvGrpSpPr/>
        <p:nvPr/>
      </p:nvGrpSpPr>
      <p:grpSpPr>
        <a:xfrm>
          <a:off x="0" y="0"/>
          <a:ext cx="0" cy="0"/>
          <a:chOff x="0" y="0"/>
          <a:chExt cx="0" cy="0"/>
        </a:xfrm>
      </p:grpSpPr>
      <p:sp>
        <p:nvSpPr>
          <p:cNvPr id="186" name="Google Shape;186;p49:notes">
            <a:extLst>
              <a:ext uri="{FF2B5EF4-FFF2-40B4-BE49-F238E27FC236}">
                <a16:creationId xmlns:a16="http://schemas.microsoft.com/office/drawing/2014/main" id="{8287D7DB-189D-27C6-EBAE-A7405AD83D1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Arial"/>
                <a:ea typeface="Arial"/>
                <a:cs typeface="Arial"/>
                <a:sym typeface="Arial"/>
              </a:rPr>
              <a:t>Grant terms and conditions (T&amp;Cs) reflect research funding organizations (RFO) values and define the relationship between funder and grantee. T&amp;Cs aligned with responsible research assessment (RRA) help to forge a partnership with grantees, rather than serving as compliance documents. </a:t>
            </a:r>
          </a:p>
          <a:p>
            <a:pPr rtl="0"/>
            <a:endParaRPr lang="en-US" sz="1200" b="0" i="0" u="none" strike="noStrike" cap="none" dirty="0">
              <a:solidFill>
                <a:schemeClr val="dk1"/>
              </a:solidFill>
              <a:effectLst/>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Arial"/>
                <a:ea typeface="Arial"/>
                <a:cs typeface="Arial"/>
                <a:sym typeface="Arial"/>
              </a:rPr>
              <a:t>The Guide contains suggestions to create RRA-aligned grant terms and conditions, including:</a:t>
            </a:r>
            <a:endParaRPr lang="en-US" b="0" dirty="0">
              <a:effectLst/>
            </a:endParaRPr>
          </a:p>
          <a:p>
            <a:pPr rtl="0" fontAlgn="base"/>
            <a:endParaRPr lang="en-US" sz="1200" b="1" i="0" u="none" strike="noStrike" cap="none" dirty="0">
              <a:solidFill>
                <a:schemeClr val="dk1"/>
              </a:solidFill>
              <a:effectLst/>
              <a:latin typeface="Arial"/>
              <a:ea typeface="Arial"/>
              <a:cs typeface="Arial"/>
              <a:sym typeface="Arial"/>
            </a:endParaRPr>
          </a:p>
          <a:p>
            <a:pPr rtl="0" fontAlgn="base"/>
            <a:r>
              <a:rPr lang="en-US" sz="1200" b="1" i="0" u="none" strike="noStrike" cap="none" dirty="0">
                <a:solidFill>
                  <a:schemeClr val="dk1"/>
                </a:solidFill>
                <a:effectLst/>
                <a:latin typeface="Arial"/>
                <a:ea typeface="Arial"/>
                <a:cs typeface="Arial"/>
                <a:sym typeface="Arial"/>
              </a:rPr>
              <a:t>1. Creating grant terms and conditions</a:t>
            </a:r>
          </a:p>
          <a:p>
            <a:pPr rtl="0" fontAlgn="base"/>
            <a:r>
              <a:rPr lang="en-US" sz="1200" b="0" i="0" u="none" strike="noStrike" cap="none" dirty="0">
                <a:solidFill>
                  <a:schemeClr val="dk1"/>
                </a:solidFill>
                <a:effectLst/>
                <a:latin typeface="Arial"/>
                <a:ea typeface="Arial"/>
                <a:cs typeface="Arial"/>
                <a:sym typeface="Arial"/>
              </a:rPr>
              <a:t>Make T&amp;Cs easy to access and understand (e.g. via website FAQs) </a:t>
            </a:r>
          </a:p>
          <a:p>
            <a:pPr rtl="0" fontAlgn="base"/>
            <a:r>
              <a:rPr lang="en-US" sz="1200" b="0" i="0" u="none" strike="noStrike" cap="none" dirty="0">
                <a:solidFill>
                  <a:schemeClr val="dk1"/>
                </a:solidFill>
                <a:effectLst/>
                <a:latin typeface="Arial"/>
                <a:ea typeface="Arial"/>
                <a:cs typeface="Arial"/>
                <a:sym typeface="Arial"/>
              </a:rPr>
              <a:t>Describe the organization’s expectation of grantees in your T&amp;Cs </a:t>
            </a:r>
          </a:p>
          <a:p>
            <a:pPr rtl="0" fontAlgn="base"/>
            <a:r>
              <a:rPr lang="en-US" sz="1200" b="0" i="0" u="none" strike="noStrike" cap="none" dirty="0">
                <a:solidFill>
                  <a:schemeClr val="dk1"/>
                </a:solidFill>
                <a:effectLst/>
                <a:latin typeface="Arial"/>
                <a:ea typeface="Arial"/>
                <a:cs typeface="Arial"/>
                <a:sym typeface="Arial"/>
              </a:rPr>
              <a:t>Enable flexibility in T&amp;Cs to accommodate the changes to project and grantee circumstances</a:t>
            </a:r>
          </a:p>
          <a:p>
            <a:pPr rtl="0" fontAlgn="base"/>
            <a:r>
              <a:rPr lang="en-US" sz="1200" b="1" i="0" u="none" strike="noStrike" cap="none" dirty="0">
                <a:solidFill>
                  <a:schemeClr val="dk1"/>
                </a:solidFill>
                <a:effectLst/>
                <a:latin typeface="Arial"/>
                <a:ea typeface="Arial"/>
                <a:cs typeface="Arial"/>
                <a:sym typeface="Arial"/>
              </a:rPr>
              <a:t>2. During the implementation and delivery of a grant</a:t>
            </a:r>
          </a:p>
          <a:p>
            <a:pPr rtl="0" fontAlgn="base"/>
            <a:r>
              <a:rPr lang="en-US" sz="1200" b="0" i="0" u="none" strike="noStrike" cap="none" dirty="0">
                <a:solidFill>
                  <a:schemeClr val="dk1"/>
                </a:solidFill>
                <a:effectLst/>
                <a:latin typeface="Arial"/>
                <a:ea typeface="Arial"/>
                <a:cs typeface="Arial"/>
                <a:sym typeface="Arial"/>
              </a:rPr>
              <a:t>Provide onboarding training for new grantees </a:t>
            </a:r>
          </a:p>
          <a:p>
            <a:pPr rtl="0" fontAlgn="base"/>
            <a:r>
              <a:rPr lang="en-US" sz="1200" b="0" i="0" u="none" strike="noStrike" cap="none" dirty="0">
                <a:solidFill>
                  <a:schemeClr val="dk1"/>
                </a:solidFill>
                <a:effectLst/>
                <a:latin typeface="Arial"/>
                <a:ea typeface="Arial"/>
                <a:cs typeface="Arial"/>
                <a:sym typeface="Arial"/>
              </a:rPr>
              <a:t>Make it easy for grantees to keep in touch and adhere to your requirements </a:t>
            </a:r>
          </a:p>
          <a:p>
            <a:pPr rtl="0" fontAlgn="base"/>
            <a:r>
              <a:rPr lang="en-US" sz="1200" b="0" i="0" u="none" strike="noStrike" cap="none" dirty="0">
                <a:solidFill>
                  <a:schemeClr val="dk1"/>
                </a:solidFill>
                <a:effectLst/>
                <a:latin typeface="Arial"/>
                <a:ea typeface="Arial"/>
                <a:cs typeface="Arial"/>
                <a:sym typeface="Arial"/>
              </a:rPr>
              <a:t>Establish communication channels with grantees to uncover any issues early</a:t>
            </a:r>
          </a:p>
          <a:p>
            <a:pPr rtl="0" fontAlgn="base"/>
            <a:r>
              <a:rPr lang="en-US" sz="1200" b="1" i="0" u="none" strike="noStrike" cap="none" dirty="0">
                <a:solidFill>
                  <a:schemeClr val="dk1"/>
                </a:solidFill>
                <a:effectLst/>
                <a:latin typeface="Arial"/>
                <a:ea typeface="Arial"/>
                <a:cs typeface="Arial"/>
                <a:sym typeface="Arial"/>
              </a:rPr>
              <a:t>3. When setting grant reporting requirements </a:t>
            </a:r>
          </a:p>
          <a:p>
            <a:pPr rtl="0" fontAlgn="base"/>
            <a:r>
              <a:rPr lang="en-US" sz="1200" b="0" i="0" u="none" strike="noStrike" cap="none" dirty="0">
                <a:solidFill>
                  <a:schemeClr val="dk1"/>
                </a:solidFill>
                <a:effectLst/>
                <a:latin typeface="Arial"/>
                <a:ea typeface="Arial"/>
                <a:cs typeface="Arial"/>
                <a:sym typeface="Arial"/>
              </a:rPr>
              <a:t>Define progress reporting expectations and timelines early so grantees can plan effectively</a:t>
            </a:r>
          </a:p>
          <a:p>
            <a:pPr rtl="0" fontAlgn="base"/>
            <a:r>
              <a:rPr lang="en-US" sz="1200" b="0" i="0" u="none" strike="noStrike" cap="none" dirty="0">
                <a:solidFill>
                  <a:schemeClr val="dk1"/>
                </a:solidFill>
                <a:effectLst/>
                <a:latin typeface="Arial"/>
                <a:ea typeface="Arial"/>
                <a:cs typeface="Arial"/>
                <a:sym typeface="Arial"/>
              </a:rPr>
              <a:t>Keep reporting proportionate: request only information that is needed and draw on existing sources where possible</a:t>
            </a:r>
          </a:p>
          <a:p>
            <a:pPr marL="0" lvl="0" indent="0" algn="l" rtl="0">
              <a:lnSpc>
                <a:spcPct val="100000"/>
              </a:lnSpc>
              <a:spcBef>
                <a:spcPts val="0"/>
              </a:spcBef>
              <a:spcAft>
                <a:spcPts val="0"/>
              </a:spcAft>
              <a:buSzPts val="1400"/>
              <a:buNone/>
            </a:pPr>
            <a:endParaRPr dirty="0"/>
          </a:p>
        </p:txBody>
      </p:sp>
      <p:sp>
        <p:nvSpPr>
          <p:cNvPr id="187" name="Google Shape;187;p49:notes">
            <a:extLst>
              <a:ext uri="{FF2B5EF4-FFF2-40B4-BE49-F238E27FC236}">
                <a16:creationId xmlns:a16="http://schemas.microsoft.com/office/drawing/2014/main" id="{0606CFDA-441E-5827-08AB-D0B00861A16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8732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5F953AA2-7BD7-D0FD-2E11-3CDC6199FE90}"/>
            </a:ext>
          </a:extLst>
        </p:cNvPr>
        <p:cNvGrpSpPr/>
        <p:nvPr/>
      </p:nvGrpSpPr>
      <p:grpSpPr>
        <a:xfrm>
          <a:off x="0" y="0"/>
          <a:ext cx="0" cy="0"/>
          <a:chOff x="0" y="0"/>
          <a:chExt cx="0" cy="0"/>
        </a:xfrm>
      </p:grpSpPr>
      <p:sp>
        <p:nvSpPr>
          <p:cNvPr id="186" name="Google Shape;186;p49:notes">
            <a:extLst>
              <a:ext uri="{FF2B5EF4-FFF2-40B4-BE49-F238E27FC236}">
                <a16:creationId xmlns:a16="http://schemas.microsoft.com/office/drawing/2014/main" id="{5E5EF06D-D69F-4E82-F6F3-A968416BD7C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Arial"/>
                <a:ea typeface="Arial"/>
                <a:cs typeface="Arial"/>
                <a:sym typeface="Arial"/>
              </a:rPr>
              <a:t>Responsible Research Assessment (RRA)-aligned monitoring and evaluation focuses on capturing information that matters, supporting learning and improvement rather than box‑ticking. </a:t>
            </a:r>
          </a:p>
          <a:p>
            <a:pPr rtl="0"/>
            <a:endParaRPr lang="en-US" sz="1200" b="0" i="0" u="none" strike="noStrike" cap="none" dirty="0">
              <a:solidFill>
                <a:schemeClr val="dk1"/>
              </a:solidFill>
              <a:effectLst/>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Arial"/>
                <a:ea typeface="Arial"/>
                <a:cs typeface="Arial"/>
                <a:sym typeface="Arial"/>
              </a:rPr>
              <a:t>The Guide outlines practical ways to embed RRA in monitoring and evaluation (M&amp;E), including:</a:t>
            </a:r>
          </a:p>
          <a:p>
            <a:pPr rtl="0"/>
            <a:endParaRPr lang="en-US" b="0" dirty="0">
              <a:effectLst/>
            </a:endParaRPr>
          </a:p>
          <a:p>
            <a:pPr rtl="0" fontAlgn="base"/>
            <a:r>
              <a:rPr lang="en-US" sz="1200" b="1" i="0" u="none" strike="noStrike" cap="none" dirty="0">
                <a:solidFill>
                  <a:schemeClr val="dk1"/>
                </a:solidFill>
                <a:effectLst/>
                <a:latin typeface="Arial"/>
                <a:ea typeface="Arial"/>
                <a:cs typeface="Arial"/>
                <a:sym typeface="Arial"/>
              </a:rPr>
              <a:t>1. Developing evaluation frameworks</a:t>
            </a:r>
          </a:p>
          <a:p>
            <a:pPr rtl="0" fontAlgn="base"/>
            <a:r>
              <a:rPr lang="en-US" sz="1200" b="0" i="0" u="none" strike="noStrike" cap="none" dirty="0">
                <a:solidFill>
                  <a:schemeClr val="dk1"/>
                </a:solidFill>
                <a:effectLst/>
                <a:latin typeface="Arial"/>
                <a:ea typeface="Arial"/>
                <a:cs typeface="Arial"/>
                <a:sym typeface="Arial"/>
              </a:rPr>
              <a:t>Define and communicate the goals and indicators of success of funding programs upfront</a:t>
            </a:r>
          </a:p>
          <a:p>
            <a:pPr rtl="0" fontAlgn="base"/>
            <a:r>
              <a:rPr lang="en-US" sz="1200" b="0" i="0" u="none" strike="noStrike" cap="none" dirty="0">
                <a:solidFill>
                  <a:schemeClr val="dk1"/>
                </a:solidFill>
                <a:effectLst/>
                <a:latin typeface="Arial"/>
                <a:ea typeface="Arial"/>
                <a:cs typeface="Arial"/>
                <a:sym typeface="Arial"/>
              </a:rPr>
              <a:t>Be proportionate: focus on what matters and take a balanced, broad view of outputs and outcomes</a:t>
            </a:r>
          </a:p>
          <a:p>
            <a:pPr rtl="0" fontAlgn="base"/>
            <a:r>
              <a:rPr lang="en-US" sz="1200" b="0" i="0" u="none" strike="noStrike" cap="none" dirty="0">
                <a:solidFill>
                  <a:schemeClr val="dk1"/>
                </a:solidFill>
                <a:effectLst/>
                <a:latin typeface="Arial"/>
                <a:ea typeface="Arial"/>
                <a:cs typeface="Arial"/>
                <a:sym typeface="Arial"/>
              </a:rPr>
              <a:t>Select progress and success indicators that are easy to capture and minimize the burden for both the organization and grantees</a:t>
            </a:r>
            <a:endParaRPr lang="en-US" sz="1200" b="1" i="0" u="none" strike="noStrike" cap="none" dirty="0">
              <a:solidFill>
                <a:schemeClr val="dk1"/>
              </a:solidFill>
              <a:effectLst/>
              <a:latin typeface="Arial"/>
              <a:ea typeface="Arial"/>
              <a:cs typeface="Arial"/>
              <a:sym typeface="Arial"/>
            </a:endParaRPr>
          </a:p>
          <a:p>
            <a:pPr rtl="0" fontAlgn="base"/>
            <a:r>
              <a:rPr lang="en-US" sz="1200" b="1" i="0" u="none" strike="noStrike" cap="none" dirty="0">
                <a:solidFill>
                  <a:schemeClr val="dk1"/>
                </a:solidFill>
                <a:effectLst/>
                <a:latin typeface="Arial"/>
                <a:ea typeface="Arial"/>
                <a:cs typeface="Arial"/>
                <a:sym typeface="Arial"/>
              </a:rPr>
              <a:t>2. Monitoring funding data</a:t>
            </a:r>
          </a:p>
          <a:p>
            <a:pPr rtl="0" fontAlgn="base"/>
            <a:r>
              <a:rPr lang="en-US" sz="1200" b="0" i="0" u="none" strike="noStrike" cap="none" dirty="0">
                <a:solidFill>
                  <a:schemeClr val="dk1"/>
                </a:solidFill>
                <a:effectLst/>
                <a:latin typeface="Arial"/>
                <a:ea typeface="Arial"/>
                <a:cs typeface="Arial"/>
                <a:sym typeface="Arial"/>
              </a:rPr>
              <a:t>Track applications, awards, outputs, and impacts over time to identify trends</a:t>
            </a:r>
          </a:p>
          <a:p>
            <a:pPr rtl="0" fontAlgn="base"/>
            <a:r>
              <a:rPr lang="en-US" sz="1200" b="0" i="0" u="none" strike="noStrike" cap="none" dirty="0">
                <a:solidFill>
                  <a:schemeClr val="dk1"/>
                </a:solidFill>
                <a:effectLst/>
                <a:latin typeface="Arial"/>
                <a:ea typeface="Arial"/>
                <a:cs typeface="Arial"/>
                <a:sym typeface="Arial"/>
              </a:rPr>
              <a:t>Use benchmarks to provide context and interpret trends</a:t>
            </a:r>
          </a:p>
          <a:p>
            <a:pPr rtl="0" fontAlgn="base"/>
            <a:r>
              <a:rPr lang="en-US" sz="1200" b="0" i="0" u="none" strike="noStrike" cap="none" dirty="0">
                <a:solidFill>
                  <a:schemeClr val="dk1"/>
                </a:solidFill>
                <a:effectLst/>
                <a:latin typeface="Arial"/>
                <a:ea typeface="Arial"/>
                <a:cs typeface="Arial"/>
                <a:sym typeface="Arial"/>
              </a:rPr>
              <a:t>Share funding data as openly as possible, and in formats that make the data easy to use</a:t>
            </a:r>
          </a:p>
          <a:p>
            <a:pPr rtl="0" fontAlgn="base"/>
            <a:r>
              <a:rPr lang="en-US" sz="1200" b="1" i="0" u="none" strike="noStrike" cap="none" dirty="0">
                <a:solidFill>
                  <a:schemeClr val="dk1"/>
                </a:solidFill>
                <a:effectLst/>
                <a:latin typeface="Arial"/>
                <a:ea typeface="Arial"/>
                <a:cs typeface="Arial"/>
                <a:sym typeface="Arial"/>
              </a:rPr>
              <a:t>3. Developing grant reporting requirements </a:t>
            </a:r>
          </a:p>
          <a:p>
            <a:pPr rtl="0" fontAlgn="base"/>
            <a:r>
              <a:rPr lang="en-US" sz="1200" b="0" i="0" u="none" strike="noStrike" cap="none" dirty="0">
                <a:solidFill>
                  <a:schemeClr val="dk1"/>
                </a:solidFill>
                <a:effectLst/>
                <a:latin typeface="Arial"/>
                <a:ea typeface="Arial"/>
                <a:cs typeface="Arial"/>
                <a:sym typeface="Arial"/>
              </a:rPr>
              <a:t>Keep reporting timely and proportionate</a:t>
            </a:r>
          </a:p>
          <a:p>
            <a:pPr rtl="0" fontAlgn="base"/>
            <a:r>
              <a:rPr lang="en-US" sz="1200" b="0" i="0" u="none" strike="noStrike" cap="none" dirty="0">
                <a:solidFill>
                  <a:schemeClr val="dk1"/>
                </a:solidFill>
                <a:effectLst/>
                <a:latin typeface="Arial"/>
                <a:ea typeface="Arial"/>
                <a:cs typeface="Arial"/>
                <a:sym typeface="Arial"/>
              </a:rPr>
              <a:t>Be clear about what information is needed and how it will be used</a:t>
            </a:r>
          </a:p>
          <a:p>
            <a:pPr rtl="0" fontAlgn="base"/>
            <a:r>
              <a:rPr lang="en-US" sz="1200" b="0" i="0" u="none" strike="noStrike" cap="none" dirty="0">
                <a:solidFill>
                  <a:schemeClr val="dk1"/>
                </a:solidFill>
                <a:effectLst/>
                <a:latin typeface="Arial"/>
                <a:ea typeface="Arial"/>
                <a:cs typeface="Arial"/>
                <a:sym typeface="Arial"/>
              </a:rPr>
              <a:t>Encourage reporting of all results, including null or negative findings</a:t>
            </a:r>
          </a:p>
          <a:p>
            <a:pPr rtl="0" fontAlgn="base"/>
            <a:r>
              <a:rPr lang="en-US" sz="1200" b="1" i="0" u="none" strike="noStrike" cap="none" dirty="0">
                <a:solidFill>
                  <a:schemeClr val="dk1"/>
                </a:solidFill>
                <a:effectLst/>
                <a:latin typeface="Arial"/>
                <a:ea typeface="Arial"/>
                <a:cs typeface="Arial"/>
                <a:sym typeface="Arial"/>
              </a:rPr>
              <a:t>4. During grant delivery (progress reporting) </a:t>
            </a:r>
          </a:p>
          <a:p>
            <a:pPr rtl="0" fontAlgn="base"/>
            <a:r>
              <a:rPr lang="en-US" sz="1200" b="0" i="0" u="none" strike="noStrike" cap="none" dirty="0">
                <a:solidFill>
                  <a:schemeClr val="dk1"/>
                </a:solidFill>
                <a:effectLst/>
                <a:latin typeface="Arial"/>
                <a:ea typeface="Arial"/>
                <a:cs typeface="Arial"/>
                <a:sym typeface="Arial"/>
              </a:rPr>
              <a:t>Alongside tracking progress and challenges, use reporting to support learning </a:t>
            </a:r>
          </a:p>
          <a:p>
            <a:pPr rtl="0" fontAlgn="base"/>
            <a:r>
              <a:rPr lang="en-US" sz="1200" b="0" i="0" u="none" strike="noStrike" cap="none" dirty="0">
                <a:solidFill>
                  <a:schemeClr val="dk1"/>
                </a:solidFill>
                <a:effectLst/>
                <a:latin typeface="Arial"/>
                <a:ea typeface="Arial"/>
                <a:cs typeface="Arial"/>
                <a:sym typeface="Arial"/>
              </a:rPr>
              <a:t>Only request information that you intend to use</a:t>
            </a:r>
          </a:p>
          <a:p>
            <a:pPr rtl="0" fontAlgn="base"/>
            <a:r>
              <a:rPr lang="en-US" sz="1200" b="0" i="0" u="none" strike="noStrike" cap="none" dirty="0">
                <a:solidFill>
                  <a:schemeClr val="dk1"/>
                </a:solidFill>
                <a:effectLst/>
                <a:latin typeface="Arial"/>
                <a:ea typeface="Arial"/>
                <a:cs typeface="Arial"/>
                <a:sym typeface="Arial"/>
              </a:rPr>
              <a:t>Where possible, enable flexibility in reporting timelines to accommodate changes to project and grantee circumstances</a:t>
            </a:r>
          </a:p>
          <a:p>
            <a:pPr rtl="0" fontAlgn="base"/>
            <a:r>
              <a:rPr lang="en-US" sz="1200" b="1" i="0" u="none" strike="noStrike" cap="none" dirty="0">
                <a:solidFill>
                  <a:schemeClr val="dk1"/>
                </a:solidFill>
                <a:effectLst/>
                <a:latin typeface="Arial"/>
                <a:ea typeface="Arial"/>
                <a:cs typeface="Arial"/>
                <a:sym typeface="Arial"/>
              </a:rPr>
              <a:t>5. Evaluating outputs and impact</a:t>
            </a:r>
          </a:p>
          <a:p>
            <a:pPr rtl="0" fontAlgn="base"/>
            <a:r>
              <a:rPr lang="en-US" sz="1200" b="0" i="0" u="none" strike="noStrike" cap="none" dirty="0">
                <a:solidFill>
                  <a:schemeClr val="dk1"/>
                </a:solidFill>
                <a:effectLst/>
                <a:latin typeface="Arial"/>
                <a:ea typeface="Arial"/>
                <a:cs typeface="Arial"/>
                <a:sym typeface="Arial"/>
              </a:rPr>
              <a:t>To support learnings, share the findings of M&amp;E openly where possible</a:t>
            </a:r>
          </a:p>
          <a:p>
            <a:pPr rtl="0" fontAlgn="base"/>
            <a:r>
              <a:rPr lang="en-US" sz="1200" b="0" i="0" u="none" strike="noStrike" cap="none" dirty="0">
                <a:solidFill>
                  <a:schemeClr val="dk1"/>
                </a:solidFill>
                <a:effectLst/>
                <a:latin typeface="Arial"/>
                <a:ea typeface="Arial"/>
                <a:cs typeface="Arial"/>
                <a:sym typeface="Arial"/>
              </a:rPr>
              <a:t>Show how reporting and evaluation activity informs decision-making</a:t>
            </a:r>
          </a:p>
          <a:p>
            <a:pPr rtl="0" fontAlgn="base"/>
            <a:r>
              <a:rPr lang="en-US" sz="1200" b="0" i="0" u="none" strike="noStrike" cap="none" dirty="0">
                <a:solidFill>
                  <a:schemeClr val="dk1"/>
                </a:solidFill>
                <a:effectLst/>
                <a:latin typeface="Arial"/>
                <a:ea typeface="Arial"/>
                <a:cs typeface="Arial"/>
                <a:sym typeface="Arial"/>
              </a:rPr>
              <a:t>To support continuous improvement, gather feedback on your M&amp;E activity </a:t>
            </a:r>
          </a:p>
          <a:p>
            <a:pPr marL="0" lvl="0" indent="0" algn="l" rtl="0">
              <a:lnSpc>
                <a:spcPct val="100000"/>
              </a:lnSpc>
              <a:spcBef>
                <a:spcPts val="0"/>
              </a:spcBef>
              <a:spcAft>
                <a:spcPts val="0"/>
              </a:spcAft>
              <a:buSzPts val="1400"/>
              <a:buNone/>
            </a:pPr>
            <a:endParaRPr dirty="0"/>
          </a:p>
        </p:txBody>
      </p:sp>
      <p:sp>
        <p:nvSpPr>
          <p:cNvPr id="187" name="Google Shape;187;p49:notes">
            <a:extLst>
              <a:ext uri="{FF2B5EF4-FFF2-40B4-BE49-F238E27FC236}">
                <a16:creationId xmlns:a16="http://schemas.microsoft.com/office/drawing/2014/main" id="{536C120D-1340-803C-F81D-94080D53255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7980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a:extLst>
            <a:ext uri="{FF2B5EF4-FFF2-40B4-BE49-F238E27FC236}">
              <a16:creationId xmlns:a16="http://schemas.microsoft.com/office/drawing/2014/main" id="{DCC8F0FC-B1DB-4D36-548E-97944B38FBD7}"/>
            </a:ext>
          </a:extLst>
        </p:cNvPr>
        <p:cNvGrpSpPr/>
        <p:nvPr/>
      </p:nvGrpSpPr>
      <p:grpSpPr>
        <a:xfrm>
          <a:off x="0" y="0"/>
          <a:ext cx="0" cy="0"/>
          <a:chOff x="0" y="0"/>
          <a:chExt cx="0" cy="0"/>
        </a:xfrm>
      </p:grpSpPr>
      <p:sp>
        <p:nvSpPr>
          <p:cNvPr id="186" name="Google Shape;186;p49:notes">
            <a:extLst>
              <a:ext uri="{FF2B5EF4-FFF2-40B4-BE49-F238E27FC236}">
                <a16:creationId xmlns:a16="http://schemas.microsoft.com/office/drawing/2014/main" id="{63E2B292-A0C4-978B-C644-C979586BB7C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0" i="0" u="none" strike="noStrike" cap="none" dirty="0">
                <a:solidFill>
                  <a:schemeClr val="dk1"/>
                </a:solidFill>
                <a:effectLst/>
                <a:latin typeface="Arial"/>
                <a:ea typeface="Arial"/>
                <a:cs typeface="Arial"/>
                <a:sym typeface="Arial"/>
              </a:rPr>
              <a:t>Communicating clearly and engaging consistently with internal and external communities helps Responsible Research Assessment (RRA) become part of a research funding organization’s (RFOs) everyday practice and identity. </a:t>
            </a:r>
          </a:p>
          <a:p>
            <a:pPr rtl="0"/>
            <a:endParaRPr lang="en-US" sz="1200" b="0" i="0" u="none" strike="noStrike" cap="none" dirty="0">
              <a:solidFill>
                <a:schemeClr val="dk1"/>
              </a:solidFill>
              <a:effectLst/>
              <a:latin typeface="Arial"/>
              <a:ea typeface="Arial"/>
              <a:cs typeface="Arial"/>
              <a:sym typeface="Arial"/>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Arial"/>
                <a:ea typeface="Arial"/>
                <a:cs typeface="Arial"/>
                <a:sym typeface="Arial"/>
              </a:rPr>
              <a:t>The Guide outlines practical ways to align community communication and engagement with RRA, including:    </a:t>
            </a:r>
          </a:p>
          <a:p>
            <a:pPr rtl="0"/>
            <a:endParaRPr lang="en-US" b="0" dirty="0">
              <a:effectLst/>
            </a:endParaRPr>
          </a:p>
          <a:p>
            <a:pPr rtl="0" fontAlgn="base"/>
            <a:r>
              <a:rPr lang="en-US" sz="1200" b="1" i="0" u="none" strike="noStrike" cap="none" dirty="0">
                <a:solidFill>
                  <a:schemeClr val="dk1"/>
                </a:solidFill>
                <a:effectLst/>
                <a:latin typeface="Arial"/>
                <a:ea typeface="Arial"/>
                <a:cs typeface="Arial"/>
                <a:sym typeface="Arial"/>
              </a:rPr>
              <a:t>1. Developing externally facing policies and position statements</a:t>
            </a:r>
          </a:p>
          <a:p>
            <a:pPr rtl="0" fontAlgn="base"/>
            <a:r>
              <a:rPr lang="en-US" sz="1200" b="0" i="0" u="none" strike="noStrike" cap="none" dirty="0">
                <a:solidFill>
                  <a:schemeClr val="dk1"/>
                </a:solidFill>
                <a:effectLst/>
                <a:latin typeface="Arial"/>
                <a:ea typeface="Arial"/>
                <a:cs typeface="Arial"/>
                <a:sym typeface="Arial"/>
              </a:rPr>
              <a:t>Develop a clear narrative about why RRA is important to your organization and its benefits</a:t>
            </a:r>
          </a:p>
          <a:p>
            <a:pPr rtl="0" fontAlgn="base"/>
            <a:r>
              <a:rPr lang="en-US" sz="1200" b="0" i="0" u="none" strike="noStrike" cap="none" dirty="0">
                <a:solidFill>
                  <a:schemeClr val="dk1"/>
                </a:solidFill>
                <a:effectLst/>
                <a:latin typeface="Arial"/>
                <a:ea typeface="Arial"/>
                <a:cs typeface="Arial"/>
                <a:sym typeface="Arial"/>
              </a:rPr>
              <a:t>Be consistent in how you talk about RRA across media and materials </a:t>
            </a:r>
          </a:p>
          <a:p>
            <a:pPr rtl="0" fontAlgn="base"/>
            <a:r>
              <a:rPr lang="en-US" sz="1200" b="0" i="0" u="none" strike="noStrike" cap="none" dirty="0">
                <a:solidFill>
                  <a:schemeClr val="dk1"/>
                </a:solidFill>
                <a:effectLst/>
                <a:latin typeface="Arial"/>
                <a:ea typeface="Arial"/>
                <a:cs typeface="Arial"/>
                <a:sym typeface="Arial"/>
              </a:rPr>
              <a:t>Align all policies and positions with the organization’s approach to RRA</a:t>
            </a:r>
          </a:p>
          <a:p>
            <a:pPr rtl="0" fontAlgn="base"/>
            <a:r>
              <a:rPr lang="en-US" sz="1200" b="1" i="0" u="none" strike="noStrike" cap="none" dirty="0">
                <a:solidFill>
                  <a:schemeClr val="dk1"/>
                </a:solidFill>
                <a:effectLst/>
                <a:latin typeface="Arial"/>
                <a:ea typeface="Arial"/>
                <a:cs typeface="Arial"/>
                <a:sym typeface="Arial"/>
              </a:rPr>
              <a:t>2. Internal communication about RRA</a:t>
            </a:r>
          </a:p>
          <a:p>
            <a:pPr rtl="0" fontAlgn="base"/>
            <a:r>
              <a:rPr lang="en-US" sz="1200" b="0" i="0" u="none" strike="noStrike" cap="none" dirty="0">
                <a:solidFill>
                  <a:schemeClr val="dk1"/>
                </a:solidFill>
                <a:effectLst/>
                <a:latin typeface="Arial"/>
                <a:ea typeface="Arial"/>
                <a:cs typeface="Arial"/>
                <a:sym typeface="Arial"/>
              </a:rPr>
              <a:t>Make opportunities for leaders to discuss the benefits of RRA with colleagues</a:t>
            </a:r>
          </a:p>
          <a:p>
            <a:pPr rtl="0" fontAlgn="base"/>
            <a:r>
              <a:rPr lang="en-US" sz="1200" b="0" i="0" u="none" strike="noStrike" cap="none" dirty="0">
                <a:solidFill>
                  <a:schemeClr val="dk1"/>
                </a:solidFill>
                <a:effectLst/>
                <a:latin typeface="Arial"/>
                <a:ea typeface="Arial"/>
                <a:cs typeface="Arial"/>
                <a:sym typeface="Arial"/>
              </a:rPr>
              <a:t>Build familiarity with RRA across the organization to embed into organization culture</a:t>
            </a:r>
          </a:p>
          <a:p>
            <a:pPr rtl="0" fontAlgn="base"/>
            <a:r>
              <a:rPr lang="en-US" sz="1200" b="1" i="0" u="none" strike="noStrike" cap="none" dirty="0">
                <a:solidFill>
                  <a:schemeClr val="dk1"/>
                </a:solidFill>
                <a:effectLst/>
                <a:latin typeface="Arial"/>
                <a:ea typeface="Arial"/>
                <a:cs typeface="Arial"/>
                <a:sym typeface="Arial"/>
              </a:rPr>
              <a:t>3. Communication about your funding decisions and successes</a:t>
            </a:r>
          </a:p>
          <a:p>
            <a:pPr rtl="0" fontAlgn="base"/>
            <a:r>
              <a:rPr lang="en-US" sz="1200" b="0" i="0" u="none" strike="noStrike" cap="none" dirty="0">
                <a:solidFill>
                  <a:schemeClr val="dk1"/>
                </a:solidFill>
                <a:effectLst/>
                <a:latin typeface="Arial"/>
                <a:ea typeface="Arial"/>
                <a:cs typeface="Arial"/>
                <a:sym typeface="Arial"/>
              </a:rPr>
              <a:t>Explain how funded projects align with the organization’s mission and values</a:t>
            </a:r>
          </a:p>
          <a:p>
            <a:pPr rtl="0" fontAlgn="base"/>
            <a:r>
              <a:rPr lang="en-US" sz="1200" b="0" i="0" u="none" strike="noStrike" cap="none" dirty="0">
                <a:solidFill>
                  <a:schemeClr val="dk1"/>
                </a:solidFill>
                <a:effectLst/>
                <a:latin typeface="Arial"/>
                <a:ea typeface="Arial"/>
                <a:cs typeface="Arial"/>
                <a:sym typeface="Arial"/>
              </a:rPr>
              <a:t>Share the diversity of grants and grantees that you have funded to provide examples and role models for others</a:t>
            </a:r>
          </a:p>
          <a:p>
            <a:pPr rtl="0" fontAlgn="base"/>
            <a:r>
              <a:rPr lang="en-US" sz="1200" b="0" i="0" u="none" strike="noStrike" cap="none" dirty="0">
                <a:solidFill>
                  <a:schemeClr val="dk1"/>
                </a:solidFill>
                <a:effectLst/>
                <a:latin typeface="Arial"/>
                <a:ea typeface="Arial"/>
                <a:cs typeface="Arial"/>
                <a:sym typeface="Arial"/>
              </a:rPr>
              <a:t>Take a balanced and broad approach to showcasing the relevance and impact of different kinds of research</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Arial"/>
              <a:ea typeface="Arial"/>
              <a:cs typeface="Arial"/>
              <a:sym typeface="Arial"/>
            </a:endParaRPr>
          </a:p>
          <a:p>
            <a:pPr marL="0" lvl="0" indent="0" algn="l" rtl="0">
              <a:lnSpc>
                <a:spcPct val="100000"/>
              </a:lnSpc>
              <a:spcBef>
                <a:spcPts val="0"/>
              </a:spcBef>
              <a:spcAft>
                <a:spcPts val="0"/>
              </a:spcAft>
              <a:buSzPts val="1400"/>
              <a:buNone/>
            </a:pPr>
            <a:endParaRPr dirty="0"/>
          </a:p>
        </p:txBody>
      </p:sp>
      <p:sp>
        <p:nvSpPr>
          <p:cNvPr id="187" name="Google Shape;187;p49:notes">
            <a:extLst>
              <a:ext uri="{FF2B5EF4-FFF2-40B4-BE49-F238E27FC236}">
                <a16:creationId xmlns:a16="http://schemas.microsoft.com/office/drawing/2014/main" id="{D3A747FA-7FD6-CFEE-30CC-A5C4D0F8261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861814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95" name="Google Shape;195;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18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The scholarly research and publishing system is a global, interconnected ecosystem: every part of it influences, and is influenced by, each other part.</a:t>
            </a:r>
            <a:endParaRPr lang="en-US"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US" b="0" dirty="0"/>
              <a:t>Responsible research assessment (RRA) is inseparable from the wider system of values, practices, and change movements that shape research culture. Today, there are many initiatives and movements that, like RRA, aim to improve and enhance the context and culture of research.</a:t>
            </a:r>
            <a:endParaRPr lang="en-US" dirty="0"/>
          </a:p>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GB" b="1" dirty="0"/>
              <a:t>In the Guide we cover 8 specific components, discussing the interactions between RRA and the component. </a:t>
            </a:r>
            <a:r>
              <a:rPr lang="en-GB" b="0" dirty="0"/>
              <a:t>Below, we briefly summarize how RRA influences each component.</a:t>
            </a:r>
          </a:p>
          <a:p>
            <a:pPr marL="0" lvl="0" indent="0" algn="l" rtl="0">
              <a:lnSpc>
                <a:spcPct val="100000"/>
              </a:lnSpc>
              <a:spcBef>
                <a:spcPts val="0"/>
              </a:spcBef>
              <a:spcAft>
                <a:spcPts val="0"/>
              </a:spcAft>
              <a:buSzPts val="1400"/>
              <a:buNone/>
            </a:pPr>
            <a:endParaRPr lang="en-US" sz="1200" b="1" dirty="0">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dirty="0">
                <a:solidFill>
                  <a:schemeClr val="lt1"/>
                </a:solidFill>
                <a:latin typeface="Lora"/>
                <a:ea typeface="Lora"/>
                <a:cs typeface="Lora"/>
                <a:sym typeface="Lora"/>
              </a:rPr>
              <a:t>Supporting components</a:t>
            </a:r>
          </a:p>
          <a:p>
            <a:pPr marL="342900" indent="-342900">
              <a:buClr>
                <a:schemeClr val="lt1"/>
              </a:buClr>
              <a:buSzPts val="2000"/>
              <a:buFont typeface="+mj-lt"/>
              <a:buAutoNum type="arabicPeriod"/>
            </a:pPr>
            <a:r>
              <a:rPr lang="en-US" sz="1200" b="1" dirty="0">
                <a:solidFill>
                  <a:srgbClr val="FF6699"/>
                </a:solidFill>
                <a:latin typeface="Lora"/>
                <a:ea typeface="Lora"/>
                <a:cs typeface="Lora"/>
                <a:sym typeface="Lora"/>
              </a:rPr>
              <a:t>Equity, Diversity, and Inclusion - </a:t>
            </a:r>
            <a:r>
              <a:rPr lang="en-GB" sz="1200" dirty="0">
                <a:solidFill>
                  <a:schemeClr val="lt1"/>
                </a:solidFill>
                <a:latin typeface="Lora"/>
                <a:ea typeface="Lora"/>
                <a:cs typeface="Lora"/>
                <a:sym typeface="Lora"/>
              </a:rPr>
              <a:t>recognizes the diversity of contributions and career paths</a:t>
            </a:r>
            <a:endParaRPr lang="en-US" sz="1200" b="1" dirty="0">
              <a:solidFill>
                <a:srgbClr val="FF6699"/>
              </a:solidFill>
              <a:ea typeface="Lora"/>
            </a:endParaRPr>
          </a:p>
          <a:p>
            <a:pPr marL="342900" indent="-342900">
              <a:buClr>
                <a:schemeClr val="lt1"/>
              </a:buClr>
              <a:buSzPts val="2000"/>
              <a:buFont typeface="+mj-lt"/>
              <a:buAutoNum type="arabicPeriod"/>
            </a:pPr>
            <a:r>
              <a:rPr lang="en-US" sz="1200" b="1" dirty="0">
                <a:solidFill>
                  <a:srgbClr val="FF0066"/>
                </a:solidFill>
                <a:latin typeface="Lora"/>
                <a:ea typeface="Lora"/>
                <a:cs typeface="Lora"/>
                <a:sym typeface="Lora"/>
              </a:rPr>
              <a:t>Research Ethics and Integrity - </a:t>
            </a:r>
            <a:r>
              <a:rPr lang="en-US" sz="1200" dirty="0">
                <a:solidFill>
                  <a:schemeClr val="lt1"/>
                </a:solidFill>
                <a:latin typeface="Lora"/>
                <a:ea typeface="Lora"/>
                <a:cs typeface="Lora"/>
                <a:sym typeface="Lora"/>
              </a:rPr>
              <a:t>reduces perverse incentives, focuses on practices that deliver robust research.</a:t>
            </a:r>
          </a:p>
          <a:p>
            <a:pPr marL="342900" indent="-342900">
              <a:buClr>
                <a:schemeClr val="lt1"/>
              </a:buClr>
              <a:buSzPts val="2000"/>
              <a:buFont typeface="+mj-lt"/>
              <a:buAutoNum type="arabicPeriod"/>
            </a:pPr>
            <a:r>
              <a:rPr lang="en-US" sz="1200" b="1" dirty="0">
                <a:solidFill>
                  <a:schemeClr val="accent2"/>
                </a:solidFill>
                <a:latin typeface="Lora"/>
                <a:ea typeface="Lora"/>
                <a:cs typeface="Lora"/>
                <a:sym typeface="Lora"/>
              </a:rPr>
              <a:t>Open Science - </a:t>
            </a:r>
            <a:r>
              <a:rPr lang="en-GB" sz="1200" dirty="0">
                <a:solidFill>
                  <a:schemeClr val="lt1"/>
                </a:solidFill>
                <a:latin typeface="Lora"/>
                <a:ea typeface="Lora"/>
                <a:cs typeface="Lora"/>
                <a:sym typeface="Lora"/>
              </a:rPr>
              <a:t>rewards transparency and the sharing of data and research outputs.</a:t>
            </a:r>
            <a:endParaRPr lang="en-US" sz="1200" b="1" dirty="0">
              <a:solidFill>
                <a:schemeClr val="accent2"/>
              </a:solidFill>
            </a:endParaRPr>
          </a:p>
          <a:p>
            <a:pPr marL="342900" marR="0" lvl="0" indent="-342900" algn="l" defTabSz="914400" rtl="0" eaLnBrk="1" fontAlgn="auto" latinLnBrk="0" hangingPunct="1">
              <a:lnSpc>
                <a:spcPct val="100000"/>
              </a:lnSpc>
              <a:spcBef>
                <a:spcPts val="0"/>
              </a:spcBef>
              <a:spcAft>
                <a:spcPts val="0"/>
              </a:spcAft>
              <a:buClr>
                <a:schemeClr val="lt1"/>
              </a:buClr>
              <a:buSzPts val="2000"/>
              <a:buFont typeface="+mj-lt"/>
              <a:buAutoNum type="arabicPeriod"/>
              <a:tabLst/>
              <a:defRPr/>
            </a:pPr>
            <a:r>
              <a:rPr lang="en-US" sz="1200" b="1" dirty="0">
                <a:solidFill>
                  <a:schemeClr val="accent1"/>
                </a:solidFill>
                <a:latin typeface="Lora"/>
                <a:ea typeface="Lora"/>
                <a:cs typeface="Lora"/>
                <a:sym typeface="Lora"/>
              </a:rPr>
              <a:t>Inter- and Transdisciplinary Research and Societal Impact- </a:t>
            </a:r>
            <a:r>
              <a:rPr lang="en-GB" sz="1200" b="0" i="0" u="none" strike="noStrike" cap="none" dirty="0">
                <a:solidFill>
                  <a:schemeClr val="bg1"/>
                </a:solidFill>
                <a:effectLst/>
                <a:latin typeface="Lora" pitchFamily="2" charset="0"/>
                <a:ea typeface="Arial"/>
                <a:cs typeface="Arial"/>
                <a:sym typeface="Arial"/>
              </a:rPr>
              <a:t>values work that crosses boundaries and delivers real-world benefits</a:t>
            </a:r>
            <a:endParaRPr lang="en-US" sz="1200" b="1" dirty="0">
              <a:solidFill>
                <a:schemeClr val="accent1"/>
              </a:solidFill>
              <a:latin typeface="Lora"/>
              <a:ea typeface="Lora"/>
              <a:cs typeface="Lora"/>
              <a:sym typeface="Lora"/>
            </a:endParaRPr>
          </a:p>
          <a:p>
            <a:pPr marL="0" lvl="0" indent="0">
              <a:buClr>
                <a:schemeClr val="lt1"/>
              </a:buClr>
              <a:buSzPts val="2000"/>
              <a:buFont typeface="+mj-lt"/>
              <a:buNone/>
            </a:pPr>
            <a:r>
              <a:rPr lang="en-US" sz="1200" b="1" dirty="0">
                <a:solidFill>
                  <a:schemeClr val="lt1"/>
                </a:solidFill>
                <a:latin typeface="Lora"/>
                <a:ea typeface="Lora"/>
                <a:cs typeface="Lora"/>
                <a:sym typeface="Lora"/>
              </a:rPr>
              <a:t>Underpinning components</a:t>
            </a:r>
          </a:p>
          <a:p>
            <a:pPr marL="342900" lvl="0" indent="-342900">
              <a:buClr>
                <a:schemeClr val="lt1"/>
              </a:buClr>
              <a:buSzPts val="2000"/>
              <a:buFont typeface="+mj-lt"/>
              <a:buAutoNum type="arabicPeriod"/>
            </a:pPr>
            <a:r>
              <a:rPr lang="en-US" sz="1200" b="1" dirty="0">
                <a:solidFill>
                  <a:srgbClr val="92D050"/>
                </a:solidFill>
                <a:latin typeface="Lora"/>
                <a:ea typeface="Lora"/>
                <a:cs typeface="Lora"/>
                <a:sym typeface="Lora"/>
              </a:rPr>
              <a:t>Responsible Research Culture - </a:t>
            </a:r>
            <a:r>
              <a:rPr lang="en-GB" sz="1200" dirty="0">
                <a:solidFill>
                  <a:schemeClr val="lt1"/>
                </a:solidFill>
                <a:latin typeface="Lora"/>
                <a:ea typeface="Lora"/>
                <a:cs typeface="Lora"/>
                <a:sym typeface="Lora"/>
              </a:rPr>
              <a:t>recognizes and incentivizes collaboration, integrity, and innovation.</a:t>
            </a:r>
            <a:endParaRPr lang="en-US" sz="1200" dirty="0"/>
          </a:p>
          <a:p>
            <a:pPr marL="342900" lvl="0" indent="-342900">
              <a:buClr>
                <a:schemeClr val="lt1"/>
              </a:buClr>
              <a:buSzPts val="2000"/>
              <a:buFont typeface="+mj-lt"/>
              <a:buAutoNum type="arabicPeriod"/>
            </a:pPr>
            <a:r>
              <a:rPr lang="en-US" sz="1200" b="1" dirty="0">
                <a:solidFill>
                  <a:srgbClr val="00B050"/>
                </a:solidFill>
                <a:latin typeface="Lora"/>
                <a:ea typeface="Lora"/>
                <a:cs typeface="Lora"/>
                <a:sym typeface="Lora"/>
              </a:rPr>
              <a:t>Responsible Use of Metrics - </a:t>
            </a:r>
            <a:r>
              <a:rPr lang="en-GB" sz="1200" dirty="0">
                <a:solidFill>
                  <a:schemeClr val="lt1"/>
                </a:solidFill>
                <a:latin typeface="Lora"/>
                <a:ea typeface="Lora"/>
                <a:cs typeface="Lora"/>
                <a:sym typeface="Lora"/>
              </a:rPr>
              <a:t>balances and broadens approach to research assessment.</a:t>
            </a:r>
            <a:endParaRPr lang="en-US" sz="1200" b="1" dirty="0">
              <a:solidFill>
                <a:srgbClr val="00B050"/>
              </a:solidFill>
            </a:endParaRPr>
          </a:p>
          <a:p>
            <a:pPr marL="342900" indent="-342900">
              <a:buClr>
                <a:schemeClr val="lt1"/>
              </a:buClr>
              <a:buSzPts val="2000"/>
              <a:buFont typeface="+mj-lt"/>
              <a:buAutoNum type="arabicPeriod"/>
            </a:pPr>
            <a:r>
              <a:rPr lang="en-US" sz="1200" b="1" dirty="0">
                <a:solidFill>
                  <a:srgbClr val="33CCCC"/>
                </a:solidFill>
                <a:latin typeface="Lora"/>
                <a:ea typeface="Lora"/>
                <a:cs typeface="Lora"/>
                <a:sym typeface="Lora"/>
              </a:rPr>
              <a:t>Research Information Infrastructure - </a:t>
            </a:r>
            <a:r>
              <a:rPr lang="en-GB" sz="1200" dirty="0">
                <a:solidFill>
                  <a:schemeClr val="lt1"/>
                </a:solidFill>
                <a:latin typeface="Lora"/>
                <a:ea typeface="Lora"/>
                <a:cs typeface="Lora"/>
                <a:sym typeface="Lora"/>
              </a:rPr>
              <a:t>makes contributions discoverable and usable.</a:t>
            </a:r>
            <a:endParaRPr lang="en-US" sz="1200" b="1" dirty="0">
              <a:solidFill>
                <a:srgbClr val="33CCCC"/>
              </a:solidFill>
              <a:latin typeface="Lora"/>
              <a:ea typeface="Lora"/>
              <a:cs typeface="Lora"/>
              <a:sym typeface="Lora"/>
            </a:endParaRPr>
          </a:p>
          <a:p>
            <a:pPr marL="0" indent="0">
              <a:buClr>
                <a:schemeClr val="lt1"/>
              </a:buClr>
              <a:buSzPts val="2000"/>
              <a:buFont typeface="+mj-lt"/>
              <a:buNone/>
            </a:pPr>
            <a:r>
              <a:rPr lang="en-GB" sz="1200" b="1" dirty="0">
                <a:solidFill>
                  <a:schemeClr val="lt1"/>
                </a:solidFill>
                <a:latin typeface="Lora"/>
                <a:ea typeface="Lora"/>
                <a:cs typeface="Lora"/>
                <a:sym typeface="Lora"/>
              </a:rPr>
              <a:t>Strengthening component</a:t>
            </a:r>
          </a:p>
          <a:p>
            <a:pPr marL="342900" lvl="0" indent="-342900">
              <a:buClr>
                <a:schemeClr val="lt1"/>
              </a:buClr>
              <a:buSzPts val="2000"/>
              <a:buFont typeface="+mj-lt"/>
              <a:buAutoNum type="arabicPeriod"/>
            </a:pPr>
            <a:r>
              <a:rPr lang="en-GB" sz="1200" b="1" dirty="0">
                <a:solidFill>
                  <a:srgbClr val="00B0F0"/>
                </a:solidFill>
                <a:latin typeface="Lora"/>
                <a:ea typeface="Lora"/>
                <a:cs typeface="Lora"/>
                <a:sym typeface="Lora"/>
              </a:rPr>
              <a:t>Scholarly Communication - </a:t>
            </a:r>
            <a:r>
              <a:rPr lang="en-GB" sz="1200" b="1" dirty="0">
                <a:solidFill>
                  <a:schemeClr val="lt1"/>
                </a:solidFill>
                <a:latin typeface="Lora"/>
                <a:ea typeface="Lora"/>
                <a:cs typeface="Lora"/>
                <a:sym typeface="Lora"/>
              </a:rPr>
              <a:t>facilitates</a:t>
            </a:r>
            <a:r>
              <a:rPr lang="en-GB" sz="1200" dirty="0">
                <a:solidFill>
                  <a:schemeClr val="lt1"/>
                </a:solidFill>
                <a:latin typeface="Lora"/>
                <a:ea typeface="Lora"/>
                <a:cs typeface="Lora"/>
                <a:sym typeface="Lora"/>
              </a:rPr>
              <a:t> the sharing of research findings, maximizing the potential for use and reuse for use and reuse.</a:t>
            </a:r>
            <a:endParaRPr lang="en-GB" sz="1200" dirty="0">
              <a:solidFill>
                <a:srgbClr val="00B0F0"/>
              </a:solidFill>
              <a:latin typeface="Lora"/>
              <a:ea typeface="Lora"/>
              <a:cs typeface="Lora"/>
              <a:sym typeface="Lora"/>
            </a:endParaRPr>
          </a:p>
        </p:txBody>
      </p:sp>
      <p:sp>
        <p:nvSpPr>
          <p:cNvPr id="203" name="Google Shape;203;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 name="Google Shape;88;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89" name="Google Shape;89;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a:extLst>
            <a:ext uri="{FF2B5EF4-FFF2-40B4-BE49-F238E27FC236}">
              <a16:creationId xmlns:a16="http://schemas.microsoft.com/office/drawing/2014/main" id="{1A2C9074-9583-46C6-1B0A-CAA016C2EE20}"/>
            </a:ext>
          </a:extLst>
        </p:cNvPr>
        <p:cNvGrpSpPr/>
        <p:nvPr/>
      </p:nvGrpSpPr>
      <p:grpSpPr>
        <a:xfrm>
          <a:off x="0" y="0"/>
          <a:ext cx="0" cy="0"/>
          <a:chOff x="0" y="0"/>
          <a:chExt cx="0" cy="0"/>
        </a:xfrm>
      </p:grpSpPr>
      <p:sp>
        <p:nvSpPr>
          <p:cNvPr id="207" name="Google Shape;207;p50:notes">
            <a:extLst>
              <a:ext uri="{FF2B5EF4-FFF2-40B4-BE49-F238E27FC236}">
                <a16:creationId xmlns:a16="http://schemas.microsoft.com/office/drawing/2014/main" id="{B78CDC1D-E302-7ED3-1983-BAC3E1673F3F}"/>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en-US" b="0" dirty="0"/>
          </a:p>
          <a:p>
            <a:pPr marL="0" lvl="0" indent="0" algn="l" rtl="0">
              <a:lnSpc>
                <a:spcPct val="100000"/>
              </a:lnSpc>
              <a:spcBef>
                <a:spcPts val="0"/>
              </a:spcBef>
              <a:spcAft>
                <a:spcPts val="0"/>
              </a:spcAft>
              <a:buSzPts val="1400"/>
              <a:buNone/>
            </a:pPr>
            <a:r>
              <a:rPr lang="en-GB" b="1" dirty="0"/>
              <a:t>In the Guide we cover 8 specific components, discussing the interactions between RRA and the component. </a:t>
            </a:r>
            <a:r>
              <a:rPr lang="en-GB" b="0" dirty="0"/>
              <a:t>Below, we briefly summarize how RRA influences each component.</a:t>
            </a:r>
          </a:p>
          <a:p>
            <a:pPr marL="0" lvl="0" indent="0" algn="l" rtl="0">
              <a:lnSpc>
                <a:spcPct val="100000"/>
              </a:lnSpc>
              <a:spcBef>
                <a:spcPts val="0"/>
              </a:spcBef>
              <a:spcAft>
                <a:spcPts val="0"/>
              </a:spcAft>
              <a:buSzPts val="1400"/>
              <a:buNone/>
            </a:pPr>
            <a:endParaRPr lang="en-US" sz="1200" b="1" dirty="0">
              <a:solidFill>
                <a:schemeClr val="lt1"/>
              </a:solidFill>
              <a:latin typeface="Lora"/>
              <a:ea typeface="Lora"/>
              <a:cs typeface="Lora"/>
              <a:sym typeface="Lora"/>
            </a:endParaRPr>
          </a:p>
          <a:p>
            <a:pPr marL="0" lvl="0" indent="0" algn="l" rtl="0">
              <a:lnSpc>
                <a:spcPct val="100000"/>
              </a:lnSpc>
              <a:spcBef>
                <a:spcPts val="0"/>
              </a:spcBef>
              <a:spcAft>
                <a:spcPts val="0"/>
              </a:spcAft>
              <a:buSzPts val="1400"/>
              <a:buNone/>
            </a:pPr>
            <a:r>
              <a:rPr lang="en-GB" sz="1200" b="1" dirty="0">
                <a:solidFill>
                  <a:schemeClr val="lt1"/>
                </a:solidFill>
                <a:latin typeface="Lora"/>
                <a:ea typeface="Lora"/>
                <a:cs typeface="Lora"/>
                <a:sym typeface="Lora"/>
              </a:rPr>
              <a:t>Supporting components</a:t>
            </a:r>
          </a:p>
          <a:p>
            <a:pPr marL="342900" indent="-342900">
              <a:buClr>
                <a:schemeClr val="lt1"/>
              </a:buClr>
              <a:buSzPts val="2000"/>
              <a:buFont typeface="+mj-lt"/>
              <a:buAutoNum type="arabicPeriod"/>
            </a:pPr>
            <a:r>
              <a:rPr lang="en-US" sz="1200" b="1" dirty="0">
                <a:solidFill>
                  <a:srgbClr val="FF6699"/>
                </a:solidFill>
                <a:latin typeface="Lora"/>
                <a:ea typeface="Lora"/>
                <a:cs typeface="Lora"/>
                <a:sym typeface="Lora"/>
              </a:rPr>
              <a:t>Equity, Diversity, and Inclusion - </a:t>
            </a:r>
            <a:r>
              <a:rPr lang="en-GB" sz="1200" dirty="0">
                <a:solidFill>
                  <a:schemeClr val="lt1"/>
                </a:solidFill>
                <a:latin typeface="Lora"/>
                <a:ea typeface="Lora"/>
                <a:cs typeface="Lora"/>
                <a:sym typeface="Lora"/>
              </a:rPr>
              <a:t>recognizes the diversity of contributions and career paths</a:t>
            </a:r>
            <a:endParaRPr lang="en-US" sz="1200" b="1" dirty="0">
              <a:solidFill>
                <a:srgbClr val="FF6699"/>
              </a:solidFill>
              <a:ea typeface="Lora"/>
            </a:endParaRPr>
          </a:p>
          <a:p>
            <a:pPr marL="342900" indent="-342900">
              <a:buClr>
                <a:schemeClr val="lt1"/>
              </a:buClr>
              <a:buSzPts val="2000"/>
              <a:buFont typeface="+mj-lt"/>
              <a:buAutoNum type="arabicPeriod"/>
            </a:pPr>
            <a:r>
              <a:rPr lang="en-US" sz="1200" b="1" dirty="0">
                <a:solidFill>
                  <a:srgbClr val="FF0066"/>
                </a:solidFill>
                <a:latin typeface="Lora"/>
                <a:ea typeface="Lora"/>
                <a:cs typeface="Lora"/>
                <a:sym typeface="Lora"/>
              </a:rPr>
              <a:t>Research Ethics and Integrity - </a:t>
            </a:r>
            <a:r>
              <a:rPr lang="en-US" sz="1200" dirty="0">
                <a:solidFill>
                  <a:schemeClr val="lt1"/>
                </a:solidFill>
                <a:latin typeface="Lora"/>
                <a:ea typeface="Lora"/>
                <a:cs typeface="Lora"/>
                <a:sym typeface="Lora"/>
              </a:rPr>
              <a:t>reduces perverse incentives, focuses on practices that deliver robust research.</a:t>
            </a:r>
          </a:p>
          <a:p>
            <a:pPr marL="342900" indent="-342900">
              <a:buClr>
                <a:schemeClr val="lt1"/>
              </a:buClr>
              <a:buSzPts val="2000"/>
              <a:buFont typeface="+mj-lt"/>
              <a:buAutoNum type="arabicPeriod"/>
            </a:pPr>
            <a:r>
              <a:rPr lang="en-US" sz="1200" b="1" dirty="0">
                <a:solidFill>
                  <a:schemeClr val="accent2"/>
                </a:solidFill>
                <a:latin typeface="Lora"/>
                <a:ea typeface="Lora"/>
                <a:cs typeface="Lora"/>
                <a:sym typeface="Lora"/>
              </a:rPr>
              <a:t>Open Science - </a:t>
            </a:r>
            <a:r>
              <a:rPr lang="en-GB" sz="1200" dirty="0">
                <a:solidFill>
                  <a:schemeClr val="lt1"/>
                </a:solidFill>
                <a:latin typeface="Lora"/>
                <a:ea typeface="Lora"/>
                <a:cs typeface="Lora"/>
                <a:sym typeface="Lora"/>
              </a:rPr>
              <a:t>rewards transparency and the sharing of data and research outputs.</a:t>
            </a:r>
            <a:endParaRPr lang="en-US" sz="1200" b="1" dirty="0">
              <a:solidFill>
                <a:schemeClr val="accent2"/>
              </a:solidFill>
            </a:endParaRPr>
          </a:p>
          <a:p>
            <a:pPr marL="342900" marR="0" lvl="0" indent="-342900" algn="l" defTabSz="914400" rtl="0" eaLnBrk="1" fontAlgn="auto" latinLnBrk="0" hangingPunct="1">
              <a:lnSpc>
                <a:spcPct val="100000"/>
              </a:lnSpc>
              <a:spcBef>
                <a:spcPts val="0"/>
              </a:spcBef>
              <a:spcAft>
                <a:spcPts val="0"/>
              </a:spcAft>
              <a:buClr>
                <a:schemeClr val="lt1"/>
              </a:buClr>
              <a:buSzPts val="2000"/>
              <a:buFont typeface="+mj-lt"/>
              <a:buAutoNum type="arabicPeriod"/>
              <a:tabLst/>
              <a:defRPr/>
            </a:pPr>
            <a:r>
              <a:rPr lang="en-US" sz="1200" b="1" dirty="0">
                <a:solidFill>
                  <a:schemeClr val="accent1"/>
                </a:solidFill>
                <a:latin typeface="Lora"/>
                <a:ea typeface="Lora"/>
                <a:cs typeface="Lora"/>
                <a:sym typeface="Lora"/>
              </a:rPr>
              <a:t>Inter- and Transdisciplinary Research and Societal Impact - </a:t>
            </a:r>
            <a:r>
              <a:rPr lang="en-GB" sz="1200" b="0" i="0" u="none" strike="noStrike" cap="none" dirty="0">
                <a:solidFill>
                  <a:schemeClr val="bg1"/>
                </a:solidFill>
                <a:effectLst/>
                <a:latin typeface="Lora" pitchFamily="2" charset="0"/>
                <a:ea typeface="Arial"/>
                <a:cs typeface="Arial"/>
                <a:sym typeface="Arial"/>
              </a:rPr>
              <a:t>values work that crosses boundaries and delivers real-world benefits</a:t>
            </a:r>
            <a:endParaRPr lang="en-US" sz="1200" b="1" dirty="0">
              <a:solidFill>
                <a:schemeClr val="accent1"/>
              </a:solidFill>
              <a:latin typeface="Lora"/>
              <a:ea typeface="Lora"/>
              <a:cs typeface="Lora"/>
              <a:sym typeface="Lora"/>
            </a:endParaRPr>
          </a:p>
          <a:p>
            <a:pPr marL="0" lvl="0" indent="0">
              <a:buClr>
                <a:schemeClr val="lt1"/>
              </a:buClr>
              <a:buSzPts val="2000"/>
              <a:buFont typeface="+mj-lt"/>
              <a:buNone/>
            </a:pPr>
            <a:r>
              <a:rPr lang="en-US" sz="1200" b="1" dirty="0">
                <a:solidFill>
                  <a:schemeClr val="lt1"/>
                </a:solidFill>
                <a:latin typeface="Lora"/>
                <a:ea typeface="Lora"/>
                <a:cs typeface="Lora"/>
                <a:sym typeface="Lora"/>
              </a:rPr>
              <a:t>Underpinning components</a:t>
            </a:r>
          </a:p>
          <a:p>
            <a:pPr marL="342900" lvl="0" indent="-342900">
              <a:buClr>
                <a:schemeClr val="lt1"/>
              </a:buClr>
              <a:buSzPts val="2000"/>
              <a:buFont typeface="+mj-lt"/>
              <a:buAutoNum type="arabicPeriod"/>
            </a:pPr>
            <a:r>
              <a:rPr lang="en-US" sz="1200" b="1" dirty="0">
                <a:solidFill>
                  <a:srgbClr val="92D050"/>
                </a:solidFill>
                <a:latin typeface="Lora"/>
                <a:ea typeface="Lora"/>
                <a:cs typeface="Lora"/>
                <a:sym typeface="Lora"/>
              </a:rPr>
              <a:t>Responsible Research Culture - </a:t>
            </a:r>
            <a:r>
              <a:rPr lang="en-GB" sz="1200" dirty="0">
                <a:solidFill>
                  <a:schemeClr val="lt1"/>
                </a:solidFill>
                <a:latin typeface="Lora"/>
                <a:ea typeface="Lora"/>
                <a:cs typeface="Lora"/>
                <a:sym typeface="Lora"/>
              </a:rPr>
              <a:t>recognizes and incentivizes collaboration, integrity, and innovation.</a:t>
            </a:r>
            <a:endParaRPr lang="en-US" sz="1200" dirty="0"/>
          </a:p>
          <a:p>
            <a:pPr marL="342900" lvl="0" indent="-342900">
              <a:buClr>
                <a:schemeClr val="lt1"/>
              </a:buClr>
              <a:buSzPts val="2000"/>
              <a:buFont typeface="+mj-lt"/>
              <a:buAutoNum type="arabicPeriod"/>
            </a:pPr>
            <a:r>
              <a:rPr lang="en-US" sz="1200" b="1" dirty="0">
                <a:solidFill>
                  <a:srgbClr val="00B050"/>
                </a:solidFill>
                <a:latin typeface="Lora"/>
                <a:ea typeface="Lora"/>
                <a:cs typeface="Lora"/>
                <a:sym typeface="Lora"/>
              </a:rPr>
              <a:t>Responsible Use of Metrics - </a:t>
            </a:r>
            <a:r>
              <a:rPr lang="en-GB" sz="1200" dirty="0">
                <a:solidFill>
                  <a:schemeClr val="lt1"/>
                </a:solidFill>
                <a:latin typeface="Lora"/>
                <a:ea typeface="Lora"/>
                <a:cs typeface="Lora"/>
                <a:sym typeface="Lora"/>
              </a:rPr>
              <a:t>balances and broadens approach to research assessment.</a:t>
            </a:r>
            <a:endParaRPr lang="en-US" sz="1200" b="1" dirty="0">
              <a:solidFill>
                <a:srgbClr val="00B050"/>
              </a:solidFill>
            </a:endParaRPr>
          </a:p>
          <a:p>
            <a:pPr marL="342900" indent="-342900">
              <a:buClr>
                <a:schemeClr val="lt1"/>
              </a:buClr>
              <a:buSzPts val="2000"/>
              <a:buFont typeface="+mj-lt"/>
              <a:buAutoNum type="arabicPeriod"/>
            </a:pPr>
            <a:r>
              <a:rPr lang="en-US" sz="1200" b="1" dirty="0">
                <a:solidFill>
                  <a:srgbClr val="33CCCC"/>
                </a:solidFill>
                <a:latin typeface="Lora"/>
                <a:ea typeface="Lora"/>
                <a:cs typeface="Lora"/>
                <a:sym typeface="Lora"/>
              </a:rPr>
              <a:t>Research Information Infrastructure - </a:t>
            </a:r>
            <a:r>
              <a:rPr lang="en-GB" sz="1200" dirty="0">
                <a:solidFill>
                  <a:schemeClr val="lt1"/>
                </a:solidFill>
                <a:latin typeface="Lora"/>
                <a:ea typeface="Lora"/>
                <a:cs typeface="Lora"/>
                <a:sym typeface="Lora"/>
              </a:rPr>
              <a:t>makes contributions discoverable and usable.</a:t>
            </a:r>
            <a:endParaRPr lang="en-US" sz="1200" b="1" dirty="0">
              <a:solidFill>
                <a:srgbClr val="33CCCC"/>
              </a:solidFill>
              <a:latin typeface="Lora"/>
              <a:ea typeface="Lora"/>
              <a:cs typeface="Lora"/>
              <a:sym typeface="Lora"/>
            </a:endParaRPr>
          </a:p>
          <a:p>
            <a:pPr marL="0" indent="0">
              <a:buClr>
                <a:schemeClr val="lt1"/>
              </a:buClr>
              <a:buSzPts val="2000"/>
              <a:buFont typeface="+mj-lt"/>
              <a:buNone/>
            </a:pPr>
            <a:r>
              <a:rPr lang="en-GB" sz="1200" b="1" dirty="0">
                <a:solidFill>
                  <a:schemeClr val="lt1"/>
                </a:solidFill>
                <a:latin typeface="Lora"/>
                <a:ea typeface="Lora"/>
                <a:cs typeface="Lora"/>
                <a:sym typeface="Lora"/>
              </a:rPr>
              <a:t>Strengthening component</a:t>
            </a:r>
          </a:p>
          <a:p>
            <a:pPr marL="342900" lvl="0" indent="-342900">
              <a:buClr>
                <a:schemeClr val="lt1"/>
              </a:buClr>
              <a:buSzPts val="2000"/>
              <a:buFont typeface="+mj-lt"/>
              <a:buAutoNum type="arabicPeriod"/>
            </a:pPr>
            <a:r>
              <a:rPr lang="en-GB" sz="1200" b="1" dirty="0">
                <a:solidFill>
                  <a:srgbClr val="00B0F0"/>
                </a:solidFill>
                <a:latin typeface="Lora"/>
                <a:ea typeface="Lora"/>
                <a:cs typeface="Lora"/>
                <a:sym typeface="Lora"/>
              </a:rPr>
              <a:t>Scholarly Communication - </a:t>
            </a:r>
            <a:r>
              <a:rPr lang="en-GB" sz="1200" b="1" dirty="0">
                <a:solidFill>
                  <a:schemeClr val="lt1"/>
                </a:solidFill>
                <a:latin typeface="Lora"/>
                <a:ea typeface="Lora"/>
                <a:cs typeface="Lora"/>
                <a:sym typeface="Lora"/>
              </a:rPr>
              <a:t>facilitates</a:t>
            </a:r>
            <a:r>
              <a:rPr lang="en-GB" sz="1200" dirty="0">
                <a:solidFill>
                  <a:schemeClr val="lt1"/>
                </a:solidFill>
                <a:latin typeface="Lora"/>
                <a:ea typeface="Lora"/>
                <a:cs typeface="Lora"/>
                <a:sym typeface="Lora"/>
              </a:rPr>
              <a:t> the sharing of research findings, maximizing the potential for use and reuse for use and reuse.</a:t>
            </a:r>
            <a:endParaRPr lang="en-GB" sz="1200" dirty="0">
              <a:solidFill>
                <a:srgbClr val="00B0F0"/>
              </a:solidFill>
              <a:latin typeface="Lora"/>
              <a:ea typeface="Lora"/>
              <a:cs typeface="Lora"/>
              <a:sym typeface="Lora"/>
            </a:endParaRPr>
          </a:p>
          <a:p>
            <a:pPr marL="0" lvl="0" indent="0" algn="l" rtl="0">
              <a:lnSpc>
                <a:spcPct val="100000"/>
              </a:lnSpc>
              <a:spcBef>
                <a:spcPts val="0"/>
              </a:spcBef>
              <a:spcAft>
                <a:spcPts val="0"/>
              </a:spcAft>
              <a:buSzPts val="1400"/>
              <a:buNone/>
            </a:pPr>
            <a:endParaRPr lang="en-GB" sz="1200" dirty="0">
              <a:solidFill>
                <a:srgbClr val="00B0F0"/>
              </a:solidFill>
              <a:latin typeface="Lora"/>
              <a:ea typeface="Lora"/>
              <a:cs typeface="Lora"/>
              <a:sym typeface="Lora"/>
            </a:endParaRPr>
          </a:p>
        </p:txBody>
      </p:sp>
      <p:sp>
        <p:nvSpPr>
          <p:cNvPr id="208" name="Google Shape;208;p50:notes">
            <a:extLst>
              <a:ext uri="{FF2B5EF4-FFF2-40B4-BE49-F238E27FC236}">
                <a16:creationId xmlns:a16="http://schemas.microsoft.com/office/drawing/2014/main" id="{970030F0-0A8A-C18F-D587-9496FB179D9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23450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1" name="Google Shape;22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222" name="Google Shape;22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21</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a:extLst>
            <a:ext uri="{FF2B5EF4-FFF2-40B4-BE49-F238E27FC236}">
              <a16:creationId xmlns:a16="http://schemas.microsoft.com/office/drawing/2014/main" id="{D6CF6D82-A199-615E-4AD6-59B6A79B49A8}"/>
            </a:ext>
          </a:extLst>
        </p:cNvPr>
        <p:cNvGrpSpPr/>
        <p:nvPr/>
      </p:nvGrpSpPr>
      <p:grpSpPr>
        <a:xfrm>
          <a:off x="0" y="0"/>
          <a:ext cx="0" cy="0"/>
          <a:chOff x="0" y="0"/>
          <a:chExt cx="0" cy="0"/>
        </a:xfrm>
      </p:grpSpPr>
      <p:sp>
        <p:nvSpPr>
          <p:cNvPr id="231" name="Google Shape;231;p19:notes">
            <a:extLst>
              <a:ext uri="{FF2B5EF4-FFF2-40B4-BE49-F238E27FC236}">
                <a16:creationId xmlns:a16="http://schemas.microsoft.com/office/drawing/2014/main" id="{8ACA3606-6866-F8F5-F51D-BDD650EA354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gn="l" rtl="0"/>
            <a:r>
              <a:rPr lang="en-US" sz="1200" b="0" i="0" u="none" strike="noStrike" cap="none" dirty="0">
                <a:solidFill>
                  <a:schemeClr val="dk1"/>
                </a:solidFill>
                <a:effectLst/>
                <a:highlight>
                  <a:srgbClr val="FFFF00"/>
                </a:highlight>
                <a:latin typeface="Arial"/>
                <a:ea typeface="Arial"/>
                <a:cs typeface="Arial"/>
                <a:sym typeface="Arial"/>
              </a:rPr>
              <a:t>The Guide is accompanied by tailored summaries:</a:t>
            </a:r>
          </a:p>
          <a:p>
            <a:pPr algn="l" rtl="0" fontAlgn="base"/>
            <a:r>
              <a:rPr lang="en-US" sz="1200" b="1" i="0" u="none" strike="noStrike" cap="none" dirty="0">
                <a:solidFill>
                  <a:schemeClr val="dk1"/>
                </a:solidFill>
                <a:effectLst/>
                <a:highlight>
                  <a:srgbClr val="FFFF00"/>
                </a:highlight>
                <a:latin typeface="Arial"/>
                <a:ea typeface="Arial"/>
                <a:cs typeface="Arial"/>
                <a:sym typeface="Arial"/>
              </a:rPr>
              <a:t>Informational Briefs</a:t>
            </a:r>
            <a:r>
              <a:rPr lang="en-US" sz="1200" b="0" i="0" u="none" strike="noStrike" cap="none" dirty="0">
                <a:solidFill>
                  <a:schemeClr val="dk1"/>
                </a:solidFill>
                <a:effectLst/>
                <a:highlight>
                  <a:srgbClr val="FFFF00"/>
                </a:highlight>
                <a:latin typeface="Arial"/>
                <a:ea typeface="Arial"/>
                <a:cs typeface="Arial"/>
                <a:sym typeface="Arial"/>
              </a:rPr>
              <a:t> for funding leaders and program staff, offering a distilled summary of the Guide and potential action points</a:t>
            </a:r>
          </a:p>
          <a:p>
            <a:pPr algn="l" rtl="0" fontAlgn="base"/>
            <a:r>
              <a:rPr lang="en-US" sz="1200" b="1" i="0" u="none" strike="noStrike" cap="none" dirty="0">
                <a:solidFill>
                  <a:schemeClr val="dk1"/>
                </a:solidFill>
                <a:effectLst/>
                <a:highlight>
                  <a:srgbClr val="FFFF00"/>
                </a:highlight>
                <a:latin typeface="Arial"/>
                <a:ea typeface="Arial"/>
                <a:cs typeface="Arial"/>
                <a:sym typeface="Arial"/>
              </a:rPr>
              <a:t>Quick-Reference Sheets</a:t>
            </a:r>
            <a:r>
              <a:rPr lang="en-US" sz="1200" b="0" i="0" u="none" strike="noStrike" cap="none" dirty="0">
                <a:solidFill>
                  <a:schemeClr val="dk1"/>
                </a:solidFill>
                <a:effectLst/>
                <a:highlight>
                  <a:srgbClr val="FFFF00"/>
                </a:highlight>
                <a:latin typeface="Arial"/>
                <a:ea typeface="Arial"/>
                <a:cs typeface="Arial"/>
                <a:sym typeface="Arial"/>
              </a:rPr>
              <a:t> offering concise summaries of the key elements of the Guide </a:t>
            </a:r>
          </a:p>
          <a:p>
            <a:pPr algn="l" rtl="0" fontAlgn="base"/>
            <a:r>
              <a:rPr lang="en-US" sz="1200" b="0" i="0" u="none" strike="noStrike" cap="none" dirty="0">
                <a:solidFill>
                  <a:schemeClr val="dk1"/>
                </a:solidFill>
                <a:effectLst/>
                <a:highlight>
                  <a:srgbClr val="FFFF00"/>
                </a:highlight>
                <a:latin typeface="Arial"/>
                <a:ea typeface="Arial"/>
                <a:cs typeface="Arial"/>
                <a:sym typeface="Arial"/>
              </a:rPr>
              <a:t>We have also created two</a:t>
            </a:r>
            <a:r>
              <a:rPr lang="en-US" sz="1200" b="1" i="0" u="none" strike="noStrike" cap="none" dirty="0">
                <a:solidFill>
                  <a:schemeClr val="dk1"/>
                </a:solidFill>
                <a:effectLst/>
                <a:highlight>
                  <a:srgbClr val="FFFF00"/>
                </a:highlight>
                <a:latin typeface="Arial"/>
                <a:ea typeface="Arial"/>
                <a:cs typeface="Arial"/>
                <a:sym typeface="Arial"/>
              </a:rPr>
              <a:t> Slides Decks</a:t>
            </a:r>
            <a:r>
              <a:rPr lang="en-US" sz="1200" b="0" i="0" u="none" strike="noStrike" cap="none" dirty="0">
                <a:solidFill>
                  <a:schemeClr val="dk1"/>
                </a:solidFill>
                <a:effectLst/>
                <a:highlight>
                  <a:srgbClr val="FFFF00"/>
                </a:highlight>
                <a:latin typeface="Arial"/>
                <a:ea typeface="Arial"/>
                <a:cs typeface="Arial"/>
                <a:sym typeface="Arial"/>
              </a:rPr>
              <a:t>: one providing an overview of the Guide, its aims, and a summary description of its content; and a second aimed at funder Program staff looking to develop RRA-aligned interventions (this one!), which delves into Chapter 3 in more detail.</a:t>
            </a:r>
            <a:endParaRPr lang="en-US" dirty="0">
              <a:highlight>
                <a:srgbClr val="FFFF00"/>
              </a:highlight>
            </a:endParaRPr>
          </a:p>
        </p:txBody>
      </p:sp>
      <p:sp>
        <p:nvSpPr>
          <p:cNvPr id="232" name="Google Shape;232;p19:notes">
            <a:extLst>
              <a:ext uri="{FF2B5EF4-FFF2-40B4-BE49-F238E27FC236}">
                <a16:creationId xmlns:a16="http://schemas.microsoft.com/office/drawing/2014/main" id="{9E897BD9-C171-C881-A721-B93B4A73E663}"/>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934137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highlight>
                <a:srgbClr val="FFFF00"/>
              </a:highlight>
            </a:endParaRPr>
          </a:p>
        </p:txBody>
      </p:sp>
      <p:sp>
        <p:nvSpPr>
          <p:cNvPr id="230" name="Google Shape;230;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t>More information is available on the DORA website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Font typeface="Arial"/>
              <a:buNone/>
            </a:pPr>
            <a:r>
              <a:rPr lang="en-GB"/>
              <a:t>The Guide was created through a collaboration with the Global Research Council’s Responsible Research Assessment Working Group and Science Europe</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a:t>We are also very grateful for the input and helpful contributions of a range of funding experts, notably, DORA’s Funders Groups and participants of a workshop held alongside the EU High-level Conference on Reforming Research Assessment (CeRRA) in Copenhagen in December 2025. </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en-GB" b="1" i="1"/>
              <a:t>While the contributors' insights strengthened this work, any errors or omissions that remain are entirely our responsibility. The views expressed in the Guide are those of the authors and should not be interpreted as reflecting the positions of the contributors or their institutions.</a:t>
            </a:r>
            <a:endParaRPr b="1" i="1"/>
          </a:p>
        </p:txBody>
      </p:sp>
      <p:sp>
        <p:nvSpPr>
          <p:cNvPr id="108" name="Google Shape;10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2800"/>
              <a:buFont typeface="Arial"/>
              <a:buNone/>
            </a:pPr>
            <a:r>
              <a:rPr lang="en-GB" sz="1200" b="0" i="0" u="none" strike="noStrike" cap="none">
                <a:solidFill>
                  <a:schemeClr val="accent1"/>
                </a:solidFill>
                <a:latin typeface="Lora"/>
                <a:ea typeface="Lora"/>
                <a:cs typeface="Lora"/>
                <a:sym typeface="Lora"/>
              </a:rPr>
              <a:t>The aim of the Guide is simple: it is designed </a:t>
            </a:r>
            <a:r>
              <a:rPr lang="en-GB" sz="1200" b="1" i="0" u="none" strike="noStrike" cap="none">
                <a:solidFill>
                  <a:schemeClr val="accent1"/>
                </a:solidFill>
                <a:latin typeface="Lora"/>
                <a:ea typeface="Lora"/>
                <a:cs typeface="Lora"/>
                <a:sym typeface="Lora"/>
              </a:rPr>
              <a:t>to be a “</a:t>
            </a:r>
            <a:r>
              <a:rPr lang="en-GB" sz="1200" b="1" i="1" u="none" strike="noStrike" cap="none">
                <a:solidFill>
                  <a:schemeClr val="accent1"/>
                </a:solidFill>
                <a:latin typeface="Lora"/>
                <a:ea typeface="Lora"/>
                <a:cs typeface="Lora"/>
                <a:sym typeface="Lora"/>
              </a:rPr>
              <a:t>one-stop-shop</a:t>
            </a:r>
            <a:r>
              <a:rPr lang="en-GB" sz="1200" b="1" i="0" u="none" strike="noStrike" cap="none">
                <a:solidFill>
                  <a:schemeClr val="accent1"/>
                </a:solidFill>
                <a:latin typeface="Lora"/>
                <a:ea typeface="Lora"/>
                <a:cs typeface="Lora"/>
                <a:sym typeface="Lora"/>
              </a:rPr>
              <a:t>” </a:t>
            </a:r>
            <a:r>
              <a:rPr lang="en-GB" sz="1200" b="1" u="none" strike="noStrike" cap="none">
                <a:solidFill>
                  <a:schemeClr val="lt1"/>
                </a:solidFill>
                <a:latin typeface="Lora"/>
                <a:ea typeface="Lora"/>
                <a:cs typeface="Lora"/>
                <a:sym typeface="Lora"/>
              </a:rPr>
              <a:t>for funding agencies</a:t>
            </a:r>
            <a:r>
              <a:rPr lang="en-GB" sz="1200" b="0" u="none" strike="noStrike" cap="none">
                <a:solidFill>
                  <a:schemeClr val="lt1"/>
                </a:solidFill>
                <a:latin typeface="Lora"/>
                <a:ea typeface="Lora"/>
                <a:cs typeface="Lora"/>
                <a:sym typeface="Lora"/>
              </a:rPr>
              <a:t>, providing practical tips on how and where to get started with Responsible Research Assessment (RRA), alongside</a:t>
            </a:r>
            <a:r>
              <a:rPr lang="en-GB" sz="1200" b="0">
                <a:solidFill>
                  <a:schemeClr val="lt1"/>
                </a:solidFill>
                <a:latin typeface="Lora"/>
                <a:ea typeface="Lora"/>
                <a:cs typeface="Lora"/>
                <a:sym typeface="Lora"/>
              </a:rPr>
              <a:t> with resources and real</a:t>
            </a:r>
            <a:r>
              <a:rPr lang="en-GB" sz="1200" b="0" u="none" strike="noStrike" cap="none">
                <a:solidFill>
                  <a:schemeClr val="lt1"/>
                </a:solidFill>
                <a:latin typeface="Lora"/>
                <a:ea typeface="Lora"/>
                <a:cs typeface="Lora"/>
                <a:sym typeface="Lora"/>
              </a:rPr>
              <a:t> examples.</a:t>
            </a:r>
            <a:endParaRPr sz="1200" b="0"/>
          </a:p>
          <a:p>
            <a:pPr marL="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145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Its audience is broad and inclusive</a:t>
            </a:r>
            <a:r>
              <a:rPr lang="en-GB" sz="1200" b="0" i="0" u="none" strike="noStrike" cap="none">
                <a:solidFill>
                  <a:schemeClr val="accent1"/>
                </a:solidFill>
                <a:latin typeface="Lora"/>
                <a:ea typeface="Lora"/>
                <a:cs typeface="Lora"/>
                <a:sym typeface="Lora"/>
              </a:rPr>
              <a:t> – it is intended for any research funder who want to use RRA to enhance the effectiveness and impact of their funding, and that’s from government agencies and private philanthropies to not-for-profit research charities, and commercial organizations.</a:t>
            </a:r>
            <a:endParaRPr/>
          </a:p>
          <a:p>
            <a:pPr marL="171450" marR="0" lvl="0" indent="0" algn="l" rtl="0">
              <a:lnSpc>
                <a:spcPct val="100000"/>
              </a:lnSpc>
              <a:spcBef>
                <a:spcPts val="1200"/>
              </a:spcBef>
              <a:spcAft>
                <a:spcPts val="0"/>
              </a:spcAft>
              <a:buClr>
                <a:schemeClr val="accent1"/>
              </a:buClr>
              <a:buSzPts val="2800"/>
              <a:buFont typeface="Arial"/>
              <a:buNone/>
            </a:pPr>
            <a:endParaRPr sz="1200" b="0" i="0" u="none" strike="noStrike" cap="none">
              <a:solidFill>
                <a:schemeClr val="accent1"/>
              </a:solidFill>
              <a:latin typeface="Lora"/>
              <a:ea typeface="Lora"/>
              <a:cs typeface="Lora"/>
              <a:sym typeface="Lora"/>
            </a:endParaRPr>
          </a:p>
          <a:p>
            <a:pPr marL="171450" marR="0" lvl="0" indent="-171450" algn="l" rtl="0">
              <a:lnSpc>
                <a:spcPct val="100000"/>
              </a:lnSpc>
              <a:spcBef>
                <a:spcPts val="1200"/>
              </a:spcBef>
              <a:spcAft>
                <a:spcPts val="0"/>
              </a:spcAft>
              <a:buClr>
                <a:schemeClr val="accent1"/>
              </a:buClr>
              <a:buSzPts val="2800"/>
              <a:buFont typeface="Arial"/>
              <a:buChar char="•"/>
            </a:pPr>
            <a:r>
              <a:rPr lang="en-GB" sz="1200" b="1" i="0" u="none" strike="noStrike" cap="none">
                <a:solidFill>
                  <a:schemeClr val="accent1"/>
                </a:solidFill>
                <a:latin typeface="Lora"/>
                <a:ea typeface="Lora"/>
                <a:cs typeface="Lora"/>
                <a:sym typeface="Lora"/>
              </a:rPr>
              <a:t>It should be used flexibly </a:t>
            </a:r>
            <a:r>
              <a:rPr lang="en-GB" sz="1200" b="0" i="0" u="none" strike="noStrike" cap="none">
                <a:solidFill>
                  <a:schemeClr val="accent1"/>
                </a:solidFill>
                <a:latin typeface="Lora"/>
                <a:ea typeface="Lora"/>
                <a:cs typeface="Lora"/>
                <a:sym typeface="Lora"/>
              </a:rPr>
              <a:t>–no </a:t>
            </a:r>
            <a:r>
              <a:rPr lang="en-GB" sz="1200" b="0" u="none" strike="noStrike" cap="none">
                <a:solidFill>
                  <a:schemeClr val="lt1"/>
                </a:solidFill>
                <a:latin typeface="Lora"/>
                <a:ea typeface="Lora"/>
                <a:cs typeface="Lora"/>
                <a:sym typeface="Lora"/>
              </a:rPr>
              <a:t>‘one-size fits all</a:t>
            </a:r>
            <a:r>
              <a:rPr lang="en-GB" sz="1200" b="0">
                <a:solidFill>
                  <a:schemeClr val="lt1"/>
                </a:solidFill>
                <a:latin typeface="Lora"/>
                <a:ea typeface="Lora"/>
                <a:cs typeface="Lora"/>
                <a:sym typeface="Lora"/>
              </a:rPr>
              <a:t>’ – i</a:t>
            </a:r>
            <a:r>
              <a:rPr lang="en-GB" b="0"/>
              <a:t>mplementing RRA involves trade-offs, with resources, costs, and benefits to consider in each context. Whether starting out or already making changes, organizations are encouraged to use the ideas, tools, and examples that best fit their needs and context.</a:t>
            </a:r>
            <a:endParaRPr sz="1200" b="0">
              <a:solidFill>
                <a:schemeClr val="lt1"/>
              </a:solidFill>
              <a:latin typeface="Lora"/>
              <a:ea typeface="Lora"/>
              <a:cs typeface="Lora"/>
              <a:sym typeface="Lora"/>
            </a:endParaRPr>
          </a:p>
          <a:p>
            <a:pPr marL="171450" marR="0" lvl="0" indent="0" algn="l" rtl="0">
              <a:lnSpc>
                <a:spcPct val="100000"/>
              </a:lnSpc>
              <a:spcBef>
                <a:spcPts val="1200"/>
              </a:spcBef>
              <a:spcAft>
                <a:spcPts val="0"/>
              </a:spcAft>
              <a:buClr>
                <a:schemeClr val="accent1"/>
              </a:buClr>
              <a:buSzPts val="2800"/>
              <a:buFont typeface="Arial"/>
              <a:buNone/>
            </a:pPr>
            <a:endParaRPr sz="1200" b="0">
              <a:solidFill>
                <a:schemeClr val="lt1"/>
              </a:solidFill>
              <a:latin typeface="Lora"/>
              <a:ea typeface="Lora"/>
              <a:cs typeface="Lora"/>
              <a:sym typeface="Lora"/>
            </a:endParaRPr>
          </a:p>
          <a:p>
            <a:pPr marL="171450" marR="0" lvl="0" indent="-171450" algn="l" rtl="0">
              <a:lnSpc>
                <a:spcPct val="100000"/>
              </a:lnSpc>
              <a:spcBef>
                <a:spcPts val="1200"/>
              </a:spcBef>
              <a:spcAft>
                <a:spcPts val="1200"/>
              </a:spcAft>
              <a:buClr>
                <a:schemeClr val="accent1"/>
              </a:buClr>
              <a:buSzPts val="2800"/>
              <a:buFont typeface="Arial"/>
              <a:buChar char="•"/>
            </a:pPr>
            <a:r>
              <a:rPr lang="en-GB" sz="1200" b="1">
                <a:solidFill>
                  <a:schemeClr val="lt1"/>
                </a:solidFill>
                <a:latin typeface="Lora"/>
                <a:ea typeface="Lora"/>
                <a:cs typeface="Lora"/>
                <a:sym typeface="Lora"/>
              </a:rPr>
              <a:t>The Guide is a</a:t>
            </a:r>
            <a:r>
              <a:rPr lang="en-GB" sz="1200" b="1">
                <a:solidFill>
                  <a:schemeClr val="accent1"/>
                </a:solidFill>
                <a:latin typeface="Lora"/>
                <a:ea typeface="Lora"/>
                <a:cs typeface="Lora"/>
                <a:sym typeface="Lora"/>
              </a:rPr>
              <a:t>vailable free</a:t>
            </a:r>
            <a:r>
              <a:rPr lang="en-GB" sz="1200" b="0">
                <a:solidFill>
                  <a:schemeClr val="accent1"/>
                </a:solidFill>
                <a:latin typeface="Lora"/>
                <a:ea typeface="Lora"/>
                <a:cs typeface="Lora"/>
                <a:sym typeface="Lora"/>
              </a:rPr>
              <a:t>: </a:t>
            </a:r>
            <a:r>
              <a:rPr lang="en-GB" sz="1100" b="0" u="sng">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100" b="0">
                <a:solidFill>
                  <a:schemeClr val="lt1"/>
                </a:solidFill>
                <a:latin typeface="Lora"/>
                <a:ea typeface="Lora"/>
                <a:cs typeface="Lora"/>
                <a:sym typeface="Lora"/>
              </a:rPr>
              <a:t> </a:t>
            </a:r>
            <a:endParaRPr b="0"/>
          </a:p>
        </p:txBody>
      </p:sp>
      <p:sp>
        <p:nvSpPr>
          <p:cNvPr id="120" name="Google Shape;120;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4</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200"/>
              <a:buFont typeface="Arial"/>
              <a:buNone/>
            </a:pPr>
            <a:r>
              <a:rPr lang="en-GB" sz="1200" b="0" dirty="0">
                <a:solidFill>
                  <a:schemeClr val="accent1"/>
                </a:solidFill>
              </a:rPr>
              <a:t>The deck is organized into sections, following those of the Guide itself. </a:t>
            </a:r>
            <a:endParaRPr dirty="0"/>
          </a:p>
          <a:p>
            <a:pPr marL="0" lvl="0" indent="0" algn="l" rtl="0">
              <a:lnSpc>
                <a:spcPct val="100000"/>
              </a:lnSpc>
              <a:spcBef>
                <a:spcPts val="0"/>
              </a:spcBef>
              <a:spcAft>
                <a:spcPts val="0"/>
              </a:spcAft>
              <a:buSzPts val="1200"/>
              <a:buFont typeface="Arial"/>
              <a:buNone/>
            </a:pPr>
            <a:endParaRPr sz="1200" b="1" dirty="0">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Introduction</a:t>
            </a:r>
            <a:endParaRPr dirty="0"/>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Key activities for embedding Responsible Research Assessment</a:t>
            </a:r>
            <a:endParaRPr dirty="0"/>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Key moments for RRA in funding agency research assessment</a:t>
            </a:r>
            <a:endParaRPr dirty="0"/>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Responsible Research Assessment and its place in the research system </a:t>
            </a:r>
            <a:endParaRPr dirty="0"/>
          </a:p>
          <a:p>
            <a:pPr marL="457200" lvl="0" indent="-381000" algn="l" rtl="0">
              <a:lnSpc>
                <a:spcPct val="100000"/>
              </a:lnSpc>
              <a:spcBef>
                <a:spcPts val="0"/>
              </a:spcBef>
              <a:spcAft>
                <a:spcPts val="0"/>
              </a:spcAft>
              <a:buSzPts val="1200"/>
              <a:buFont typeface="Arial"/>
              <a:buNone/>
            </a:pPr>
            <a:endParaRPr sz="1200" b="1" dirty="0">
              <a:solidFill>
                <a:schemeClr val="accent1"/>
              </a:solidFill>
            </a:endParaRPr>
          </a:p>
          <a:p>
            <a:pPr marL="457200" lvl="0" indent="-457200" algn="l" rtl="0">
              <a:lnSpc>
                <a:spcPct val="100000"/>
              </a:lnSpc>
              <a:spcBef>
                <a:spcPts val="0"/>
              </a:spcBef>
              <a:spcAft>
                <a:spcPts val="0"/>
              </a:spcAft>
              <a:buSzPts val="1200"/>
              <a:buFont typeface="Arial"/>
              <a:buAutoNum type="arabicPeriod"/>
            </a:pPr>
            <a:r>
              <a:rPr lang="en-GB" sz="1200" b="1" dirty="0">
                <a:solidFill>
                  <a:schemeClr val="accent1"/>
                </a:solidFill>
              </a:rPr>
              <a:t>A final section provides links to some resources that have been created to complement the full Guide</a:t>
            </a:r>
            <a:r>
              <a:rPr lang="en-GB" sz="1200" b="0" dirty="0">
                <a:solidFill>
                  <a:schemeClr val="accent1"/>
                </a:solidFill>
              </a:rPr>
              <a:t>, including a series of </a:t>
            </a:r>
            <a:r>
              <a:rPr lang="en-GB" sz="1200" b="1" dirty="0">
                <a:solidFill>
                  <a:schemeClr val="accent1"/>
                </a:solidFill>
              </a:rPr>
              <a:t>Informational Briefs </a:t>
            </a:r>
            <a:r>
              <a:rPr lang="en-GB" sz="1200" b="0" dirty="0">
                <a:solidFill>
                  <a:schemeClr val="accent1"/>
                </a:solidFill>
              </a:rPr>
              <a:t>designed for specific staff at funding agencies (e.g. the leadership and funding program staff) and</a:t>
            </a:r>
            <a:r>
              <a:rPr lang="en-GB" sz="1200" b="1" dirty="0">
                <a:solidFill>
                  <a:schemeClr val="accent1"/>
                </a:solidFill>
              </a:rPr>
              <a:t> one-page summaries </a:t>
            </a:r>
            <a:r>
              <a:rPr lang="en-GB" sz="1200" b="0" dirty="0">
                <a:solidFill>
                  <a:schemeClr val="accent1"/>
                </a:solidFill>
              </a:rPr>
              <a:t>that provide an overview of the contents of key sections in the Guide. </a:t>
            </a:r>
            <a:endParaRPr dirty="0"/>
          </a:p>
          <a:p>
            <a:pPr marL="0" lvl="0" indent="0" algn="l" rtl="0">
              <a:lnSpc>
                <a:spcPct val="100000"/>
              </a:lnSpc>
              <a:spcBef>
                <a:spcPts val="0"/>
              </a:spcBef>
              <a:spcAft>
                <a:spcPts val="0"/>
              </a:spcAft>
              <a:buSzPts val="1400"/>
              <a:buNone/>
            </a:pPr>
            <a:endParaRPr dirty="0"/>
          </a:p>
        </p:txBody>
      </p:sp>
      <p:sp>
        <p:nvSpPr>
          <p:cNvPr id="130" name="Google Shape;13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37" name="Google Shape;13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6</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0" i="0" u="none" strike="noStrike" cap="none">
                <a:solidFill>
                  <a:schemeClr val="dk1"/>
                </a:solidFill>
                <a:latin typeface="Arial"/>
                <a:ea typeface="Arial"/>
                <a:cs typeface="Arial"/>
                <a:sym typeface="Arial"/>
              </a:rPr>
              <a:t>Responsible Research Assessment (RRA) is defined as an umbrella term for approaches to assessment that incentivize, reflect, and reward the plural characteristics of high-quality research, in support of diverse and inclusive research cultures. </a:t>
            </a:r>
            <a:r>
              <a:rPr lang="en-GB" sz="1200"/>
              <a:t>It represents a shift from traditional assessment approaches that have often relied narrow quantitative indicators, such as publication counts and citations, as proxies for quality and performance. While useful in some contexts, these measures do not capture the full range of contributions that underpin robust, impactful research.</a:t>
            </a:r>
            <a:endParaRPr/>
          </a:p>
          <a:p>
            <a:pPr marL="0" marR="0" lvl="0" indent="0" algn="l" rtl="0">
              <a:lnSpc>
                <a:spcPct val="100000"/>
              </a:lnSpc>
              <a:spcBef>
                <a:spcPts val="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sz="1200"/>
              <a:t>RRA is guided by 3 core principles: </a:t>
            </a:r>
            <a:endParaRPr/>
          </a:p>
          <a:p>
            <a:pPr marL="403225" lvl="0" indent="-228600" algn="l" rtl="0">
              <a:lnSpc>
                <a:spcPct val="100000"/>
              </a:lnSpc>
              <a:spcBef>
                <a:spcPts val="0"/>
              </a:spcBef>
              <a:spcAft>
                <a:spcPts val="0"/>
              </a:spcAft>
              <a:buSzPts val="995"/>
              <a:buFont typeface="Arial"/>
              <a:buAutoNum type="arabicPeriod"/>
            </a:pPr>
            <a:r>
              <a:rPr lang="en-GB" sz="1200"/>
              <a:t>Encouraging a holistic view of research contributions and impact – </a:t>
            </a:r>
            <a:r>
              <a:rPr lang="en-GB" sz="1200" b="1" i="1"/>
              <a:t>[the resource (pictured) provides a useful way to think about the types and diversity of research impact when thinking about approaches to RRA]</a:t>
            </a:r>
            <a:endParaRPr/>
          </a:p>
          <a:p>
            <a:pPr marL="403225" lvl="0" indent="-228600" algn="l" rtl="0">
              <a:lnSpc>
                <a:spcPct val="100000"/>
              </a:lnSpc>
              <a:spcBef>
                <a:spcPts val="1200"/>
              </a:spcBef>
              <a:spcAft>
                <a:spcPts val="0"/>
              </a:spcAft>
              <a:buSzPts val="995"/>
              <a:buFont typeface="Arial"/>
              <a:buAutoNum type="arabicPeriod"/>
            </a:pPr>
            <a:r>
              <a:rPr lang="en-GB" sz="1200"/>
              <a:t>Think balanced and broad: valuing quality over quantity</a:t>
            </a:r>
            <a:endParaRPr/>
          </a:p>
          <a:p>
            <a:pPr marL="403225" lvl="0" indent="-228600" algn="l" rtl="0">
              <a:lnSpc>
                <a:spcPct val="100000"/>
              </a:lnSpc>
              <a:spcBef>
                <a:spcPts val="1200"/>
              </a:spcBef>
              <a:spcAft>
                <a:spcPts val="0"/>
              </a:spcAft>
              <a:buSzPts val="995"/>
              <a:buFont typeface="Arial"/>
              <a:buAutoNum type="arabicPeriod"/>
            </a:pPr>
            <a:r>
              <a:rPr lang="en-GB" sz="1200"/>
              <a:t>Promoting equity</a:t>
            </a:r>
            <a:endParaRPr/>
          </a:p>
          <a:p>
            <a:pPr marL="0" marR="0" lvl="0" indent="0" algn="l" rtl="0">
              <a:lnSpc>
                <a:spcPct val="100000"/>
              </a:lnSpc>
              <a:spcBef>
                <a:spcPts val="1200"/>
              </a:spcBef>
              <a:spcAft>
                <a:spcPts val="0"/>
              </a:spcAft>
              <a:buClr>
                <a:srgbClr val="000000"/>
              </a:buClr>
              <a:buSzPts val="1400"/>
              <a:buFont typeface="Arial"/>
              <a:buNone/>
            </a:pPr>
            <a:endParaRPr sz="1200"/>
          </a:p>
          <a:p>
            <a:pPr marL="0" marR="0" lvl="0" indent="0" algn="l" rtl="0">
              <a:lnSpc>
                <a:spcPct val="100000"/>
              </a:lnSpc>
              <a:spcBef>
                <a:spcPts val="0"/>
              </a:spcBef>
              <a:spcAft>
                <a:spcPts val="0"/>
              </a:spcAft>
              <a:buClr>
                <a:srgbClr val="000000"/>
              </a:buClr>
              <a:buSzPts val="1400"/>
              <a:buFont typeface="Arial"/>
              <a:buNone/>
            </a:pPr>
            <a:r>
              <a:rPr lang="en-GB"/>
              <a:t>Implementing RRA involves considering how and where any existing processes are not aligned to RRA principles and where changes can be made to established practices within the funding life cycle – for example, during the design of funding calls, and in the assessment of grant applications for funding.   </a:t>
            </a:r>
            <a:endParaRPr/>
          </a:p>
        </p:txBody>
      </p:sp>
      <p:sp>
        <p:nvSpPr>
          <p:cNvPr id="146" name="Google Shape;146;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7</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200" b="1" i="0" u="none" strike="noStrike" cap="none" dirty="0">
                <a:solidFill>
                  <a:schemeClr val="dk1"/>
                </a:solidFill>
                <a:latin typeface="Arial"/>
                <a:ea typeface="Arial"/>
                <a:cs typeface="Arial"/>
                <a:sym typeface="Arial"/>
              </a:rPr>
              <a:t>Funders play a central role in shaping RRA across the research system: </a:t>
            </a:r>
            <a:r>
              <a:rPr lang="en-GB" sz="1200" b="0" i="0" u="none" strike="noStrike" cap="none" dirty="0">
                <a:solidFill>
                  <a:schemeClr val="dk1"/>
                </a:solidFill>
                <a:latin typeface="Arial"/>
                <a:ea typeface="Arial"/>
                <a:cs typeface="Arial"/>
                <a:sym typeface="Arial"/>
              </a:rPr>
              <a:t>their policies and requirements influence the conduct and </a:t>
            </a:r>
            <a:r>
              <a:rPr lang="en-GB" sz="1200" b="0" i="0" u="none" strike="noStrike" cap="none" dirty="0" err="1">
                <a:solidFill>
                  <a:schemeClr val="dk1"/>
                </a:solidFill>
                <a:latin typeface="Arial"/>
                <a:ea typeface="Arial"/>
                <a:cs typeface="Arial"/>
                <a:sym typeface="Arial"/>
              </a:rPr>
              <a:t>behaviors</a:t>
            </a:r>
            <a:r>
              <a:rPr lang="en-GB" sz="1200" b="0" i="0" u="none" strike="noStrike" cap="none" dirty="0">
                <a:solidFill>
                  <a:schemeClr val="dk1"/>
                </a:solidFill>
                <a:latin typeface="Arial"/>
                <a:ea typeface="Arial"/>
                <a:cs typeface="Arial"/>
                <a:sym typeface="Arial"/>
              </a:rPr>
              <a:t> of those they fund, and in the organizations where research is performed</a:t>
            </a:r>
            <a:endParaRPr dirty="0"/>
          </a:p>
          <a:p>
            <a:pPr marL="0" marR="0" lvl="0" indent="0" algn="l" rtl="0">
              <a:lnSpc>
                <a:spcPct val="100000"/>
              </a:lnSpc>
              <a:spcBef>
                <a:spcPts val="0"/>
              </a:spcBef>
              <a:spcAft>
                <a:spcPts val="0"/>
              </a:spcAft>
              <a:buClr>
                <a:srgbClr val="000000"/>
              </a:buClr>
              <a:buSzPts val="1400"/>
              <a:buFont typeface="Arial"/>
              <a:buNone/>
            </a:pPr>
            <a:r>
              <a:rPr lang="en-GB" sz="1200" b="0" i="0" u="none" strike="noStrike" cap="none" dirty="0">
                <a:solidFill>
                  <a:schemeClr val="dk1"/>
                </a:solidFill>
                <a:latin typeface="Arial"/>
                <a:ea typeface="Arial"/>
                <a:cs typeface="Arial"/>
                <a:sym typeface="Arial"/>
              </a:rPr>
              <a:t>(e.g. in universities and research organizations), and thereby influences research culture more broadly.</a:t>
            </a:r>
            <a:endParaRPr dirty="0"/>
          </a:p>
          <a:p>
            <a:pPr marL="0" marR="0" lvl="0" indent="0" algn="l" rtl="0">
              <a:lnSpc>
                <a:spcPct val="100000"/>
              </a:lnSpc>
              <a:spcBef>
                <a:spcPts val="0"/>
              </a:spcBef>
              <a:spcAft>
                <a:spcPts val="0"/>
              </a:spcAft>
              <a:buClr>
                <a:srgbClr val="000000"/>
              </a:buClr>
              <a:buSzPts val="1400"/>
              <a:buFont typeface="Arial"/>
              <a:buNone/>
            </a:pPr>
            <a:endParaRPr sz="1200" b="0"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GB" b="1" dirty="0"/>
              <a:t>Evidence also shows that RRA-aligned practices can help drive additional value from funding investments</a:t>
            </a:r>
            <a:r>
              <a:rPr lang="en-GB" dirty="0"/>
              <a:t>, specifically:</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b="1" dirty="0"/>
              <a:t>By improving research quality and reliability</a:t>
            </a:r>
            <a:r>
              <a:rPr lang="en-GB" dirty="0"/>
              <a:t>: by incentivizing robust and rigorous methods and reporting of findings, making research more reliable and reproducible and reducing the risk of potentially unreliable findings being adopted </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b="1" dirty="0"/>
              <a:t>By reducing waste and duplication</a:t>
            </a:r>
            <a:r>
              <a:rPr lang="en-GB" dirty="0"/>
              <a:t>: transparency, data sharing, and the reporting of negative or null results helps to reduce wasted resources by avoiding unnecessary duplication or research that adds little new knowledge</a:t>
            </a:r>
            <a:endParaRPr dirty="0"/>
          </a:p>
          <a:p>
            <a:pPr marL="228600" marR="0" lvl="0" indent="-228600" algn="l" rtl="0">
              <a:lnSpc>
                <a:spcPct val="100000"/>
              </a:lnSpc>
              <a:spcBef>
                <a:spcPts val="0"/>
              </a:spcBef>
              <a:spcAft>
                <a:spcPts val="0"/>
              </a:spcAft>
              <a:buClr>
                <a:srgbClr val="000000"/>
              </a:buClr>
              <a:buSzPts val="1400"/>
              <a:buFont typeface="Arial"/>
              <a:buAutoNum type="arabicPeriod"/>
            </a:pPr>
            <a:r>
              <a:rPr lang="en-GB" b="1" dirty="0"/>
              <a:t>By accelerating real-world impact: </a:t>
            </a:r>
            <a:r>
              <a:rPr lang="en-GB" dirty="0"/>
              <a:t>improving quality, reducing waste and encouraging collaboration, and the sharing of a wider range of research outputs ultimately helps research to move more quickly into policy and practice, delivering societal impact.</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GB" b="1" u="sng" dirty="0"/>
              <a:t>EVIDENCE references: </a:t>
            </a:r>
            <a:endParaRPr dirty="0"/>
          </a:p>
          <a:p>
            <a:pPr marL="0" marR="0" lvl="0" indent="0" algn="l" rtl="0">
              <a:lnSpc>
                <a:spcPct val="100000"/>
              </a:lnSpc>
              <a:spcBef>
                <a:spcPts val="0"/>
              </a:spcBef>
              <a:spcAft>
                <a:spcPts val="0"/>
              </a:spcAft>
              <a:buClr>
                <a:srgbClr val="000000"/>
              </a:buClr>
              <a:buSzPts val="1400"/>
              <a:buFont typeface="Arial"/>
              <a:buNone/>
            </a:pPr>
            <a:r>
              <a:rPr lang="en-GB" dirty="0"/>
              <a:t>Ioannidis, J. P. A., Greenland, S., Hlatky, M. A., Khoury, M. J., Macleod, M. R., Moher, D., Schulz, K. F., &amp;</a:t>
            </a:r>
            <a:r>
              <a:rPr lang="en-GB" dirty="0" err="1"/>
              <a:t>Tibshirani</a:t>
            </a:r>
            <a:r>
              <a:rPr lang="en-GB" dirty="0"/>
              <a:t>, R. (2014). Increasing value and reducing waste in research design, conduct, and analysis. The Lancet, 383(9912), 166–175. https://doi.org/10.1016/s0140-6736(13)62227-8</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GB" dirty="0"/>
              <a:t>UK Reproducibility Network Steering Committee (2021). From grassroots to global: A blueprint for building a reproducibility network. PLOS Biology, 19(11), e3001461. https://doi.org/10.1371/journal.</a:t>
            </a:r>
            <a:endParaRPr dirty="0"/>
          </a:p>
          <a:p>
            <a:pPr marL="0" marR="0" lvl="0" indent="0" algn="l" rtl="0">
              <a:lnSpc>
                <a:spcPct val="100000"/>
              </a:lnSpc>
              <a:spcBef>
                <a:spcPts val="0"/>
              </a:spcBef>
              <a:spcAft>
                <a:spcPts val="0"/>
              </a:spcAft>
              <a:buClr>
                <a:srgbClr val="000000"/>
              </a:buClr>
              <a:buSzPts val="1400"/>
              <a:buFont typeface="Arial"/>
              <a:buNone/>
            </a:pPr>
            <a:r>
              <a:rPr lang="en-GB" dirty="0"/>
              <a:t>pbio.3001461</a:t>
            </a:r>
            <a:endParaRPr dirty="0"/>
          </a:p>
          <a:p>
            <a:pPr marL="0" marR="0" lvl="0" indent="0" algn="l" rtl="0">
              <a:lnSpc>
                <a:spcPct val="100000"/>
              </a:lnSpc>
              <a:spcBef>
                <a:spcPts val="0"/>
              </a:spcBef>
              <a:spcAft>
                <a:spcPts val="0"/>
              </a:spcAft>
              <a:buClr>
                <a:srgbClr val="000000"/>
              </a:buClr>
              <a:buSzPts val="1400"/>
              <a:buFont typeface="Arial"/>
              <a:buNone/>
            </a:pPr>
            <a:endParaRPr dirty="0"/>
          </a:p>
          <a:p>
            <a:pPr marL="0" marR="0" lvl="0" indent="0" algn="l" rtl="0">
              <a:lnSpc>
                <a:spcPct val="100000"/>
              </a:lnSpc>
              <a:spcBef>
                <a:spcPts val="0"/>
              </a:spcBef>
              <a:spcAft>
                <a:spcPts val="0"/>
              </a:spcAft>
              <a:buClr>
                <a:srgbClr val="000000"/>
              </a:buClr>
              <a:buSzPts val="1400"/>
              <a:buFont typeface="Arial"/>
              <a:buNone/>
            </a:pPr>
            <a:r>
              <a:rPr lang="en-GB" dirty="0"/>
              <a:t>Chalmers, I., &amp; </a:t>
            </a:r>
            <a:r>
              <a:rPr lang="en-GB" dirty="0" err="1"/>
              <a:t>Glasziou</a:t>
            </a:r>
            <a:r>
              <a:rPr lang="en-GB" dirty="0"/>
              <a:t>, P. (2009). Avoidable waste in the production and reporting of research evidence. The Lancet, 374(9683), 86–89. https://doi.org/10.1016/s0140-6736(09)60329-9</a:t>
            </a:r>
            <a:endParaRPr dirty="0"/>
          </a:p>
        </p:txBody>
      </p:sp>
      <p:sp>
        <p:nvSpPr>
          <p:cNvPr id="156" name="Google Shape;156;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8</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GB"/>
              <a:t>Please feel free to change this and other slides!</a:t>
            </a:r>
            <a:endParaRPr/>
          </a:p>
        </p:txBody>
      </p:sp>
      <p:sp>
        <p:nvSpPr>
          <p:cNvPr id="164" name="Google Shape;164;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chemeClr val="dk1"/>
                </a:solidFill>
                <a:latin typeface="Arial"/>
                <a:ea typeface="Arial"/>
                <a:cs typeface="Arial"/>
                <a:sym typeface="Arial"/>
              </a:rPr>
              <a:t>9</a:t>
            </a:fld>
            <a:endParaRPr sz="1200" b="0" i="0" u="none" strike="noStrike" cap="non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9"/>
        <p:cNvGrpSpPr/>
        <p:nvPr/>
      </p:nvGrpSpPr>
      <p:grpSpPr>
        <a:xfrm>
          <a:off x="0" y="0"/>
          <a:ext cx="0" cy="0"/>
          <a:chOff x="0" y="0"/>
          <a:chExt cx="0" cy="0"/>
        </a:xfrm>
      </p:grpSpPr>
      <p:sp>
        <p:nvSpPr>
          <p:cNvPr id="20" name="Google Shape;20;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lt1"/>
              </a:buClr>
              <a:buSzPts val="6000"/>
              <a:buFont typeface="Arial"/>
              <a:buNone/>
              <a:defRPr sz="60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150000"/>
              </a:lnSpc>
              <a:spcBef>
                <a:spcPts val="1000"/>
              </a:spcBef>
              <a:spcAft>
                <a:spcPts val="0"/>
              </a:spcAft>
              <a:buClr>
                <a:schemeClr val="lt1"/>
              </a:buClr>
              <a:buSzPts val="2400"/>
              <a:buNone/>
              <a:defRPr sz="2400">
                <a:latin typeface="Arial"/>
                <a:ea typeface="Arial"/>
                <a:cs typeface="Arial"/>
                <a:sym typeface="Arial"/>
              </a:defRPr>
            </a:lvl1pPr>
            <a:lvl2pPr lvl="1" algn="ctr">
              <a:lnSpc>
                <a:spcPct val="150000"/>
              </a:lnSpc>
              <a:spcBef>
                <a:spcPts val="500"/>
              </a:spcBef>
              <a:spcAft>
                <a:spcPts val="0"/>
              </a:spcAft>
              <a:buClr>
                <a:schemeClr val="lt1"/>
              </a:buClr>
              <a:buSzPts val="2000"/>
              <a:buNone/>
              <a:defRPr sz="2000"/>
            </a:lvl2pPr>
            <a:lvl3pPr lvl="2" algn="ctr">
              <a:lnSpc>
                <a:spcPct val="150000"/>
              </a:lnSpc>
              <a:spcBef>
                <a:spcPts val="500"/>
              </a:spcBef>
              <a:spcAft>
                <a:spcPts val="0"/>
              </a:spcAft>
              <a:buClr>
                <a:schemeClr val="lt1"/>
              </a:buClr>
              <a:buSzPts val="1800"/>
              <a:buNone/>
              <a:defRPr sz="1800"/>
            </a:lvl3pPr>
            <a:lvl4pPr lvl="3" algn="ctr">
              <a:lnSpc>
                <a:spcPct val="150000"/>
              </a:lnSpc>
              <a:spcBef>
                <a:spcPts val="500"/>
              </a:spcBef>
              <a:spcAft>
                <a:spcPts val="0"/>
              </a:spcAft>
              <a:buClr>
                <a:schemeClr val="lt1"/>
              </a:buClr>
              <a:buSzPts val="1600"/>
              <a:buNone/>
              <a:defRPr sz="1600"/>
            </a:lvl4pPr>
            <a:lvl5pPr lvl="4" algn="ctr">
              <a:lnSpc>
                <a:spcPct val="150000"/>
              </a:lnSpc>
              <a:spcBef>
                <a:spcPts val="500"/>
              </a:spcBef>
              <a:spcAft>
                <a:spcPts val="0"/>
              </a:spcAft>
              <a:buClr>
                <a:schemeClr val="l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2" name="Google Shape;22;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3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Bullets &amp; Photo" type="tx">
  <p:cSld name="TITLE_AND_BODY">
    <p:spTree>
      <p:nvGrpSpPr>
        <p:cNvPr id="1" name="Shape 81"/>
        <p:cNvGrpSpPr/>
        <p:nvPr/>
      </p:nvGrpSpPr>
      <p:grpSpPr>
        <a:xfrm>
          <a:off x="0" y="0"/>
          <a:ext cx="0" cy="0"/>
          <a:chOff x="0" y="0"/>
          <a:chExt cx="0" cy="0"/>
        </a:xfrm>
      </p:grpSpPr>
      <p:sp>
        <p:nvSpPr>
          <p:cNvPr id="82" name="Google Shape;82;p37"/>
          <p:cNvSpPr>
            <a:spLocks noGrp="1"/>
          </p:cNvSpPr>
          <p:nvPr>
            <p:ph type="pic" idx="2"/>
          </p:nvPr>
        </p:nvSpPr>
        <p:spPr>
          <a:xfrm>
            <a:off x="6584952" y="1574800"/>
            <a:ext cx="4762500" cy="4648200"/>
          </a:xfrm>
          <a:prstGeom prst="rect">
            <a:avLst/>
          </a:prstGeom>
          <a:noFill/>
          <a:ln>
            <a:noFill/>
          </a:ln>
        </p:spPr>
      </p:sp>
      <p:sp>
        <p:nvSpPr>
          <p:cNvPr id="83" name="Google Shape;8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Arial"/>
              <a:buNone/>
              <a:defRPr>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7"/>
          <p:cNvSpPr txBox="1">
            <a:spLocks noGrp="1"/>
          </p:cNvSpPr>
          <p:nvPr>
            <p:ph type="body" idx="1"/>
          </p:nvPr>
        </p:nvSpPr>
        <p:spPr>
          <a:xfrm>
            <a:off x="844550" y="1574800"/>
            <a:ext cx="5111751" cy="46482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3200"/>
              </a:spcBef>
              <a:spcAft>
                <a:spcPts val="0"/>
              </a:spcAft>
              <a:buClr>
                <a:schemeClr val="lt1"/>
              </a:buClr>
              <a:buSzPts val="3200"/>
              <a:buFont typeface="Lora"/>
              <a:buNone/>
              <a:defRPr sz="3200">
                <a:latin typeface="Lora"/>
                <a:ea typeface="Lora"/>
                <a:cs typeface="Lora"/>
                <a:sym typeface="Lora"/>
              </a:defRPr>
            </a:lvl1pPr>
            <a:lvl2pPr marL="914400" lvl="1" indent="-381000" algn="l">
              <a:lnSpc>
                <a:spcPct val="150000"/>
              </a:lnSpc>
              <a:spcBef>
                <a:spcPts val="0"/>
              </a:spcBef>
              <a:spcAft>
                <a:spcPts val="0"/>
              </a:spcAft>
              <a:buClr>
                <a:schemeClr val="lt1"/>
              </a:buClr>
              <a:buSzPts val="2400"/>
              <a:buChar char="•"/>
              <a:defRPr sz="2400">
                <a:latin typeface="Lora"/>
                <a:ea typeface="Lora"/>
                <a:cs typeface="Lora"/>
                <a:sym typeface="Lora"/>
              </a:defRPr>
            </a:lvl2pPr>
            <a:lvl3pPr marL="1371600" lvl="2" indent="-330200" algn="l">
              <a:lnSpc>
                <a:spcPct val="150000"/>
              </a:lnSpc>
              <a:spcBef>
                <a:spcPts val="0"/>
              </a:spcBef>
              <a:spcAft>
                <a:spcPts val="0"/>
              </a:spcAft>
              <a:buClr>
                <a:schemeClr val="lt1"/>
              </a:buClr>
              <a:buSzPts val="1600"/>
              <a:buChar char="•"/>
              <a:defRPr sz="1600">
                <a:latin typeface="Lora"/>
                <a:ea typeface="Lora"/>
                <a:cs typeface="Lora"/>
                <a:sym typeface="Lora"/>
              </a:defRPr>
            </a:lvl3pPr>
            <a:lvl4pPr marL="1828800" lvl="3" indent="-330200" algn="l">
              <a:lnSpc>
                <a:spcPct val="150000"/>
              </a:lnSpc>
              <a:spcBef>
                <a:spcPts val="0"/>
              </a:spcBef>
              <a:spcAft>
                <a:spcPts val="0"/>
              </a:spcAft>
              <a:buClr>
                <a:schemeClr val="lt1"/>
              </a:buClr>
              <a:buSzPts val="1600"/>
              <a:buChar char="•"/>
              <a:defRPr sz="1600">
                <a:latin typeface="Lora"/>
                <a:ea typeface="Lora"/>
                <a:cs typeface="Lora"/>
                <a:sym typeface="Lora"/>
              </a:defRPr>
            </a:lvl4pPr>
            <a:lvl5pPr marL="2286000" lvl="4" indent="-330200" algn="l">
              <a:lnSpc>
                <a:spcPct val="150000"/>
              </a:lnSpc>
              <a:spcBef>
                <a:spcPts val="0"/>
              </a:spcBef>
              <a:spcAft>
                <a:spcPts val="0"/>
              </a:spcAft>
              <a:buClr>
                <a:schemeClr val="lt1"/>
              </a:buClr>
              <a:buSzPts val="1600"/>
              <a:buChar char="•"/>
              <a:defRPr sz="1600">
                <a:latin typeface="Lora"/>
                <a:ea typeface="Lora"/>
                <a:cs typeface="Lora"/>
                <a:sym typeface="Lora"/>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5" name="Google Shape;8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8" name="Google Shape;28;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SzPts val="2800"/>
              <a:buNone/>
              <a:defRPr/>
            </a:lvl1pPr>
            <a:lvl2pPr marL="914400" lvl="1" indent="-381000" algn="l">
              <a:lnSpc>
                <a:spcPct val="150000"/>
              </a:lnSpc>
              <a:spcBef>
                <a:spcPts val="500"/>
              </a:spcBef>
              <a:spcAft>
                <a:spcPts val="0"/>
              </a:spcAft>
              <a:buSzPts val="2400"/>
              <a:buChar char="•"/>
              <a:defRPr/>
            </a:lvl2pPr>
            <a:lvl3pPr marL="1371600" lvl="2" indent="-355600" algn="l">
              <a:lnSpc>
                <a:spcPct val="150000"/>
              </a:lnSpc>
              <a:spcBef>
                <a:spcPts val="500"/>
              </a:spcBef>
              <a:spcAft>
                <a:spcPts val="0"/>
              </a:spcAft>
              <a:buSzPts val="2000"/>
              <a:buChar char="•"/>
              <a:defRPr/>
            </a:lvl3pPr>
            <a:lvl4pPr marL="1828800" lvl="3" indent="-342900" algn="l">
              <a:lnSpc>
                <a:spcPct val="150000"/>
              </a:lnSpc>
              <a:spcBef>
                <a:spcPts val="500"/>
              </a:spcBef>
              <a:spcAft>
                <a:spcPts val="0"/>
              </a:spcAft>
              <a:buSzPts val="1800"/>
              <a:buChar char="•"/>
              <a:defRPr/>
            </a:lvl4pPr>
            <a:lvl5pPr marL="2286000" lvl="4" indent="-342900" algn="l">
              <a:lnSpc>
                <a:spcPct val="150000"/>
              </a:lnSpc>
              <a:spcBef>
                <a:spcPts val="500"/>
              </a:spcBef>
              <a:spcAft>
                <a:spcPts val="0"/>
              </a:spcAft>
              <a:buSzPts val="1800"/>
              <a:buChar char="•"/>
              <a:defRPr/>
            </a:lvl5pPr>
            <a:lvl6pPr marL="2743200" lvl="5" indent="-342900" algn="l">
              <a:lnSpc>
                <a:spcPct val="90000"/>
              </a:lnSpc>
              <a:spcBef>
                <a:spcPts val="500"/>
              </a:spcBef>
              <a:spcAft>
                <a:spcPts val="0"/>
              </a:spcAft>
              <a:buSzPts val="1800"/>
              <a:buChar char="•"/>
              <a:defRPr/>
            </a:lvl6pPr>
            <a:lvl7pPr marL="3200400" lvl="6" indent="-342900" algn="l">
              <a:lnSpc>
                <a:spcPct val="90000"/>
              </a:lnSpc>
              <a:spcBef>
                <a:spcPts val="500"/>
              </a:spcBef>
              <a:spcAft>
                <a:spcPts val="0"/>
              </a:spcAft>
              <a:buSzPts val="1800"/>
              <a:buChar char="•"/>
              <a:defRPr/>
            </a:lvl7pPr>
            <a:lvl8pPr marL="3657600" lvl="7" indent="-342900" algn="l">
              <a:lnSpc>
                <a:spcPct val="90000"/>
              </a:lnSpc>
              <a:spcBef>
                <a:spcPts val="500"/>
              </a:spcBef>
              <a:spcAft>
                <a:spcPts val="0"/>
              </a:spcAft>
              <a:buSzPts val="1800"/>
              <a:buChar char="•"/>
              <a:defRPr/>
            </a:lvl8pPr>
            <a:lvl9pPr marL="4114800" lvl="8" indent="-342900" algn="l">
              <a:lnSpc>
                <a:spcPct val="90000"/>
              </a:lnSpc>
              <a:spcBef>
                <a:spcPts val="500"/>
              </a:spcBef>
              <a:spcAft>
                <a:spcPts val="0"/>
              </a:spcAft>
              <a:buSzPts val="1800"/>
              <a:buChar char="•"/>
              <a:defRPr/>
            </a:lvl9pPr>
          </a:lstStyle>
          <a:p>
            <a:endParaRPr/>
          </a:p>
        </p:txBody>
      </p:sp>
      <p:sp>
        <p:nvSpPr>
          <p:cNvPr id="29" name="Google Shape;29;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1"/>
        <p:cNvGrpSpPr/>
        <p:nvPr/>
      </p:nvGrpSpPr>
      <p:grpSpPr>
        <a:xfrm>
          <a:off x="0" y="0"/>
          <a:ext cx="0" cy="0"/>
          <a:chOff x="0" y="0"/>
          <a:chExt cx="0" cy="0"/>
        </a:xfrm>
      </p:grpSpPr>
      <p:sp>
        <p:nvSpPr>
          <p:cNvPr id="32" name="Google Shape;3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
        <p:nvSpPr>
          <p:cNvPr id="38" name="Google Shape;3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3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3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3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3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150000"/>
              </a:lnSpc>
              <a:spcBef>
                <a:spcPts val="1000"/>
              </a:spcBef>
              <a:spcAft>
                <a:spcPts val="0"/>
              </a:spcAft>
              <a:buClr>
                <a:schemeClr val="lt1"/>
              </a:buClr>
              <a:buSzPts val="2400"/>
              <a:buNone/>
              <a:defRPr sz="2400" b="1"/>
            </a:lvl1pPr>
            <a:lvl2pPr marL="914400" lvl="1" indent="-228600" algn="l">
              <a:lnSpc>
                <a:spcPct val="150000"/>
              </a:lnSpc>
              <a:spcBef>
                <a:spcPts val="500"/>
              </a:spcBef>
              <a:spcAft>
                <a:spcPts val="0"/>
              </a:spcAft>
              <a:buClr>
                <a:schemeClr val="lt1"/>
              </a:buClr>
              <a:buSzPts val="2000"/>
              <a:buNone/>
              <a:defRPr sz="2000" b="1"/>
            </a:lvl2pPr>
            <a:lvl3pPr marL="1371600" lvl="2" indent="-228600" algn="l">
              <a:lnSpc>
                <a:spcPct val="150000"/>
              </a:lnSpc>
              <a:spcBef>
                <a:spcPts val="500"/>
              </a:spcBef>
              <a:spcAft>
                <a:spcPts val="0"/>
              </a:spcAft>
              <a:buClr>
                <a:schemeClr val="lt1"/>
              </a:buClr>
              <a:buSzPts val="1800"/>
              <a:buNone/>
              <a:defRPr sz="1800" b="1"/>
            </a:lvl3pPr>
            <a:lvl4pPr marL="1828800" lvl="3" indent="-228600" algn="l">
              <a:lnSpc>
                <a:spcPct val="150000"/>
              </a:lnSpc>
              <a:spcBef>
                <a:spcPts val="500"/>
              </a:spcBef>
              <a:spcAft>
                <a:spcPts val="0"/>
              </a:spcAft>
              <a:buClr>
                <a:schemeClr val="lt1"/>
              </a:buClr>
              <a:buSzPts val="1600"/>
              <a:buNone/>
              <a:defRPr sz="1600" b="1"/>
            </a:lvl4pPr>
            <a:lvl5pPr marL="2286000" lvl="4" indent="-228600" algn="l">
              <a:lnSpc>
                <a:spcPct val="150000"/>
              </a:lnSpc>
              <a:spcBef>
                <a:spcPts val="500"/>
              </a:spcBef>
              <a:spcAft>
                <a:spcPts val="0"/>
              </a:spcAft>
              <a:buClr>
                <a:schemeClr val="lt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3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3200"/>
              <a:buNone/>
              <a:defRPr sz="3200"/>
            </a:lvl1pPr>
            <a:lvl2pPr marL="914400" lvl="1" indent="-406400" algn="l">
              <a:lnSpc>
                <a:spcPct val="150000"/>
              </a:lnSpc>
              <a:spcBef>
                <a:spcPts val="500"/>
              </a:spcBef>
              <a:spcAft>
                <a:spcPts val="0"/>
              </a:spcAft>
              <a:buClr>
                <a:schemeClr val="lt1"/>
              </a:buClr>
              <a:buSzPts val="2800"/>
              <a:buChar char="•"/>
              <a:defRPr sz="2800"/>
            </a:lvl2pPr>
            <a:lvl3pPr marL="1371600" lvl="2" indent="-381000" algn="l">
              <a:lnSpc>
                <a:spcPct val="150000"/>
              </a:lnSpc>
              <a:spcBef>
                <a:spcPts val="500"/>
              </a:spcBef>
              <a:spcAft>
                <a:spcPts val="0"/>
              </a:spcAft>
              <a:buClr>
                <a:schemeClr val="lt1"/>
              </a:buClr>
              <a:buSzPts val="2400"/>
              <a:buChar char="•"/>
              <a:defRPr sz="2400"/>
            </a:lvl3pPr>
            <a:lvl4pPr marL="1828800" lvl="3" indent="-355600" algn="l">
              <a:lnSpc>
                <a:spcPct val="150000"/>
              </a:lnSpc>
              <a:spcBef>
                <a:spcPts val="500"/>
              </a:spcBef>
              <a:spcAft>
                <a:spcPts val="0"/>
              </a:spcAft>
              <a:buClr>
                <a:schemeClr val="lt1"/>
              </a:buClr>
              <a:buSzPts val="2000"/>
              <a:buChar char="•"/>
              <a:defRPr sz="2000"/>
            </a:lvl4pPr>
            <a:lvl5pPr marL="2286000" lvl="4" indent="-355600" algn="l">
              <a:lnSpc>
                <a:spcPct val="150000"/>
              </a:lnSpc>
              <a:spcBef>
                <a:spcPts val="500"/>
              </a:spcBef>
              <a:spcAft>
                <a:spcPts val="0"/>
              </a:spcAft>
              <a:buClr>
                <a:schemeClr val="lt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3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lt1"/>
              </a:buClr>
              <a:buSzPts val="3200"/>
              <a:buFont typeface="Arial"/>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4"/>
          <p:cNvSpPr>
            <a:spLocks noGrp="1"/>
          </p:cNvSpPr>
          <p:nvPr>
            <p:ph type="pic" idx="2"/>
          </p:nvPr>
        </p:nvSpPr>
        <p:spPr>
          <a:xfrm>
            <a:off x="5183188" y="987425"/>
            <a:ext cx="6172200" cy="4873625"/>
          </a:xfrm>
          <a:prstGeom prst="rect">
            <a:avLst/>
          </a:prstGeom>
          <a:noFill/>
          <a:ln>
            <a:noFill/>
          </a:ln>
        </p:spPr>
      </p:sp>
      <p:sp>
        <p:nvSpPr>
          <p:cNvPr id="65" name="Google Shape;65;p3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600"/>
              <a:buNone/>
              <a:defRPr sz="1600"/>
            </a:lvl1pPr>
            <a:lvl2pPr marL="914400" lvl="1" indent="-228600" algn="l">
              <a:lnSpc>
                <a:spcPct val="150000"/>
              </a:lnSpc>
              <a:spcBef>
                <a:spcPts val="500"/>
              </a:spcBef>
              <a:spcAft>
                <a:spcPts val="0"/>
              </a:spcAft>
              <a:buClr>
                <a:schemeClr val="lt1"/>
              </a:buClr>
              <a:buSzPts val="1400"/>
              <a:buNone/>
              <a:defRPr sz="1400"/>
            </a:lvl2pPr>
            <a:lvl3pPr marL="1371600" lvl="2" indent="-228600" algn="l">
              <a:lnSpc>
                <a:spcPct val="150000"/>
              </a:lnSpc>
              <a:spcBef>
                <a:spcPts val="500"/>
              </a:spcBef>
              <a:spcAft>
                <a:spcPts val="0"/>
              </a:spcAft>
              <a:buClr>
                <a:schemeClr val="lt1"/>
              </a:buClr>
              <a:buSzPts val="1200"/>
              <a:buNone/>
              <a:defRPr sz="1200"/>
            </a:lvl3pPr>
            <a:lvl4pPr marL="1828800" lvl="3" indent="-228600" algn="l">
              <a:lnSpc>
                <a:spcPct val="150000"/>
              </a:lnSpc>
              <a:spcBef>
                <a:spcPts val="500"/>
              </a:spcBef>
              <a:spcAft>
                <a:spcPts val="0"/>
              </a:spcAft>
              <a:buClr>
                <a:schemeClr val="lt1"/>
              </a:buClr>
              <a:buSzPts val="1000"/>
              <a:buNone/>
              <a:defRPr sz="1000"/>
            </a:lvl4pPr>
            <a:lvl5pPr marL="2286000" lvl="4" indent="-228600" algn="l">
              <a:lnSpc>
                <a:spcPct val="150000"/>
              </a:lnSpc>
              <a:spcBef>
                <a:spcPts val="500"/>
              </a:spcBef>
              <a:spcAft>
                <a:spcPts val="0"/>
              </a:spcAft>
              <a:buClr>
                <a:schemeClr val="lt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3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lt1"/>
              </a:buClr>
              <a:buSzPts val="1800"/>
              <a:buNone/>
              <a:defRPr/>
            </a:lvl1pPr>
            <a:lvl2pPr marL="914400" lvl="1" indent="-342900" algn="l">
              <a:lnSpc>
                <a:spcPct val="150000"/>
              </a:lnSpc>
              <a:spcBef>
                <a:spcPts val="500"/>
              </a:spcBef>
              <a:spcAft>
                <a:spcPts val="0"/>
              </a:spcAft>
              <a:buClr>
                <a:schemeClr val="lt1"/>
              </a:buClr>
              <a:buSzPts val="1800"/>
              <a:buChar char="•"/>
              <a:defRPr/>
            </a:lvl2pPr>
            <a:lvl3pPr marL="1371600" lvl="2" indent="-342900" algn="l">
              <a:lnSpc>
                <a:spcPct val="150000"/>
              </a:lnSpc>
              <a:spcBef>
                <a:spcPts val="500"/>
              </a:spcBef>
              <a:spcAft>
                <a:spcPts val="0"/>
              </a:spcAft>
              <a:buClr>
                <a:schemeClr val="lt1"/>
              </a:buClr>
              <a:buSzPts val="1800"/>
              <a:buChar char="•"/>
              <a:defRPr/>
            </a:lvl3pPr>
            <a:lvl4pPr marL="1828800" lvl="3" indent="-342900" algn="l">
              <a:lnSpc>
                <a:spcPct val="150000"/>
              </a:lnSpc>
              <a:spcBef>
                <a:spcPts val="500"/>
              </a:spcBef>
              <a:spcAft>
                <a:spcPts val="0"/>
              </a:spcAft>
              <a:buClr>
                <a:schemeClr val="lt1"/>
              </a:buClr>
              <a:buSzPts val="1800"/>
              <a:buChar char="•"/>
              <a:defRPr/>
            </a:lvl4pPr>
            <a:lvl5pPr marL="2286000" lvl="4" indent="-342900" algn="l">
              <a:lnSpc>
                <a:spcPct val="150000"/>
              </a:lnSpc>
              <a:spcBef>
                <a:spcPts val="500"/>
              </a:spcBef>
              <a:spcAft>
                <a:spcPts val="0"/>
              </a:spcAft>
              <a:buClr>
                <a:schemeClr val="l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lt1"/>
              </a:buClr>
              <a:buSzPts val="4400"/>
              <a:buFont typeface="Arial"/>
              <a:buNone/>
              <a:defRPr sz="44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150000"/>
              </a:lnSpc>
              <a:spcBef>
                <a:spcPts val="1000"/>
              </a:spcBef>
              <a:spcAft>
                <a:spcPts val="0"/>
              </a:spcAft>
              <a:buClr>
                <a:schemeClr val="lt1"/>
              </a:buClr>
              <a:buSzPts val="2800"/>
              <a:buFont typeface="Arial"/>
              <a:buNone/>
              <a:defRPr sz="2800" b="0" i="0" u="none" strike="noStrike" cap="none">
                <a:solidFill>
                  <a:schemeClr val="lt1"/>
                </a:solidFill>
                <a:latin typeface="Lora"/>
                <a:ea typeface="Lora"/>
                <a:cs typeface="Lora"/>
                <a:sym typeface="Lora"/>
              </a:defRPr>
            </a:lvl1pPr>
            <a:lvl2pPr marL="914400" marR="0" lvl="1" indent="-381000" algn="l" rtl="0">
              <a:lnSpc>
                <a:spcPct val="150000"/>
              </a:lnSpc>
              <a:spcBef>
                <a:spcPts val="500"/>
              </a:spcBef>
              <a:spcAft>
                <a:spcPts val="0"/>
              </a:spcAft>
              <a:buClr>
                <a:schemeClr val="lt1"/>
              </a:buClr>
              <a:buSzPts val="2400"/>
              <a:buFont typeface="Arial"/>
              <a:buChar char="•"/>
              <a:defRPr sz="2400" b="0" i="0" u="none" strike="noStrike" cap="none">
                <a:solidFill>
                  <a:schemeClr val="lt1"/>
                </a:solidFill>
                <a:latin typeface="Lora"/>
                <a:ea typeface="Lora"/>
                <a:cs typeface="Lora"/>
                <a:sym typeface="Lora"/>
              </a:defRPr>
            </a:lvl2pPr>
            <a:lvl3pPr marL="1371600" marR="0" lvl="2" indent="-355600" algn="l" rtl="0">
              <a:lnSpc>
                <a:spcPct val="150000"/>
              </a:lnSpc>
              <a:spcBef>
                <a:spcPts val="500"/>
              </a:spcBef>
              <a:spcAft>
                <a:spcPts val="0"/>
              </a:spcAft>
              <a:buClr>
                <a:schemeClr val="lt1"/>
              </a:buClr>
              <a:buSzPts val="2000"/>
              <a:buFont typeface="Arial"/>
              <a:buChar char="•"/>
              <a:defRPr sz="2000" b="0" i="0" u="none" strike="noStrike" cap="none">
                <a:solidFill>
                  <a:schemeClr val="lt1"/>
                </a:solidFill>
                <a:latin typeface="Lora"/>
                <a:ea typeface="Lora"/>
                <a:cs typeface="Lora"/>
                <a:sym typeface="Lora"/>
              </a:defRPr>
            </a:lvl3pPr>
            <a:lvl4pPr marL="1828800" marR="0" lvl="3"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4pPr>
            <a:lvl5pPr marL="2286000" marR="0" lvl="4" indent="-342900" algn="l" rtl="0">
              <a:lnSpc>
                <a:spcPct val="150000"/>
              </a:lnSpc>
              <a:spcBef>
                <a:spcPts val="500"/>
              </a:spcBef>
              <a:spcAft>
                <a:spcPts val="0"/>
              </a:spcAft>
              <a:buClr>
                <a:schemeClr val="lt1"/>
              </a:buClr>
              <a:buSzPts val="1800"/>
              <a:buFont typeface="Arial"/>
              <a:buChar char="•"/>
              <a:defRPr sz="1800" b="0" i="0" u="none" strike="noStrike" cap="none">
                <a:solidFill>
                  <a:schemeClr val="lt1"/>
                </a:solidFill>
                <a:latin typeface="Lora"/>
                <a:ea typeface="Lora"/>
                <a:cs typeface="Lora"/>
                <a:sym typeface="Lora"/>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ora"/>
                <a:ea typeface="Lora"/>
                <a:cs typeface="Lora"/>
                <a:sym typeface="Lora"/>
              </a:defRPr>
            </a:lvl9pPr>
          </a:lstStyle>
          <a:p>
            <a:endParaRPr/>
          </a:p>
        </p:txBody>
      </p:sp>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Lora"/>
                <a:ea typeface="Lora"/>
                <a:cs typeface="Lora"/>
                <a:sym typeface="Lora"/>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Lora"/>
                <a:ea typeface="Lora"/>
                <a:cs typeface="Lora"/>
                <a:sym typeface="Lora"/>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Lora"/>
                <a:ea typeface="Lora"/>
                <a:cs typeface="Lora"/>
                <a:sym typeface="Lora"/>
              </a:defRPr>
            </a:lvl9pPr>
          </a:lstStyle>
          <a:p>
            <a:pPr marL="0" lvl="0" indent="0" algn="r" rtl="0">
              <a:spcBef>
                <a:spcPts val="0"/>
              </a:spcBef>
              <a:spcAft>
                <a:spcPts val="0"/>
              </a:spcAft>
              <a:buNone/>
            </a:pPr>
            <a:fld id="{00000000-1234-1234-1234-123412341234}" type="slidenum">
              <a:rPr lang="en-GB"/>
              <a:t>‹#›</a:t>
            </a:fld>
            <a:endParaRPr/>
          </a:p>
        </p:txBody>
      </p:sp>
      <p:sp>
        <p:nvSpPr>
          <p:cNvPr id="15" name="Google Shape;15;p25"/>
          <p:cNvSpPr/>
          <p:nvPr/>
        </p:nvSpPr>
        <p:spPr>
          <a:xfrm>
            <a:off x="0" y="0"/>
            <a:ext cx="12192000" cy="6858000"/>
          </a:xfrm>
          <a:prstGeom prst="rect">
            <a:avLst/>
          </a:prstGeom>
          <a:noFill/>
          <a:ln w="38100" cap="flat" cmpd="sng">
            <a:solidFill>
              <a:srgbClr val="FCB71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grpSp>
        <p:nvGrpSpPr>
          <p:cNvPr id="2" name="Google Shape;16;p25">
            <a:extLst>
              <a:ext uri="{FF2B5EF4-FFF2-40B4-BE49-F238E27FC236}">
                <a16:creationId xmlns:a16="http://schemas.microsoft.com/office/drawing/2014/main" id="{7CA0A4A5-2F1D-040A-DF30-803C4089C640}"/>
              </a:ext>
            </a:extLst>
          </p:cNvPr>
          <p:cNvGrpSpPr>
            <a:grpSpLocks noChangeAspect="1"/>
          </p:cNvGrpSpPr>
          <p:nvPr userDrawn="1"/>
        </p:nvGrpSpPr>
        <p:grpSpPr>
          <a:xfrm>
            <a:off x="10360948" y="136525"/>
            <a:ext cx="1648869" cy="544512"/>
            <a:chOff x="3716315" y="1396339"/>
            <a:chExt cx="5295398" cy="1836683"/>
          </a:xfrm>
        </p:grpSpPr>
        <p:sp>
          <p:nvSpPr>
            <p:cNvPr id="3" name="Google Shape;17;p25">
              <a:extLst>
                <a:ext uri="{FF2B5EF4-FFF2-40B4-BE49-F238E27FC236}">
                  <a16:creationId xmlns:a16="http://schemas.microsoft.com/office/drawing/2014/main" id="{98D19E88-EB63-F90A-7186-85C237DC0291}"/>
                </a:ext>
              </a:extLst>
            </p:cNvPr>
            <p:cNvSpPr/>
            <p:nvPr/>
          </p:nvSpPr>
          <p:spPr>
            <a:xfrm>
              <a:off x="3716317" y="1396339"/>
              <a:ext cx="1828800" cy="1828800"/>
            </a:xfrm>
            <a:prstGeom prst="ellipse">
              <a:avLst/>
            </a:prstGeom>
            <a:solidFill>
              <a:schemeClr val="lt1"/>
            </a:solidFill>
            <a:ln w="12700" cap="flat" cmpd="sng">
              <a:solidFill>
                <a:srgbClr val="6A4D0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ora"/>
                <a:ea typeface="Lora"/>
                <a:cs typeface="Lora"/>
                <a:sym typeface="Lora"/>
              </a:endParaRPr>
            </a:p>
          </p:txBody>
        </p:sp>
        <p:pic>
          <p:nvPicPr>
            <p:cNvPr id="4" name="Google Shape;18;p25" descr="DORA logo">
              <a:extLst>
                <a:ext uri="{FF2B5EF4-FFF2-40B4-BE49-F238E27FC236}">
                  <a16:creationId xmlns:a16="http://schemas.microsoft.com/office/drawing/2014/main" id="{F5CC1FCC-CDBA-D41F-F8E2-7E9598BF08AA}"/>
                </a:ext>
              </a:extLst>
            </p:cNvPr>
            <p:cNvPicPr preferRelativeResize="0"/>
            <p:nvPr/>
          </p:nvPicPr>
          <p:blipFill rotWithShape="1">
            <a:blip r:embed="rId14">
              <a:alphaModFix/>
            </a:blip>
            <a:srcRect/>
            <a:stretch/>
          </p:blipFill>
          <p:spPr>
            <a:xfrm>
              <a:off x="3716315" y="1404222"/>
              <a:ext cx="5295398" cy="1828800"/>
            </a:xfrm>
            <a:prstGeom prst="rect">
              <a:avLst/>
            </a:prstGeom>
            <a:noFill/>
            <a:ln>
              <a:noFill/>
            </a:ln>
          </p:spPr>
        </p:pic>
      </p:grpSp>
      <p:pic>
        <p:nvPicPr>
          <p:cNvPr id="5" name="Google Shape;115;p2">
            <a:extLst>
              <a:ext uri="{FF2B5EF4-FFF2-40B4-BE49-F238E27FC236}">
                <a16:creationId xmlns:a16="http://schemas.microsoft.com/office/drawing/2014/main" id="{8B96A719-B2FC-2914-1FCB-CD81983EE4D9}"/>
              </a:ext>
            </a:extLst>
          </p:cNvPr>
          <p:cNvPicPr preferRelativeResize="0"/>
          <p:nvPr userDrawn="1"/>
        </p:nvPicPr>
        <p:blipFill rotWithShape="1">
          <a:blip r:embed="rId15">
            <a:alphaModFix/>
          </a:blip>
          <a:srcRect/>
          <a:stretch/>
        </p:blipFill>
        <p:spPr>
          <a:xfrm>
            <a:off x="11304663" y="5631253"/>
            <a:ext cx="887337" cy="1300160"/>
          </a:xfrm>
          <a:prstGeom prst="rect">
            <a:avLst/>
          </a:prstGeom>
          <a:noFill/>
          <a:ln>
            <a:noFill/>
          </a:ln>
        </p:spPr>
      </p:pic>
      <p:pic>
        <p:nvPicPr>
          <p:cNvPr id="6" name="Google Shape;116;p2" descr="Global Research Council - Science Europe">
            <a:extLst>
              <a:ext uri="{FF2B5EF4-FFF2-40B4-BE49-F238E27FC236}">
                <a16:creationId xmlns:a16="http://schemas.microsoft.com/office/drawing/2014/main" id="{619B3613-27C7-4588-4C53-8C23FD13EB56}"/>
              </a:ext>
            </a:extLst>
          </p:cNvPr>
          <p:cNvPicPr preferRelativeResize="0"/>
          <p:nvPr userDrawn="1"/>
        </p:nvPicPr>
        <p:blipFill rotWithShape="1">
          <a:blip r:embed="rId16">
            <a:alphaModFix/>
          </a:blip>
          <a:srcRect/>
          <a:stretch/>
        </p:blipFill>
        <p:spPr>
          <a:xfrm>
            <a:off x="10360952" y="5885709"/>
            <a:ext cx="941299" cy="71903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3.xml"/><Relationship Id="rId5" Type="http://schemas.openxmlformats.org/officeDocument/2006/relationships/image" Target="../media/image25.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8" Type="http://schemas.openxmlformats.org/officeDocument/2006/relationships/hyperlink" Target="https://globalresearchcouncil.org/about/responsible-research-assessment-working-group/case-study-library/" TargetMode="External"/><Relationship Id="rId3" Type="http://schemas.openxmlformats.org/officeDocument/2006/relationships/hyperlink" Target="https://doi.org/10.5281/zenodo.18402271" TargetMode="External"/><Relationship Id="rId7" Type="http://schemas.openxmlformats.org/officeDocument/2006/relationships/hyperlink" Target="https://doi.org/10.6084/m9.figshare.31457152"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sfdora.org/dora-case-studies/" TargetMode="External"/><Relationship Id="rId5" Type="http://schemas.openxmlformats.org/officeDocument/2006/relationships/hyperlink" Target="https://doi.org/10.5281/zenodo.19615426" TargetMode="External"/><Relationship Id="rId4" Type="http://schemas.openxmlformats.org/officeDocument/2006/relationships/hyperlink" Target="https://doi.org/10.5281/zenodo.19615795"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sfdora.org/"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bit.ly/DORA-Funder-Guid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3600">
                <a:latin typeface="Lora"/>
                <a:ea typeface="Lora"/>
                <a:cs typeface="Lora"/>
                <a:sym typeface="Lora"/>
              </a:rPr>
              <a:t>About this resource</a:t>
            </a:r>
            <a:endParaRPr sz="3600">
              <a:latin typeface="Lora"/>
              <a:ea typeface="Lora"/>
              <a:cs typeface="Lora"/>
              <a:sym typeface="Lora"/>
            </a:endParaRPr>
          </a:p>
        </p:txBody>
      </p:sp>
      <p:sp>
        <p:nvSpPr>
          <p:cNvPr id="101" name="Google Shape;101;p1"/>
          <p:cNvSpPr txBox="1">
            <a:spLocks noGrp="1"/>
          </p:cNvSpPr>
          <p:nvPr>
            <p:ph type="body" idx="1"/>
          </p:nvPr>
        </p:nvSpPr>
        <p:spPr>
          <a:xfrm>
            <a:off x="838200" y="1534475"/>
            <a:ext cx="9290538" cy="4123500"/>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1000"/>
              </a:spcBef>
              <a:spcAft>
                <a:spcPts val="0"/>
              </a:spcAft>
              <a:buSzPts val="1800"/>
              <a:buFont typeface="Noto Sans Symbols"/>
              <a:buChar char="▪"/>
            </a:pPr>
            <a:r>
              <a:rPr lang="en-GB" sz="1800" dirty="0"/>
              <a:t>This slide deck accompanies </a:t>
            </a:r>
            <a:r>
              <a:rPr lang="en-GB" sz="1800" dirty="0">
                <a:solidFill>
                  <a:schemeClr val="accent1"/>
                </a:solidFill>
              </a:rPr>
              <a:t>“A Practical Guide to Implementing Responsible Research Assessment at Research Funding Organizations” (May 2026). </a:t>
            </a:r>
            <a:r>
              <a:rPr lang="en-GB" sz="1800" dirty="0">
                <a:solidFill>
                  <a:schemeClr val="bg1"/>
                </a:solidFill>
              </a:rPr>
              <a:t>It is designed to support funding agency staff in planning actionable RRA-aligned interventions in funding workflows. </a:t>
            </a:r>
            <a:endParaRPr sz="1800" dirty="0">
              <a:solidFill>
                <a:schemeClr val="bg1"/>
              </a:solidFill>
            </a:endParaRPr>
          </a:p>
          <a:p>
            <a:pPr marL="285750" lvl="0" indent="-285750" algn="l" rtl="0">
              <a:lnSpc>
                <a:spcPct val="100000"/>
              </a:lnSpc>
              <a:spcBef>
                <a:spcPts val="1000"/>
              </a:spcBef>
              <a:spcAft>
                <a:spcPts val="0"/>
              </a:spcAft>
              <a:buSzPts val="1800"/>
              <a:buFont typeface="Noto Sans Symbols"/>
              <a:buChar char="▪"/>
            </a:pPr>
            <a:r>
              <a:rPr lang="en-GB" sz="1800" dirty="0"/>
              <a:t>The deck provides an overview of the main sections of the Guide covering</a:t>
            </a:r>
            <a:r>
              <a:rPr lang="en-GB" sz="1800" i="1" dirty="0">
                <a:solidFill>
                  <a:schemeClr val="lt1"/>
                </a:solidFill>
              </a:rPr>
              <a:t>:</a:t>
            </a:r>
            <a:r>
              <a:rPr lang="en-GB" sz="1800" i="1" dirty="0">
                <a:solidFill>
                  <a:schemeClr val="accent1"/>
                </a:solidFill>
              </a:rPr>
              <a:t> an introduction to RRA, the role of funders, and potential areas for activities and actions to embed RRA-aligned policies and practices at funding agencies. </a:t>
            </a:r>
            <a:endParaRPr dirty="0"/>
          </a:p>
          <a:p>
            <a:pPr marL="285750" lvl="0" indent="-285750" algn="l" rtl="0">
              <a:lnSpc>
                <a:spcPct val="100000"/>
              </a:lnSpc>
              <a:spcBef>
                <a:spcPts val="1000"/>
              </a:spcBef>
              <a:spcAft>
                <a:spcPts val="0"/>
              </a:spcAft>
              <a:buSzPts val="1800"/>
              <a:buFont typeface="Noto Sans Symbols"/>
              <a:buChar char="▪"/>
            </a:pPr>
            <a:r>
              <a:rPr lang="en-GB" sz="1800" dirty="0"/>
              <a:t>Presenter notes are included in each slide. </a:t>
            </a:r>
            <a:endParaRPr dirty="0"/>
          </a:p>
          <a:p>
            <a:pPr marL="285750" lvl="0" indent="-285750" algn="l" rtl="0">
              <a:lnSpc>
                <a:spcPct val="100000"/>
              </a:lnSpc>
              <a:spcBef>
                <a:spcPts val="1000"/>
              </a:spcBef>
              <a:spcAft>
                <a:spcPts val="0"/>
              </a:spcAft>
              <a:buSzPts val="1800"/>
              <a:buFont typeface="Noto Sans Symbols"/>
              <a:buChar char="▪"/>
            </a:pPr>
            <a:r>
              <a:rPr lang="en-GB" sz="1800" dirty="0"/>
              <a:t>This content made available under a Creative Commons Attribution License (CC BY-NC 4.0), </a:t>
            </a:r>
            <a:r>
              <a:rPr lang="en-GB" sz="1800" i="1" dirty="0"/>
              <a:t>except for supporter logos</a:t>
            </a:r>
            <a:r>
              <a:rPr lang="en-GB" sz="1800" dirty="0"/>
              <a:t>. Logos are trademarks or registered trademarks of their respective organizations and may not be reused without permission. The DORA logo may be used if its visual integrity is maintained and it is not used to suggest endorsement by DORA.</a:t>
            </a:r>
            <a:endParaRPr dirty="0"/>
          </a:p>
          <a:p>
            <a:pPr marL="285750" lvl="0" indent="-285750" algn="l" rtl="0">
              <a:lnSpc>
                <a:spcPct val="100000"/>
              </a:lnSpc>
              <a:spcBef>
                <a:spcPts val="1000"/>
              </a:spcBef>
              <a:spcAft>
                <a:spcPts val="0"/>
              </a:spcAft>
              <a:buSzPts val="1800"/>
              <a:buFont typeface="Noto Sans Symbols"/>
              <a:buChar char="▪"/>
            </a:pPr>
            <a:r>
              <a:rPr lang="en-GB" sz="1800" dirty="0"/>
              <a:t>To find out more, visit </a:t>
            </a:r>
            <a:r>
              <a:rPr lang="en-GB" sz="1800" u="sng" dirty="0">
                <a:solidFill>
                  <a:schemeClr val="hlink"/>
                </a:solidFill>
                <a:hlinkClick r:id="rId3"/>
              </a:rPr>
              <a:t>https://sfdora.org/</a:t>
            </a:r>
            <a:r>
              <a:rPr lang="en-GB" sz="1800" dirty="0"/>
              <a:t> </a:t>
            </a:r>
            <a:endParaRPr dirty="0"/>
          </a:p>
          <a:p>
            <a:pPr marL="0" lvl="0" indent="0" algn="l" rtl="0">
              <a:lnSpc>
                <a:spcPct val="100000"/>
              </a:lnSpc>
              <a:spcBef>
                <a:spcPts val="0"/>
              </a:spcBef>
              <a:spcAft>
                <a:spcPts val="1800"/>
              </a:spcAft>
              <a:buSzPts val="3405"/>
              <a:buNone/>
            </a:pPr>
            <a:endParaRPr sz="1800" dirty="0">
              <a:solidFill>
                <a:schemeClr val="lt1"/>
              </a:solidFill>
              <a:latin typeface="Lora"/>
              <a:ea typeface="Lora"/>
              <a:cs typeface="Lora"/>
              <a:sym typeface="Lo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3" name="Picture 2">
            <a:extLst>
              <a:ext uri="{FF2B5EF4-FFF2-40B4-BE49-F238E27FC236}">
                <a16:creationId xmlns:a16="http://schemas.microsoft.com/office/drawing/2014/main" id="{6E8C9ECD-F908-11A4-BED4-127DBDACB9BD}"/>
              </a:ext>
            </a:extLst>
          </p:cNvPr>
          <p:cNvPicPr>
            <a:picLocks noChangeAspect="1"/>
          </p:cNvPicPr>
          <p:nvPr/>
        </p:nvPicPr>
        <p:blipFill>
          <a:blip r:embed="rId3"/>
          <a:srcRect t="4780"/>
          <a:stretch>
            <a:fillRect/>
          </a:stretch>
        </p:blipFill>
        <p:spPr>
          <a:xfrm>
            <a:off x="9313676" y="1943467"/>
            <a:ext cx="2878324" cy="3687295"/>
          </a:xfrm>
          <a:prstGeom prst="rect">
            <a:avLst/>
          </a:prstGeom>
        </p:spPr>
      </p:pic>
      <p:sp>
        <p:nvSpPr>
          <p:cNvPr id="174" name="Google Shape;174;p8"/>
          <p:cNvSpPr txBox="1"/>
          <p:nvPr/>
        </p:nvSpPr>
        <p:spPr>
          <a:xfrm>
            <a:off x="741485" y="1943467"/>
            <a:ext cx="8058149" cy="405799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Engaging the organization leadership </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Developing a strategic vision for RRA</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Exploring the RRA landscape </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Engaging with communities inside and outside the organization</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Mobilizing resources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Creating strong engagement and communication plans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600"/>
              </a:spcBef>
              <a:spcAft>
                <a:spcPts val="0"/>
              </a:spcAft>
              <a:buClr>
                <a:schemeClr val="lt1"/>
              </a:buClr>
              <a:buSzPts val="2000"/>
              <a:buFont typeface="Arial"/>
              <a:buAutoNum type="arabicPeriod"/>
            </a:pPr>
            <a:r>
              <a:rPr lang="en-GB" sz="2200" b="0" i="0" u="none" strike="noStrike" cap="none" dirty="0">
                <a:solidFill>
                  <a:schemeClr val="lt1"/>
                </a:solidFill>
                <a:latin typeface="Lora"/>
                <a:ea typeface="Lora"/>
                <a:cs typeface="Lora"/>
                <a:sym typeface="Lora"/>
              </a:rPr>
              <a:t>Monitoring, evaluating, and reviewing activities and interventions</a:t>
            </a:r>
            <a:endParaRPr sz="2200" b="0" i="0" u="none" strike="noStrike" cap="none" dirty="0">
              <a:solidFill>
                <a:schemeClr val="lt1"/>
              </a:solidFill>
              <a:latin typeface="Lora"/>
              <a:ea typeface="Lora"/>
              <a:cs typeface="Lora"/>
              <a:sym typeface="Lora"/>
            </a:endParaRPr>
          </a:p>
        </p:txBody>
      </p:sp>
      <p:sp>
        <p:nvSpPr>
          <p:cNvPr id="175" name="Google Shape;175;p8"/>
          <p:cNvSpPr txBox="1"/>
          <p:nvPr/>
        </p:nvSpPr>
        <p:spPr>
          <a:xfrm>
            <a:off x="741485"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a:solidFill>
                  <a:schemeClr val="lt1"/>
                </a:solidFill>
                <a:latin typeface="Lora"/>
                <a:ea typeface="Lora"/>
                <a:cs typeface="Lora"/>
                <a:sym typeface="Lora"/>
              </a:rPr>
              <a:t>Embedding RRA in the organization </a:t>
            </a:r>
            <a:br>
              <a:rPr lang="en-GB" sz="1400" b="0" i="0" u="none" strike="noStrike" cap="none">
                <a:solidFill>
                  <a:srgbClr val="000000"/>
                </a:solidFill>
                <a:latin typeface="Lora"/>
                <a:ea typeface="Lora"/>
                <a:cs typeface="Lora"/>
                <a:sym typeface="Lora"/>
              </a:rPr>
            </a:br>
            <a:r>
              <a:rPr lang="en-GB" sz="2400" b="1" i="0" u="none" strike="noStrike" cap="none">
                <a:solidFill>
                  <a:schemeClr val="accent1"/>
                </a:solidFill>
                <a:latin typeface="Lora"/>
                <a:ea typeface="Lora"/>
                <a:cs typeface="Lora"/>
                <a:sym typeface="Lora"/>
              </a:rPr>
              <a:t>Activities to build momentum for research assessment reform </a:t>
            </a:r>
            <a:endParaRPr sz="2400" b="0" i="0" u="none" strike="noStrike" cap="none">
              <a:solidFill>
                <a:srgbClr val="000000"/>
              </a:solidFill>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4"/>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dirty="0">
                <a:latin typeface="Lora"/>
                <a:ea typeface="Lora"/>
                <a:cs typeface="Lora"/>
                <a:sym typeface="Lora"/>
              </a:rPr>
              <a:t>Chapter 3. Key moments for RRA in the funding life cycle </a:t>
            </a:r>
            <a:endParaRPr sz="4800" b="1" dirty="0"/>
          </a:p>
        </p:txBody>
      </p:sp>
      <p:grpSp>
        <p:nvGrpSpPr>
          <p:cNvPr id="182" name="Google Shape;182;p14"/>
          <p:cNvGrpSpPr/>
          <p:nvPr/>
        </p:nvGrpSpPr>
        <p:grpSpPr>
          <a:xfrm>
            <a:off x="-496713" y="4832779"/>
            <a:ext cx="3443113" cy="2025221"/>
            <a:chOff x="-496713" y="4832779"/>
            <a:chExt cx="3443113" cy="2025221"/>
          </a:xfrm>
        </p:grpSpPr>
        <p:sp>
          <p:nvSpPr>
            <p:cNvPr id="183" name="Google Shape;183;p14"/>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84" name="Google Shape;184;p14"/>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49"/>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Embedding RRA in the funding lifecycle</a:t>
            </a:r>
            <a:br>
              <a:rPr lang="en-GB" sz="1400" b="0" i="0" u="none" strike="noStrike" cap="none" dirty="0">
                <a:solidFill>
                  <a:srgbClr val="000000"/>
                </a:solidFill>
                <a:latin typeface="Lora"/>
                <a:ea typeface="Lora"/>
                <a:cs typeface="Lora"/>
                <a:sym typeface="Lora"/>
              </a:rPr>
            </a:br>
            <a:r>
              <a:rPr lang="en-GB" sz="2400" b="1" i="0" u="none" strike="noStrike" cap="none" dirty="0">
                <a:solidFill>
                  <a:schemeClr val="accent1"/>
                </a:solidFill>
                <a:latin typeface="Lora"/>
                <a:ea typeface="Lora"/>
                <a:cs typeface="Lora"/>
                <a:sym typeface="Lora"/>
              </a:rPr>
              <a:t>Moments to introduce RRA-aligned processes and workflows</a:t>
            </a:r>
            <a:endParaRPr sz="2400" b="0" i="0" u="none" strike="noStrike" cap="none" dirty="0">
              <a:solidFill>
                <a:srgbClr val="000000"/>
              </a:solidFill>
              <a:latin typeface="Lora"/>
              <a:ea typeface="Lora"/>
              <a:cs typeface="Lora"/>
              <a:sym typeface="Lora"/>
            </a:endParaRPr>
          </a:p>
        </p:txBody>
      </p:sp>
      <p:sp>
        <p:nvSpPr>
          <p:cNvPr id="190" name="Google Shape;190;p49"/>
          <p:cNvSpPr txBox="1"/>
          <p:nvPr/>
        </p:nvSpPr>
        <p:spPr>
          <a:xfrm>
            <a:off x="741483" y="1907065"/>
            <a:ext cx="6984264" cy="3043870"/>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Establishing funding programs and calls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Making funding decisions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Setting grant terms and conditions</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Monitoring and evaluating grants and programs</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Communicating and engaging with your communities</a:t>
            </a:r>
            <a:endParaRPr sz="2200" b="0" i="0" u="none" strike="noStrike" cap="none" dirty="0">
              <a:solidFill>
                <a:schemeClr val="lt1"/>
              </a:solidFill>
              <a:latin typeface="Lora"/>
              <a:ea typeface="Lora"/>
              <a:cs typeface="Lora"/>
              <a:sym typeface="Lora"/>
            </a:endParaRPr>
          </a:p>
        </p:txBody>
      </p:sp>
      <p:pic>
        <p:nvPicPr>
          <p:cNvPr id="3" name="Picture 2">
            <a:extLst>
              <a:ext uri="{FF2B5EF4-FFF2-40B4-BE49-F238E27FC236}">
                <a16:creationId xmlns:a16="http://schemas.microsoft.com/office/drawing/2014/main" id="{66439402-9063-C5F5-D55C-11ADE1111836}"/>
              </a:ext>
            </a:extLst>
          </p:cNvPr>
          <p:cNvPicPr>
            <a:picLocks noChangeAspect="1"/>
          </p:cNvPicPr>
          <p:nvPr/>
        </p:nvPicPr>
        <p:blipFill>
          <a:blip r:embed="rId3"/>
          <a:stretch>
            <a:fillRect/>
          </a:stretch>
        </p:blipFill>
        <p:spPr>
          <a:xfrm>
            <a:off x="9337431" y="1858540"/>
            <a:ext cx="2854570" cy="376158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C67AF44E-C214-2D85-01AE-09B5D39C8801}"/>
            </a:ext>
          </a:extLst>
        </p:cNvPr>
        <p:cNvGrpSpPr/>
        <p:nvPr/>
      </p:nvGrpSpPr>
      <p:grpSpPr>
        <a:xfrm>
          <a:off x="0" y="0"/>
          <a:ext cx="0" cy="0"/>
          <a:chOff x="0" y="0"/>
          <a:chExt cx="0" cy="0"/>
        </a:xfrm>
      </p:grpSpPr>
      <p:sp>
        <p:nvSpPr>
          <p:cNvPr id="189" name="Google Shape;189;p49">
            <a:extLst>
              <a:ext uri="{FF2B5EF4-FFF2-40B4-BE49-F238E27FC236}">
                <a16:creationId xmlns:a16="http://schemas.microsoft.com/office/drawing/2014/main" id="{2E7407AA-3363-20B3-92D9-A8EAA2E10F4F}"/>
              </a:ext>
            </a:extLst>
          </p:cNvPr>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Establishing funding programs and calls</a:t>
            </a:r>
            <a:br>
              <a:rPr lang="en-GB" sz="1400" b="0" i="0" u="none" strike="noStrike" cap="none" dirty="0">
                <a:solidFill>
                  <a:srgbClr val="000000"/>
                </a:solidFill>
                <a:latin typeface="Lora"/>
                <a:ea typeface="Lora"/>
                <a:cs typeface="Lora"/>
                <a:sym typeface="Lora"/>
              </a:rPr>
            </a:br>
            <a:r>
              <a:rPr lang="en-GB" sz="2400" b="1" i="0" u="none" strike="noStrike" cap="none" dirty="0">
                <a:solidFill>
                  <a:schemeClr val="accent1"/>
                </a:solidFill>
                <a:latin typeface="Lora"/>
                <a:ea typeface="Lora"/>
                <a:cs typeface="Lora"/>
                <a:sym typeface="Lora"/>
              </a:rPr>
              <a:t>Moments to introduce RRA-aligned processes and workflows</a:t>
            </a:r>
            <a:endParaRPr sz="2400" b="0" i="0" u="none" strike="noStrike" cap="none" dirty="0">
              <a:solidFill>
                <a:srgbClr val="000000"/>
              </a:solidFill>
              <a:latin typeface="Lora"/>
              <a:ea typeface="Lora"/>
              <a:cs typeface="Lora"/>
              <a:sym typeface="Lora"/>
            </a:endParaRPr>
          </a:p>
        </p:txBody>
      </p:sp>
      <p:sp>
        <p:nvSpPr>
          <p:cNvPr id="190" name="Google Shape;190;p49">
            <a:extLst>
              <a:ext uri="{FF2B5EF4-FFF2-40B4-BE49-F238E27FC236}">
                <a16:creationId xmlns:a16="http://schemas.microsoft.com/office/drawing/2014/main" id="{6E3B4E1F-CBFB-A631-6C7F-F12C8E6E4575}"/>
              </a:ext>
            </a:extLst>
          </p:cNvPr>
          <p:cNvSpPr txBox="1"/>
          <p:nvPr/>
        </p:nvSpPr>
        <p:spPr>
          <a:xfrm>
            <a:off x="741483" y="2055361"/>
            <a:ext cx="6942207" cy="156808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Setting funding priorities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Designing and advertising funding calls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Designing application processes</a:t>
            </a:r>
            <a:endParaRPr sz="1400" b="0" i="0" u="none" strike="noStrike" cap="none" dirty="0">
              <a:solidFill>
                <a:srgbClr val="000000"/>
              </a:solidFill>
              <a:latin typeface="Arial"/>
              <a:ea typeface="Arial"/>
              <a:cs typeface="Arial"/>
              <a:sym typeface="Arial"/>
            </a:endParaRPr>
          </a:p>
        </p:txBody>
      </p:sp>
      <p:grpSp>
        <p:nvGrpSpPr>
          <p:cNvPr id="9" name="Group 8">
            <a:extLst>
              <a:ext uri="{FF2B5EF4-FFF2-40B4-BE49-F238E27FC236}">
                <a16:creationId xmlns:a16="http://schemas.microsoft.com/office/drawing/2014/main" id="{C438B0CE-5B3D-9FF3-D925-679AEE948721}"/>
              </a:ext>
            </a:extLst>
          </p:cNvPr>
          <p:cNvGrpSpPr/>
          <p:nvPr/>
        </p:nvGrpSpPr>
        <p:grpSpPr>
          <a:xfrm>
            <a:off x="7683690" y="2156346"/>
            <a:ext cx="4508310" cy="3593823"/>
            <a:chOff x="6513931" y="2156346"/>
            <a:chExt cx="5678069" cy="4701654"/>
          </a:xfrm>
        </p:grpSpPr>
        <p:pic>
          <p:nvPicPr>
            <p:cNvPr id="8" name="Picture 7">
              <a:extLst>
                <a:ext uri="{FF2B5EF4-FFF2-40B4-BE49-F238E27FC236}">
                  <a16:creationId xmlns:a16="http://schemas.microsoft.com/office/drawing/2014/main" id="{EAE3E714-B25D-0ABC-51C0-E9B9CCA62085}"/>
                </a:ext>
              </a:extLst>
            </p:cNvPr>
            <p:cNvPicPr>
              <a:picLocks noChangeAspect="1"/>
            </p:cNvPicPr>
            <p:nvPr/>
          </p:nvPicPr>
          <p:blipFill>
            <a:blip r:embed="rId3"/>
            <a:stretch>
              <a:fillRect/>
            </a:stretch>
          </p:blipFill>
          <p:spPr>
            <a:xfrm>
              <a:off x="8150227" y="2156346"/>
              <a:ext cx="4041773" cy="4701654"/>
            </a:xfrm>
            <a:prstGeom prst="rect">
              <a:avLst/>
            </a:prstGeom>
          </p:spPr>
        </p:pic>
        <p:pic>
          <p:nvPicPr>
            <p:cNvPr id="6" name="Picture 5">
              <a:extLst>
                <a:ext uri="{FF2B5EF4-FFF2-40B4-BE49-F238E27FC236}">
                  <a16:creationId xmlns:a16="http://schemas.microsoft.com/office/drawing/2014/main" id="{D07EF5AB-EC5B-D03E-DCA3-BAAF0BA1F0A9}"/>
                </a:ext>
              </a:extLst>
            </p:cNvPr>
            <p:cNvPicPr>
              <a:picLocks noChangeAspect="1"/>
            </p:cNvPicPr>
            <p:nvPr/>
          </p:nvPicPr>
          <p:blipFill>
            <a:blip r:embed="rId4"/>
            <a:stretch>
              <a:fillRect/>
            </a:stretch>
          </p:blipFill>
          <p:spPr>
            <a:xfrm>
              <a:off x="6513931" y="3901184"/>
              <a:ext cx="1813717" cy="2956816"/>
            </a:xfrm>
            <a:prstGeom prst="rect">
              <a:avLst/>
            </a:prstGeom>
          </p:spPr>
        </p:pic>
      </p:grpSp>
    </p:spTree>
    <p:extLst>
      <p:ext uri="{BB962C8B-B14F-4D97-AF65-F5344CB8AC3E}">
        <p14:creationId xmlns:p14="http://schemas.microsoft.com/office/powerpoint/2010/main" val="3908625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E1F3C7F6-4CA5-7D35-1CEF-211DB5A6B66C}"/>
            </a:ext>
          </a:extLst>
        </p:cNvPr>
        <p:cNvGrpSpPr/>
        <p:nvPr/>
      </p:nvGrpSpPr>
      <p:grpSpPr>
        <a:xfrm>
          <a:off x="0" y="0"/>
          <a:ext cx="0" cy="0"/>
          <a:chOff x="0" y="0"/>
          <a:chExt cx="0" cy="0"/>
        </a:xfrm>
      </p:grpSpPr>
      <p:sp>
        <p:nvSpPr>
          <p:cNvPr id="189" name="Google Shape;189;p49">
            <a:extLst>
              <a:ext uri="{FF2B5EF4-FFF2-40B4-BE49-F238E27FC236}">
                <a16:creationId xmlns:a16="http://schemas.microsoft.com/office/drawing/2014/main" id="{34FCFA40-3C40-569C-872A-214597CCDBFA}"/>
              </a:ext>
            </a:extLst>
          </p:cNvPr>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Making funding decisions</a:t>
            </a:r>
            <a:br>
              <a:rPr lang="en-GB" sz="1400" b="0" i="0" u="none" strike="noStrike" cap="none" dirty="0">
                <a:solidFill>
                  <a:srgbClr val="000000"/>
                </a:solidFill>
                <a:latin typeface="Lora"/>
                <a:ea typeface="Lora"/>
                <a:cs typeface="Lora"/>
                <a:sym typeface="Lora"/>
              </a:rPr>
            </a:br>
            <a:r>
              <a:rPr lang="en-GB" sz="2400" b="1" i="0" u="none" strike="noStrike" cap="none" dirty="0">
                <a:solidFill>
                  <a:schemeClr val="accent1"/>
                </a:solidFill>
                <a:latin typeface="Lora"/>
                <a:ea typeface="Lora"/>
                <a:cs typeface="Lora"/>
                <a:sym typeface="Lora"/>
              </a:rPr>
              <a:t>Moments to introduce RRA-aligned processes and workflows</a:t>
            </a:r>
            <a:endParaRPr sz="2400" b="0" i="0" u="none" strike="noStrike" cap="none" dirty="0">
              <a:solidFill>
                <a:srgbClr val="000000"/>
              </a:solidFill>
              <a:latin typeface="Lora"/>
              <a:ea typeface="Lora"/>
              <a:cs typeface="Lora"/>
              <a:sym typeface="Lora"/>
            </a:endParaRPr>
          </a:p>
        </p:txBody>
      </p:sp>
      <p:sp>
        <p:nvSpPr>
          <p:cNvPr id="190" name="Google Shape;190;p49">
            <a:extLst>
              <a:ext uri="{FF2B5EF4-FFF2-40B4-BE49-F238E27FC236}">
                <a16:creationId xmlns:a16="http://schemas.microsoft.com/office/drawing/2014/main" id="{FDE3DDFF-38BC-32A6-699C-D29357BF6882}"/>
              </a:ext>
            </a:extLst>
          </p:cNvPr>
          <p:cNvSpPr txBox="1"/>
          <p:nvPr/>
        </p:nvSpPr>
        <p:spPr>
          <a:xfrm>
            <a:off x="741483" y="1910400"/>
            <a:ext cx="6984264" cy="2500644"/>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Recruiting panel and committee members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Providing reviewers’ guidance and training</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Designing RRA-aligned decision-making workflows</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Sharing funding decisions with applicants</a:t>
            </a:r>
            <a:endParaRPr sz="2200" b="0" i="0" u="none" strike="noStrike" cap="none" dirty="0">
              <a:solidFill>
                <a:schemeClr val="lt1"/>
              </a:solidFill>
              <a:latin typeface="Lora"/>
              <a:ea typeface="Lora"/>
              <a:cs typeface="Lora"/>
              <a:sym typeface="Lora"/>
            </a:endParaRPr>
          </a:p>
        </p:txBody>
      </p:sp>
      <p:grpSp>
        <p:nvGrpSpPr>
          <p:cNvPr id="7" name="Group 6">
            <a:extLst>
              <a:ext uri="{FF2B5EF4-FFF2-40B4-BE49-F238E27FC236}">
                <a16:creationId xmlns:a16="http://schemas.microsoft.com/office/drawing/2014/main" id="{A2D2BD68-3CA5-FA13-CC0B-5A941FB87F5D}"/>
              </a:ext>
            </a:extLst>
          </p:cNvPr>
          <p:cNvGrpSpPr/>
          <p:nvPr/>
        </p:nvGrpSpPr>
        <p:grpSpPr>
          <a:xfrm>
            <a:off x="7596554" y="1907064"/>
            <a:ext cx="4595447" cy="3772767"/>
            <a:chOff x="6230814" y="1907064"/>
            <a:chExt cx="5961187" cy="4950936"/>
          </a:xfrm>
        </p:grpSpPr>
        <p:pic>
          <p:nvPicPr>
            <p:cNvPr id="6" name="Picture 5">
              <a:extLst>
                <a:ext uri="{FF2B5EF4-FFF2-40B4-BE49-F238E27FC236}">
                  <a16:creationId xmlns:a16="http://schemas.microsoft.com/office/drawing/2014/main" id="{3A47FE61-07FF-D32C-D6E3-A269BC8815B5}"/>
                </a:ext>
              </a:extLst>
            </p:cNvPr>
            <p:cNvPicPr>
              <a:picLocks noChangeAspect="1"/>
            </p:cNvPicPr>
            <p:nvPr/>
          </p:nvPicPr>
          <p:blipFill>
            <a:blip r:embed="rId3"/>
            <a:stretch>
              <a:fillRect/>
            </a:stretch>
          </p:blipFill>
          <p:spPr>
            <a:xfrm>
              <a:off x="8337025" y="1907064"/>
              <a:ext cx="3854976" cy="4950935"/>
            </a:xfrm>
            <a:prstGeom prst="rect">
              <a:avLst/>
            </a:prstGeom>
          </p:spPr>
        </p:pic>
        <p:pic>
          <p:nvPicPr>
            <p:cNvPr id="4" name="Picture 3">
              <a:extLst>
                <a:ext uri="{FF2B5EF4-FFF2-40B4-BE49-F238E27FC236}">
                  <a16:creationId xmlns:a16="http://schemas.microsoft.com/office/drawing/2014/main" id="{400FEE41-4D9C-9114-FE69-7F9389DA2309}"/>
                </a:ext>
              </a:extLst>
            </p:cNvPr>
            <p:cNvPicPr>
              <a:picLocks noChangeAspect="1"/>
            </p:cNvPicPr>
            <p:nvPr/>
          </p:nvPicPr>
          <p:blipFill>
            <a:blip r:embed="rId4"/>
            <a:stretch>
              <a:fillRect/>
            </a:stretch>
          </p:blipFill>
          <p:spPr>
            <a:xfrm>
              <a:off x="6230814" y="4442251"/>
              <a:ext cx="2766300" cy="2415749"/>
            </a:xfrm>
            <a:prstGeom prst="rect">
              <a:avLst/>
            </a:prstGeom>
          </p:spPr>
        </p:pic>
      </p:grpSp>
    </p:spTree>
    <p:extLst>
      <p:ext uri="{BB962C8B-B14F-4D97-AF65-F5344CB8AC3E}">
        <p14:creationId xmlns:p14="http://schemas.microsoft.com/office/powerpoint/2010/main" val="2870299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17FD4012-F385-F6D6-E2F0-003939A025D3}"/>
            </a:ext>
          </a:extLst>
        </p:cNvPr>
        <p:cNvGrpSpPr/>
        <p:nvPr/>
      </p:nvGrpSpPr>
      <p:grpSpPr>
        <a:xfrm>
          <a:off x="0" y="0"/>
          <a:ext cx="0" cy="0"/>
          <a:chOff x="0" y="0"/>
          <a:chExt cx="0" cy="0"/>
        </a:xfrm>
      </p:grpSpPr>
      <p:sp>
        <p:nvSpPr>
          <p:cNvPr id="189" name="Google Shape;189;p49">
            <a:extLst>
              <a:ext uri="{FF2B5EF4-FFF2-40B4-BE49-F238E27FC236}">
                <a16:creationId xmlns:a16="http://schemas.microsoft.com/office/drawing/2014/main" id="{E5BA0905-7EA2-2525-48A0-56EDFC746356}"/>
              </a:ext>
            </a:extLst>
          </p:cNvPr>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Setting grant terms and conditions</a:t>
            </a:r>
            <a:br>
              <a:rPr lang="en-GB" sz="1400" b="0" i="0" u="none" strike="noStrike" cap="none" dirty="0">
                <a:solidFill>
                  <a:srgbClr val="000000"/>
                </a:solidFill>
                <a:latin typeface="Lora"/>
                <a:ea typeface="Lora"/>
                <a:cs typeface="Lora"/>
                <a:sym typeface="Lora"/>
              </a:rPr>
            </a:br>
            <a:r>
              <a:rPr lang="en-GB" sz="2400" b="1" i="0" u="none" strike="noStrike" cap="none" dirty="0">
                <a:solidFill>
                  <a:schemeClr val="accent1"/>
                </a:solidFill>
                <a:latin typeface="Lora"/>
                <a:ea typeface="Lora"/>
                <a:cs typeface="Lora"/>
                <a:sym typeface="Lora"/>
              </a:rPr>
              <a:t>Moments to introduce RRA-aligned processes and workflows</a:t>
            </a:r>
            <a:endParaRPr sz="2400" b="0" i="0" u="none" strike="noStrike" cap="none" dirty="0">
              <a:solidFill>
                <a:srgbClr val="000000"/>
              </a:solidFill>
              <a:latin typeface="Lora"/>
              <a:ea typeface="Lora"/>
              <a:cs typeface="Lora"/>
              <a:sym typeface="Lora"/>
            </a:endParaRPr>
          </a:p>
        </p:txBody>
      </p:sp>
      <p:sp>
        <p:nvSpPr>
          <p:cNvPr id="190" name="Google Shape;190;p49">
            <a:extLst>
              <a:ext uri="{FF2B5EF4-FFF2-40B4-BE49-F238E27FC236}">
                <a16:creationId xmlns:a16="http://schemas.microsoft.com/office/drawing/2014/main" id="{70B5C2CB-BBC0-4981-2D24-FCC05F33C6F5}"/>
              </a:ext>
            </a:extLst>
          </p:cNvPr>
          <p:cNvSpPr txBox="1"/>
          <p:nvPr/>
        </p:nvSpPr>
        <p:spPr>
          <a:xfrm>
            <a:off x="741483" y="1998234"/>
            <a:ext cx="6984264" cy="195741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Creating grant term and conditions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During the implementation and delivery of a grant</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When setting grant reporting requirements </a:t>
            </a:r>
            <a:endParaRPr sz="2200" b="0" i="0" u="none" strike="noStrike" cap="none" dirty="0">
              <a:solidFill>
                <a:schemeClr val="lt1"/>
              </a:solidFill>
              <a:latin typeface="Lora"/>
              <a:ea typeface="Lora"/>
              <a:cs typeface="Lora"/>
              <a:sym typeface="Lora"/>
            </a:endParaRPr>
          </a:p>
        </p:txBody>
      </p:sp>
      <p:grpSp>
        <p:nvGrpSpPr>
          <p:cNvPr id="7" name="Group 6">
            <a:extLst>
              <a:ext uri="{FF2B5EF4-FFF2-40B4-BE49-F238E27FC236}">
                <a16:creationId xmlns:a16="http://schemas.microsoft.com/office/drawing/2014/main" id="{4D09E213-02D7-5992-88DA-F26F66BA32AE}"/>
              </a:ext>
            </a:extLst>
          </p:cNvPr>
          <p:cNvGrpSpPr/>
          <p:nvPr/>
        </p:nvGrpSpPr>
        <p:grpSpPr>
          <a:xfrm>
            <a:off x="5433646" y="2054546"/>
            <a:ext cx="6758354" cy="3695623"/>
            <a:chOff x="4275200" y="2476417"/>
            <a:chExt cx="7916800" cy="4351397"/>
          </a:xfrm>
        </p:grpSpPr>
        <p:pic>
          <p:nvPicPr>
            <p:cNvPr id="6" name="Picture 5">
              <a:extLst>
                <a:ext uri="{FF2B5EF4-FFF2-40B4-BE49-F238E27FC236}">
                  <a16:creationId xmlns:a16="http://schemas.microsoft.com/office/drawing/2014/main" id="{91BF5C35-6A06-B586-506F-A006DE064D68}"/>
                </a:ext>
              </a:extLst>
            </p:cNvPr>
            <p:cNvPicPr>
              <a:picLocks noChangeAspect="1"/>
            </p:cNvPicPr>
            <p:nvPr/>
          </p:nvPicPr>
          <p:blipFill>
            <a:blip r:embed="rId3"/>
            <a:stretch>
              <a:fillRect/>
            </a:stretch>
          </p:blipFill>
          <p:spPr>
            <a:xfrm>
              <a:off x="7810120" y="2476417"/>
              <a:ext cx="4381880" cy="4351397"/>
            </a:xfrm>
            <a:prstGeom prst="rect">
              <a:avLst/>
            </a:prstGeom>
          </p:spPr>
        </p:pic>
        <p:pic>
          <p:nvPicPr>
            <p:cNvPr id="4" name="Picture 3">
              <a:extLst>
                <a:ext uri="{FF2B5EF4-FFF2-40B4-BE49-F238E27FC236}">
                  <a16:creationId xmlns:a16="http://schemas.microsoft.com/office/drawing/2014/main" id="{1919EC10-17C3-318B-4354-2C22B3EC3392}"/>
                </a:ext>
              </a:extLst>
            </p:cNvPr>
            <p:cNvPicPr>
              <a:picLocks noChangeAspect="1"/>
            </p:cNvPicPr>
            <p:nvPr/>
          </p:nvPicPr>
          <p:blipFill>
            <a:blip r:embed="rId4"/>
            <a:srcRect l="10189"/>
            <a:stretch>
              <a:fillRect/>
            </a:stretch>
          </p:blipFill>
          <p:spPr>
            <a:xfrm>
              <a:off x="4275200" y="5050195"/>
              <a:ext cx="3608072" cy="1777619"/>
            </a:xfrm>
            <a:prstGeom prst="rect">
              <a:avLst/>
            </a:prstGeom>
          </p:spPr>
        </p:pic>
      </p:grpSp>
    </p:spTree>
    <p:extLst>
      <p:ext uri="{BB962C8B-B14F-4D97-AF65-F5344CB8AC3E}">
        <p14:creationId xmlns:p14="http://schemas.microsoft.com/office/powerpoint/2010/main" val="5948307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9F10C5C0-E9B3-B7FA-559D-BBADAF527C0D}"/>
            </a:ext>
          </a:extLst>
        </p:cNvPr>
        <p:cNvGrpSpPr/>
        <p:nvPr/>
      </p:nvGrpSpPr>
      <p:grpSpPr>
        <a:xfrm>
          <a:off x="0" y="0"/>
          <a:ext cx="0" cy="0"/>
          <a:chOff x="0" y="0"/>
          <a:chExt cx="0" cy="0"/>
        </a:xfrm>
      </p:grpSpPr>
      <p:sp>
        <p:nvSpPr>
          <p:cNvPr id="189" name="Google Shape;189;p49">
            <a:extLst>
              <a:ext uri="{FF2B5EF4-FFF2-40B4-BE49-F238E27FC236}">
                <a16:creationId xmlns:a16="http://schemas.microsoft.com/office/drawing/2014/main" id="{2A52183E-89FF-734D-E5E7-1A1986FB0001}"/>
              </a:ext>
            </a:extLst>
          </p:cNvPr>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Monitoring and evaluating grants and programs</a:t>
            </a:r>
            <a:br>
              <a:rPr lang="en-GB" sz="1400" b="0" i="0" u="none" strike="noStrike" cap="none" dirty="0">
                <a:solidFill>
                  <a:srgbClr val="000000"/>
                </a:solidFill>
                <a:latin typeface="Lora"/>
                <a:ea typeface="Lora"/>
                <a:cs typeface="Lora"/>
                <a:sym typeface="Lora"/>
              </a:rPr>
            </a:br>
            <a:r>
              <a:rPr lang="en-GB" sz="2400" b="1" i="0" u="none" strike="noStrike" cap="none" dirty="0">
                <a:solidFill>
                  <a:schemeClr val="accent1"/>
                </a:solidFill>
                <a:latin typeface="Lora"/>
                <a:ea typeface="Lora"/>
                <a:cs typeface="Lora"/>
                <a:sym typeface="Lora"/>
              </a:rPr>
              <a:t>Moments to introduce RRA-aligned processes and workflows</a:t>
            </a:r>
            <a:endParaRPr sz="2400" b="0" i="0" u="none" strike="noStrike" cap="none" dirty="0">
              <a:solidFill>
                <a:srgbClr val="000000"/>
              </a:solidFill>
              <a:latin typeface="Lora"/>
              <a:ea typeface="Lora"/>
              <a:cs typeface="Lora"/>
              <a:sym typeface="Lora"/>
            </a:endParaRPr>
          </a:p>
        </p:txBody>
      </p:sp>
      <p:sp>
        <p:nvSpPr>
          <p:cNvPr id="190" name="Google Shape;190;p49">
            <a:extLst>
              <a:ext uri="{FF2B5EF4-FFF2-40B4-BE49-F238E27FC236}">
                <a16:creationId xmlns:a16="http://schemas.microsoft.com/office/drawing/2014/main" id="{13325E0B-0C9C-1EA8-4BF5-E529D02C6EA3}"/>
              </a:ext>
            </a:extLst>
          </p:cNvPr>
          <p:cNvSpPr txBox="1"/>
          <p:nvPr/>
        </p:nvSpPr>
        <p:spPr>
          <a:xfrm>
            <a:off x="741483" y="1907065"/>
            <a:ext cx="6984264" cy="2654532"/>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Developing evaluation frameworks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Monitoring funding data</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Developing grant reporting requirements</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During grant delivery (e.g. progress reporting)</a:t>
            </a:r>
            <a:endParaRPr sz="1400" b="0" i="0" u="none" strike="noStrike" cap="none" dirty="0">
              <a:solidFill>
                <a:srgbClr val="000000"/>
              </a:solidFill>
              <a:latin typeface="Arial"/>
              <a:ea typeface="Arial"/>
              <a:cs typeface="Arial"/>
              <a:sym typeface="Arial"/>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Evaluating outputs and impact</a:t>
            </a:r>
            <a:endParaRPr sz="2200" b="0" i="0" u="none" strike="noStrike" cap="none" dirty="0">
              <a:solidFill>
                <a:schemeClr val="lt1"/>
              </a:solidFill>
              <a:latin typeface="Lora"/>
              <a:ea typeface="Lora"/>
              <a:cs typeface="Lora"/>
              <a:sym typeface="Lora"/>
            </a:endParaRPr>
          </a:p>
        </p:txBody>
      </p:sp>
      <p:grpSp>
        <p:nvGrpSpPr>
          <p:cNvPr id="7" name="Group 6">
            <a:extLst>
              <a:ext uri="{FF2B5EF4-FFF2-40B4-BE49-F238E27FC236}">
                <a16:creationId xmlns:a16="http://schemas.microsoft.com/office/drawing/2014/main" id="{EE40A7E4-70E6-C29F-9C67-15316DCC1521}"/>
              </a:ext>
            </a:extLst>
          </p:cNvPr>
          <p:cNvGrpSpPr/>
          <p:nvPr/>
        </p:nvGrpSpPr>
        <p:grpSpPr>
          <a:xfrm>
            <a:off x="7315200" y="1907065"/>
            <a:ext cx="4876800" cy="3807936"/>
            <a:chOff x="6123296" y="1907064"/>
            <a:chExt cx="6068704" cy="4964583"/>
          </a:xfrm>
        </p:grpSpPr>
        <p:pic>
          <p:nvPicPr>
            <p:cNvPr id="6" name="Picture 5">
              <a:extLst>
                <a:ext uri="{FF2B5EF4-FFF2-40B4-BE49-F238E27FC236}">
                  <a16:creationId xmlns:a16="http://schemas.microsoft.com/office/drawing/2014/main" id="{4921539F-7A95-13AD-1A36-7305CEE251B0}"/>
                </a:ext>
              </a:extLst>
            </p:cNvPr>
            <p:cNvPicPr>
              <a:picLocks noChangeAspect="1"/>
            </p:cNvPicPr>
            <p:nvPr/>
          </p:nvPicPr>
          <p:blipFill>
            <a:blip r:embed="rId3"/>
            <a:stretch>
              <a:fillRect/>
            </a:stretch>
          </p:blipFill>
          <p:spPr>
            <a:xfrm>
              <a:off x="8439778" y="1907064"/>
              <a:ext cx="3752222" cy="4950935"/>
            </a:xfrm>
            <a:prstGeom prst="rect">
              <a:avLst/>
            </a:prstGeom>
          </p:spPr>
        </p:pic>
        <p:pic>
          <p:nvPicPr>
            <p:cNvPr id="4" name="Picture 3">
              <a:extLst>
                <a:ext uri="{FF2B5EF4-FFF2-40B4-BE49-F238E27FC236}">
                  <a16:creationId xmlns:a16="http://schemas.microsoft.com/office/drawing/2014/main" id="{592FA129-0235-73B0-76AB-7AE143CF6A2C}"/>
                </a:ext>
              </a:extLst>
            </p:cNvPr>
            <p:cNvPicPr>
              <a:picLocks noChangeAspect="1"/>
            </p:cNvPicPr>
            <p:nvPr/>
          </p:nvPicPr>
          <p:blipFill>
            <a:blip r:embed="rId4"/>
            <a:stretch>
              <a:fillRect/>
            </a:stretch>
          </p:blipFill>
          <p:spPr>
            <a:xfrm>
              <a:off x="6123296" y="5294170"/>
              <a:ext cx="2301439" cy="1577477"/>
            </a:xfrm>
            <a:prstGeom prst="rect">
              <a:avLst/>
            </a:prstGeom>
          </p:spPr>
        </p:pic>
      </p:grpSp>
    </p:spTree>
    <p:extLst>
      <p:ext uri="{BB962C8B-B14F-4D97-AF65-F5344CB8AC3E}">
        <p14:creationId xmlns:p14="http://schemas.microsoft.com/office/powerpoint/2010/main" val="3163791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8">
          <a:extLst>
            <a:ext uri="{FF2B5EF4-FFF2-40B4-BE49-F238E27FC236}">
              <a16:creationId xmlns:a16="http://schemas.microsoft.com/office/drawing/2014/main" id="{7C3A0335-A6E2-0A3A-2552-54CAD40C78D5}"/>
            </a:ext>
          </a:extLst>
        </p:cNvPr>
        <p:cNvGrpSpPr/>
        <p:nvPr/>
      </p:nvGrpSpPr>
      <p:grpSpPr>
        <a:xfrm>
          <a:off x="0" y="0"/>
          <a:ext cx="0" cy="0"/>
          <a:chOff x="0" y="0"/>
          <a:chExt cx="0" cy="0"/>
        </a:xfrm>
      </p:grpSpPr>
      <p:sp>
        <p:nvSpPr>
          <p:cNvPr id="189" name="Google Shape;189;p49">
            <a:extLst>
              <a:ext uri="{FF2B5EF4-FFF2-40B4-BE49-F238E27FC236}">
                <a16:creationId xmlns:a16="http://schemas.microsoft.com/office/drawing/2014/main" id="{9B290B9A-1DA3-D2F3-7DD2-E09FF38D71C6}"/>
              </a:ext>
            </a:extLst>
          </p:cNvPr>
          <p:cNvSpPr txBox="1"/>
          <p:nvPr/>
        </p:nvSpPr>
        <p:spPr>
          <a:xfrm>
            <a:off x="741483" y="452057"/>
            <a:ext cx="10978662" cy="1325563"/>
          </a:xfrm>
          <a:prstGeom prst="rect">
            <a:avLst/>
          </a:prstGeom>
          <a:noFill/>
          <a:ln>
            <a:noFill/>
          </a:ln>
        </p:spPr>
        <p:txBody>
          <a:bodyPr spcFirstLastPara="1" wrap="square" lIns="91425" tIns="45700" rIns="91425" bIns="45700" anchor="ctr" anchorCtr="0">
            <a:normAutofit fontScale="92500"/>
          </a:bodyPr>
          <a:lstStyle/>
          <a:p>
            <a:pPr marL="0" marR="0" lvl="0" indent="0" algn="l" rtl="0">
              <a:lnSpc>
                <a:spcPct val="100000"/>
              </a:lnSpc>
              <a:spcBef>
                <a:spcPts val="0"/>
              </a:spcBef>
              <a:spcAft>
                <a:spcPts val="0"/>
              </a:spcAft>
              <a:buClr>
                <a:srgbClr val="000000"/>
              </a:buClr>
              <a:buSzPts val="3900"/>
              <a:buFont typeface="Arial"/>
              <a:buNone/>
            </a:pPr>
            <a:r>
              <a:rPr lang="en-GB" sz="3600" b="0" i="0" u="none" strike="noStrike" cap="none" dirty="0">
                <a:solidFill>
                  <a:schemeClr val="lt1"/>
                </a:solidFill>
                <a:latin typeface="Lora"/>
                <a:ea typeface="Lora"/>
                <a:cs typeface="Lora"/>
                <a:sym typeface="Lora"/>
              </a:rPr>
              <a:t>Communicating and engaging with your communities</a:t>
            </a:r>
            <a:br>
              <a:rPr lang="en-GB" sz="1400" b="0" i="0" u="none" strike="noStrike" cap="none" dirty="0">
                <a:solidFill>
                  <a:srgbClr val="000000"/>
                </a:solidFill>
                <a:latin typeface="Lora"/>
                <a:ea typeface="Lora"/>
                <a:cs typeface="Lora"/>
                <a:sym typeface="Lora"/>
              </a:rPr>
            </a:br>
            <a:r>
              <a:rPr lang="en-GB" sz="2400" b="1" i="0" u="none" strike="noStrike" cap="none" dirty="0">
                <a:solidFill>
                  <a:schemeClr val="accent1"/>
                </a:solidFill>
                <a:latin typeface="Lora"/>
                <a:ea typeface="Lora"/>
                <a:cs typeface="Lora"/>
                <a:sym typeface="Lora"/>
              </a:rPr>
              <a:t>Moments to introduce RRA-aligned processes and workflows</a:t>
            </a:r>
            <a:endParaRPr sz="2400" b="0" i="0" u="none" strike="noStrike" cap="none" dirty="0">
              <a:solidFill>
                <a:srgbClr val="000000"/>
              </a:solidFill>
              <a:latin typeface="Lora"/>
              <a:ea typeface="Lora"/>
              <a:cs typeface="Lora"/>
              <a:sym typeface="Lora"/>
            </a:endParaRPr>
          </a:p>
        </p:txBody>
      </p:sp>
      <p:sp>
        <p:nvSpPr>
          <p:cNvPr id="190" name="Google Shape;190;p49">
            <a:extLst>
              <a:ext uri="{FF2B5EF4-FFF2-40B4-BE49-F238E27FC236}">
                <a16:creationId xmlns:a16="http://schemas.microsoft.com/office/drawing/2014/main" id="{F4611C09-4F65-2D3F-24DE-E3FB0D00D1D3}"/>
              </a:ext>
            </a:extLst>
          </p:cNvPr>
          <p:cNvSpPr txBox="1"/>
          <p:nvPr/>
        </p:nvSpPr>
        <p:spPr>
          <a:xfrm>
            <a:off x="741483" y="2217650"/>
            <a:ext cx="6274779" cy="2346756"/>
          </a:xfrm>
          <a:prstGeom prst="rect">
            <a:avLst/>
          </a:prstGeom>
          <a:noFill/>
          <a:ln>
            <a:noFill/>
          </a:ln>
        </p:spPr>
        <p:txBody>
          <a:bodyPr spcFirstLastPara="1" wrap="square" lIns="91425" tIns="45700" rIns="91425" bIns="45700" anchor="t" anchorCtr="0">
            <a:spAutoFit/>
          </a:bodyPr>
          <a:lstStyle/>
          <a:p>
            <a:pPr marL="342900" marR="0" lvl="0" indent="-342900" algn="l" rtl="0">
              <a:lnSpc>
                <a:spcPct val="115000"/>
              </a:lnSpc>
              <a:spcBef>
                <a:spcPts val="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Developing externall</a:t>
            </a:r>
            <a:r>
              <a:rPr lang="en-GB" sz="2200" dirty="0">
                <a:solidFill>
                  <a:schemeClr val="lt1"/>
                </a:solidFill>
                <a:latin typeface="Lora"/>
                <a:ea typeface="Lora"/>
                <a:cs typeface="Lora"/>
                <a:sym typeface="Lora"/>
              </a:rPr>
              <a:t>y facing policies and position statements</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Internal communication about RRA</a:t>
            </a:r>
            <a:endParaRPr sz="2200" b="0" i="0" u="none" strike="noStrike" cap="none" dirty="0">
              <a:solidFill>
                <a:srgbClr val="000000"/>
              </a:solidFill>
              <a:latin typeface="Lora"/>
              <a:ea typeface="Lora"/>
              <a:cs typeface="Lora"/>
              <a:sym typeface="Lora"/>
            </a:endParaRPr>
          </a:p>
          <a:p>
            <a:pPr marL="342900" marR="0" lvl="0" indent="-342900" algn="l" rtl="0">
              <a:lnSpc>
                <a:spcPct val="115000"/>
              </a:lnSpc>
              <a:spcBef>
                <a:spcPts val="1200"/>
              </a:spcBef>
              <a:spcAft>
                <a:spcPts val="0"/>
              </a:spcAft>
              <a:buClr>
                <a:schemeClr val="lt1"/>
              </a:buClr>
              <a:buSzPts val="2400"/>
              <a:buFont typeface="Arial"/>
              <a:buAutoNum type="arabicPeriod"/>
            </a:pPr>
            <a:r>
              <a:rPr lang="en-GB" sz="2200" b="0" i="0" u="none" strike="noStrike" cap="none" dirty="0">
                <a:solidFill>
                  <a:schemeClr val="lt1"/>
                </a:solidFill>
                <a:latin typeface="Lora"/>
                <a:ea typeface="Lora"/>
                <a:cs typeface="Lora"/>
                <a:sym typeface="Lora"/>
              </a:rPr>
              <a:t>Communication about your funding decisions and successes</a:t>
            </a:r>
            <a:endParaRPr sz="2200" b="0" i="0" u="none" strike="noStrike" cap="none" dirty="0">
              <a:solidFill>
                <a:schemeClr val="lt1"/>
              </a:solidFill>
              <a:latin typeface="Lora"/>
              <a:ea typeface="Lora"/>
              <a:cs typeface="Lora"/>
              <a:sym typeface="Lora"/>
            </a:endParaRPr>
          </a:p>
        </p:txBody>
      </p:sp>
      <p:grpSp>
        <p:nvGrpSpPr>
          <p:cNvPr id="7" name="Group 6">
            <a:extLst>
              <a:ext uri="{FF2B5EF4-FFF2-40B4-BE49-F238E27FC236}">
                <a16:creationId xmlns:a16="http://schemas.microsoft.com/office/drawing/2014/main" id="{BBE86D04-3156-83D7-E0E5-DBBFCAB08FBC}"/>
              </a:ext>
            </a:extLst>
          </p:cNvPr>
          <p:cNvGrpSpPr/>
          <p:nvPr/>
        </p:nvGrpSpPr>
        <p:grpSpPr>
          <a:xfrm>
            <a:off x="8317522" y="2217650"/>
            <a:ext cx="3874477" cy="3532520"/>
            <a:chOff x="6537952" y="2217649"/>
            <a:chExt cx="5654048" cy="4640351"/>
          </a:xfrm>
        </p:grpSpPr>
        <p:pic>
          <p:nvPicPr>
            <p:cNvPr id="6" name="Picture 5">
              <a:extLst>
                <a:ext uri="{FF2B5EF4-FFF2-40B4-BE49-F238E27FC236}">
                  <a16:creationId xmlns:a16="http://schemas.microsoft.com/office/drawing/2014/main" id="{C6AFEE2D-A3E5-EBCE-7D67-360EE4173793}"/>
                </a:ext>
              </a:extLst>
            </p:cNvPr>
            <p:cNvPicPr>
              <a:picLocks noChangeAspect="1"/>
            </p:cNvPicPr>
            <p:nvPr/>
          </p:nvPicPr>
          <p:blipFill>
            <a:blip r:embed="rId3"/>
            <a:stretch>
              <a:fillRect/>
            </a:stretch>
          </p:blipFill>
          <p:spPr>
            <a:xfrm>
              <a:off x="8510048" y="2217649"/>
              <a:ext cx="3681952" cy="4640351"/>
            </a:xfrm>
            <a:prstGeom prst="rect">
              <a:avLst/>
            </a:prstGeom>
          </p:spPr>
        </p:pic>
        <p:pic>
          <p:nvPicPr>
            <p:cNvPr id="4" name="Picture 3">
              <a:extLst>
                <a:ext uri="{FF2B5EF4-FFF2-40B4-BE49-F238E27FC236}">
                  <a16:creationId xmlns:a16="http://schemas.microsoft.com/office/drawing/2014/main" id="{B20E70F9-F8D4-67F7-828E-F2DB3F88C435}"/>
                </a:ext>
              </a:extLst>
            </p:cNvPr>
            <p:cNvPicPr>
              <a:picLocks noChangeAspect="1"/>
            </p:cNvPicPr>
            <p:nvPr/>
          </p:nvPicPr>
          <p:blipFill>
            <a:blip r:embed="rId4"/>
            <a:srcRect l="8592"/>
            <a:stretch>
              <a:fillRect/>
            </a:stretch>
          </p:blipFill>
          <p:spPr>
            <a:xfrm>
              <a:off x="6537952" y="4253821"/>
              <a:ext cx="2252734" cy="2373545"/>
            </a:xfrm>
            <a:prstGeom prst="rect">
              <a:avLst/>
            </a:prstGeom>
          </p:spPr>
        </p:pic>
      </p:grpSp>
    </p:spTree>
    <p:extLst>
      <p:ext uri="{BB962C8B-B14F-4D97-AF65-F5344CB8AC3E}">
        <p14:creationId xmlns:p14="http://schemas.microsoft.com/office/powerpoint/2010/main" val="2262598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5"/>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dirty="0">
                <a:latin typeface="Lora"/>
                <a:ea typeface="Lora"/>
                <a:cs typeface="Lora"/>
                <a:sym typeface="Lora"/>
              </a:rPr>
              <a:t>Chapter 4. RRA and its place in the research system</a:t>
            </a:r>
            <a:endParaRPr sz="4800" b="1" dirty="0"/>
          </a:p>
        </p:txBody>
      </p:sp>
      <p:grpSp>
        <p:nvGrpSpPr>
          <p:cNvPr id="198" name="Google Shape;198;p15"/>
          <p:cNvGrpSpPr/>
          <p:nvPr/>
        </p:nvGrpSpPr>
        <p:grpSpPr>
          <a:xfrm>
            <a:off x="-496713" y="4832779"/>
            <a:ext cx="3443113" cy="2025221"/>
            <a:chOff x="-496713" y="4832779"/>
            <a:chExt cx="3443113" cy="2025221"/>
          </a:xfrm>
        </p:grpSpPr>
        <p:sp>
          <p:nvSpPr>
            <p:cNvPr id="199" name="Google Shape;199;p15"/>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00" name="Google Shape;200;p15"/>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8" name="Google Shape;189;p49">
            <a:extLst>
              <a:ext uri="{FF2B5EF4-FFF2-40B4-BE49-F238E27FC236}">
                <a16:creationId xmlns:a16="http://schemas.microsoft.com/office/drawing/2014/main" id="{7FDADAB2-9294-AF4D-3B9C-B0B314B08A73}"/>
              </a:ext>
            </a:extLst>
          </p:cNvPr>
          <p:cNvSpPr txBox="1"/>
          <p:nvPr/>
        </p:nvSpPr>
        <p:spPr>
          <a:xfrm>
            <a:off x="606669" y="0"/>
            <a:ext cx="10978662" cy="1325563"/>
          </a:xfrm>
          <a:prstGeom prst="rect">
            <a:avLst/>
          </a:prstGeom>
          <a:noFill/>
          <a:ln>
            <a:noFill/>
          </a:ln>
        </p:spPr>
        <p:txBody>
          <a:bodyPr spcFirstLastPara="1" wrap="square" lIns="91425" tIns="45700" rIns="91425" bIns="45700" anchor="ctr" anchorCtr="0">
            <a:normAutofit/>
          </a:bodyPr>
          <a:lstStyle/>
          <a:p>
            <a:pPr marL="0" marR="0" lvl="0" indent="0" rtl="0">
              <a:lnSpc>
                <a:spcPct val="100000"/>
              </a:lnSpc>
              <a:spcBef>
                <a:spcPts val="0"/>
              </a:spcBef>
              <a:spcAft>
                <a:spcPts val="0"/>
              </a:spcAft>
              <a:buClr>
                <a:srgbClr val="000000"/>
              </a:buClr>
              <a:buSzPts val="3900"/>
              <a:buFont typeface="Arial"/>
              <a:buNone/>
            </a:pPr>
            <a:r>
              <a:rPr lang="en-GB" sz="3600" dirty="0">
                <a:solidFill>
                  <a:schemeClr val="lt1"/>
                </a:solidFill>
                <a:latin typeface="Lora"/>
                <a:ea typeface="Lora"/>
                <a:cs typeface="Lora"/>
                <a:sym typeface="Lora"/>
              </a:rPr>
              <a:t>An interconnected research system</a:t>
            </a:r>
            <a:endParaRPr sz="2400" i="0" u="none" strike="noStrike" cap="none" dirty="0">
              <a:solidFill>
                <a:srgbClr val="000000"/>
              </a:solidFill>
              <a:latin typeface="Lora"/>
              <a:ea typeface="Lora"/>
              <a:cs typeface="Lora"/>
              <a:sym typeface="Lora"/>
            </a:endParaRPr>
          </a:p>
        </p:txBody>
      </p:sp>
      <p:pic>
        <p:nvPicPr>
          <p:cNvPr id="2" name="Picture 1">
            <a:extLst>
              <a:ext uri="{FF2B5EF4-FFF2-40B4-BE49-F238E27FC236}">
                <a16:creationId xmlns:a16="http://schemas.microsoft.com/office/drawing/2014/main" id="{EA0743AE-FCC2-CC32-1F8C-E3400E50EA67}"/>
              </a:ext>
            </a:extLst>
          </p:cNvPr>
          <p:cNvPicPr>
            <a:picLocks noChangeAspect="1"/>
          </p:cNvPicPr>
          <p:nvPr/>
        </p:nvPicPr>
        <p:blipFill>
          <a:blip r:embed="rId3"/>
          <a:stretch>
            <a:fillRect/>
          </a:stretch>
        </p:blipFill>
        <p:spPr>
          <a:xfrm>
            <a:off x="3378200" y="1139147"/>
            <a:ext cx="5435600" cy="54356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fontScale="90000"/>
          </a:bodyPr>
          <a:lstStyle/>
          <a:p>
            <a:pPr marL="0" lvl="0" indent="0" algn="ctr" rtl="0">
              <a:lnSpc>
                <a:spcPct val="90000"/>
              </a:lnSpc>
              <a:spcBef>
                <a:spcPts val="0"/>
              </a:spcBef>
              <a:spcAft>
                <a:spcPts val="0"/>
              </a:spcAft>
              <a:buClr>
                <a:schemeClr val="lt1"/>
              </a:buClr>
              <a:buSzPct val="111111"/>
              <a:buFont typeface="Arial"/>
              <a:buNone/>
            </a:pPr>
            <a:r>
              <a:rPr lang="en-GB" sz="4800" b="1">
                <a:latin typeface="Lora"/>
                <a:ea typeface="Lora"/>
                <a:cs typeface="Lora"/>
                <a:sym typeface="Lora"/>
              </a:rPr>
              <a:t>Implementing Responsible Research Assessment at Research Funding Organizations</a:t>
            </a:r>
            <a:endParaRPr sz="4800" b="1"/>
          </a:p>
        </p:txBody>
      </p:sp>
      <p:sp>
        <p:nvSpPr>
          <p:cNvPr id="92" name="Google Shape;92;p5"/>
          <p:cNvSpPr txBox="1">
            <a:spLocks noGrp="1"/>
          </p:cNvSpPr>
          <p:nvPr>
            <p:ph type="subTitle" idx="1"/>
          </p:nvPr>
        </p:nvSpPr>
        <p:spPr>
          <a:xfrm>
            <a:off x="1360936" y="3839372"/>
            <a:ext cx="9470127" cy="1655762"/>
          </a:xfrm>
          <a:prstGeom prst="rect">
            <a:avLst/>
          </a:prstGeom>
          <a:noFill/>
          <a:ln>
            <a:noFill/>
          </a:ln>
        </p:spPr>
        <p:txBody>
          <a:bodyPr spcFirstLastPara="1" wrap="square" lIns="91425" tIns="45700" rIns="91425" bIns="45700" anchor="t" anchorCtr="0">
            <a:normAutofit fontScale="92500"/>
          </a:bodyPr>
          <a:lstStyle/>
          <a:p>
            <a:pPr marL="457200" lvl="0" indent="-228600" algn="ctr" rtl="0">
              <a:lnSpc>
                <a:spcPct val="110000"/>
              </a:lnSpc>
              <a:spcBef>
                <a:spcPts val="1000"/>
              </a:spcBef>
              <a:spcAft>
                <a:spcPts val="0"/>
              </a:spcAft>
              <a:buClr>
                <a:schemeClr val="lt1"/>
              </a:buClr>
              <a:buSzPts val="2400"/>
              <a:buNone/>
            </a:pPr>
            <a:r>
              <a:rPr lang="en-GB" sz="3200" dirty="0">
                <a:solidFill>
                  <a:schemeClr val="accent1"/>
                </a:solidFill>
                <a:latin typeface="Lora"/>
                <a:ea typeface="Lora"/>
                <a:cs typeface="Lora"/>
                <a:sym typeface="Lora"/>
              </a:rPr>
              <a:t>Overview of DORA’s </a:t>
            </a:r>
            <a:r>
              <a:rPr lang="en-GB" sz="3200" i="1" dirty="0">
                <a:solidFill>
                  <a:schemeClr val="accent1"/>
                </a:solidFill>
                <a:latin typeface="Lora"/>
                <a:ea typeface="Lora"/>
                <a:cs typeface="Lora"/>
                <a:sym typeface="Lora"/>
              </a:rPr>
              <a:t>Practical Guide for Research Funding Organizations for </a:t>
            </a:r>
            <a:r>
              <a:rPr lang="en-GB" sz="3200" b="1" i="1" dirty="0">
                <a:solidFill>
                  <a:schemeClr val="accent1"/>
                </a:solidFill>
                <a:latin typeface="Lora"/>
                <a:ea typeface="Lora"/>
                <a:cs typeface="Lora"/>
                <a:sym typeface="Lora"/>
              </a:rPr>
              <a:t>funding program staff</a:t>
            </a:r>
            <a:endParaRPr b="1" dirty="0"/>
          </a:p>
          <a:p>
            <a:pPr marL="457200" lvl="0" indent="-228600" algn="ctr" rtl="0">
              <a:lnSpc>
                <a:spcPct val="110000"/>
              </a:lnSpc>
              <a:spcBef>
                <a:spcPts val="1000"/>
              </a:spcBef>
              <a:spcAft>
                <a:spcPts val="0"/>
              </a:spcAft>
              <a:buClr>
                <a:schemeClr val="lt1"/>
              </a:buClr>
              <a:buSzPts val="2400"/>
              <a:buNone/>
            </a:pPr>
            <a:endParaRPr i="1" dirty="0"/>
          </a:p>
        </p:txBody>
      </p:sp>
      <p:grpSp>
        <p:nvGrpSpPr>
          <p:cNvPr id="93" name="Google Shape;93;p5"/>
          <p:cNvGrpSpPr/>
          <p:nvPr/>
        </p:nvGrpSpPr>
        <p:grpSpPr>
          <a:xfrm>
            <a:off x="-496713" y="4832779"/>
            <a:ext cx="3443113" cy="2025221"/>
            <a:chOff x="-496713" y="4832779"/>
            <a:chExt cx="3443113" cy="2025221"/>
          </a:xfrm>
        </p:grpSpPr>
        <p:sp>
          <p:nvSpPr>
            <p:cNvPr id="94" name="Google Shape;94;p5"/>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95" name="Google Shape;95;p5"/>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9">
          <a:extLst>
            <a:ext uri="{FF2B5EF4-FFF2-40B4-BE49-F238E27FC236}">
              <a16:creationId xmlns:a16="http://schemas.microsoft.com/office/drawing/2014/main" id="{A5900448-5D35-A3E2-1472-9518CD4BE975}"/>
            </a:ext>
          </a:extLst>
        </p:cNvPr>
        <p:cNvGrpSpPr/>
        <p:nvPr/>
      </p:nvGrpSpPr>
      <p:grpSpPr>
        <a:xfrm>
          <a:off x="0" y="0"/>
          <a:ext cx="0" cy="0"/>
          <a:chOff x="0" y="0"/>
          <a:chExt cx="0" cy="0"/>
        </a:xfrm>
      </p:grpSpPr>
      <p:sp>
        <p:nvSpPr>
          <p:cNvPr id="211" name="Google Shape;211;p50">
            <a:extLst>
              <a:ext uri="{FF2B5EF4-FFF2-40B4-BE49-F238E27FC236}">
                <a16:creationId xmlns:a16="http://schemas.microsoft.com/office/drawing/2014/main" id="{A21226CB-33D3-5C1B-18AB-5C2776205777}"/>
              </a:ext>
            </a:extLst>
          </p:cNvPr>
          <p:cNvSpPr txBox="1"/>
          <p:nvPr/>
        </p:nvSpPr>
        <p:spPr>
          <a:xfrm>
            <a:off x="741485" y="102117"/>
            <a:ext cx="10978662" cy="1325563"/>
          </a:xfrm>
          <a:prstGeom prst="rect">
            <a:avLst/>
          </a:prstGeom>
          <a:noFill/>
          <a:ln>
            <a:noFill/>
          </a:ln>
        </p:spPr>
        <p:txBody>
          <a:bodyPr spcFirstLastPara="1" wrap="square" lIns="91425" tIns="45700" rIns="91425" bIns="45700" anchor="ctr" anchorCtr="0">
            <a:noAutofit/>
          </a:bodyPr>
          <a:lstStyle/>
          <a:p>
            <a:pPr>
              <a:buSzPts val="3600"/>
            </a:pPr>
            <a:r>
              <a:rPr lang="en-GB" sz="3600" dirty="0">
                <a:solidFill>
                  <a:schemeClr val="lt1"/>
                </a:solidFill>
                <a:latin typeface="Lora"/>
                <a:ea typeface="Lora"/>
                <a:cs typeface="Lora"/>
                <a:sym typeface="Lora"/>
              </a:rPr>
              <a:t>An interconnected research system</a:t>
            </a:r>
            <a:endParaRPr lang="en-GB" sz="3600" dirty="0">
              <a:latin typeface="Lora"/>
              <a:ea typeface="Lora"/>
              <a:cs typeface="Lora"/>
              <a:sym typeface="Lora"/>
            </a:endParaRPr>
          </a:p>
        </p:txBody>
      </p:sp>
      <p:graphicFrame>
        <p:nvGraphicFramePr>
          <p:cNvPr id="2" name="Table 1">
            <a:extLst>
              <a:ext uri="{FF2B5EF4-FFF2-40B4-BE49-F238E27FC236}">
                <a16:creationId xmlns:a16="http://schemas.microsoft.com/office/drawing/2014/main" id="{5973CB8B-2F66-A886-291E-42343E8FDF07}"/>
              </a:ext>
            </a:extLst>
          </p:cNvPr>
          <p:cNvGraphicFramePr>
            <a:graphicFrameLocks noGrp="1"/>
          </p:cNvGraphicFramePr>
          <p:nvPr>
            <p:extLst>
              <p:ext uri="{D42A27DB-BD31-4B8C-83A1-F6EECF244321}">
                <p14:modId xmlns:p14="http://schemas.microsoft.com/office/powerpoint/2010/main" val="1246811188"/>
              </p:ext>
            </p:extLst>
          </p:nvPr>
        </p:nvGraphicFramePr>
        <p:xfrm>
          <a:off x="794599" y="1394270"/>
          <a:ext cx="6588840" cy="4942840"/>
        </p:xfrm>
        <a:graphic>
          <a:graphicData uri="http://schemas.openxmlformats.org/drawingml/2006/table">
            <a:tbl>
              <a:tblPr firstRow="1" bandRow="1">
                <a:tableStyleId>{5C22544A-7EE6-4342-B048-85BDC9FD1C3A}</a:tableStyleId>
              </a:tblPr>
              <a:tblGrid>
                <a:gridCol w="2587274">
                  <a:extLst>
                    <a:ext uri="{9D8B030D-6E8A-4147-A177-3AD203B41FA5}">
                      <a16:colId xmlns:a16="http://schemas.microsoft.com/office/drawing/2014/main" val="165306277"/>
                    </a:ext>
                  </a:extLst>
                </a:gridCol>
                <a:gridCol w="4001566">
                  <a:extLst>
                    <a:ext uri="{9D8B030D-6E8A-4147-A177-3AD203B41FA5}">
                      <a16:colId xmlns:a16="http://schemas.microsoft.com/office/drawing/2014/main" val="633499291"/>
                    </a:ext>
                  </a:extLst>
                </a:gridCol>
              </a:tblGrid>
              <a:tr h="370840">
                <a:tc>
                  <a:txBody>
                    <a:bodyPr/>
                    <a:lstStyle/>
                    <a:p>
                      <a:r>
                        <a:rPr lang="en-GB" dirty="0"/>
                        <a:t>Component</a:t>
                      </a:r>
                    </a:p>
                  </a:txBody>
                  <a:tcPr>
                    <a:lnL w="12700" cmpd="sng">
                      <a:noFill/>
                    </a:lnL>
                    <a:lnR w="12700" cap="flat" cmpd="sng" algn="ctr">
                      <a:noFill/>
                      <a:prstDash val="solid"/>
                      <a:round/>
                      <a:headEnd type="none" w="med" len="med"/>
                      <a:tailEnd type="none" w="med" len="med"/>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r>
                        <a:rPr lang="en-GB" dirty="0"/>
                        <a:t>How RRA connects with components</a:t>
                      </a:r>
                    </a:p>
                  </a:txBody>
                  <a:tcPr>
                    <a:lnL w="12700" cap="flat" cmpd="sng" algn="ctr">
                      <a:noFill/>
                      <a:prstDash val="solid"/>
                      <a:round/>
                      <a:headEnd type="none" w="med" len="med"/>
                      <a:tailEnd type="none" w="med" len="med"/>
                    </a:lnL>
                    <a:lnR w="12700" cmpd="sng">
                      <a:noFill/>
                    </a:lnR>
                    <a:lnT w="127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FC000"/>
                    </a:solidFill>
                  </a:tcPr>
                </a:tc>
                <a:extLst>
                  <a:ext uri="{0D108BD9-81ED-4DB2-BD59-A6C34878D82A}">
                    <a16:rowId xmlns:a16="http://schemas.microsoft.com/office/drawing/2014/main" val="1034938098"/>
                  </a:ext>
                </a:extLst>
              </a:tr>
              <a:tr h="370840">
                <a:tc>
                  <a:txBody>
                    <a:bodyPr/>
                    <a:lstStyle/>
                    <a:p>
                      <a:r>
                        <a:rPr lang="en-US" sz="1400" b="1" dirty="0">
                          <a:solidFill>
                            <a:srgbClr val="FF6699"/>
                          </a:solidFill>
                          <a:latin typeface="Lora"/>
                          <a:ea typeface="Lora"/>
                          <a:cs typeface="Lora"/>
                          <a:sym typeface="Lora"/>
                        </a:rPr>
                        <a:t>Equity, Diversity, and Inclusion </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r>
                        <a:rPr lang="en-GB" sz="1400" b="0" dirty="0">
                          <a:solidFill>
                            <a:schemeClr val="lt1"/>
                          </a:solidFill>
                          <a:latin typeface="Lora"/>
                          <a:ea typeface="Lora"/>
                          <a:cs typeface="Lora"/>
                          <a:sym typeface="Lora"/>
                        </a:rPr>
                        <a:t>recognizes the diversity of contributions and career paths</a:t>
                      </a:r>
                      <a:endParaRPr lang="en-GB"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774111681"/>
                  </a:ext>
                </a:extLst>
              </a:tr>
              <a:tr h="370840">
                <a:tc>
                  <a:txBody>
                    <a:bodyPr/>
                    <a:lstStyle/>
                    <a:p>
                      <a:r>
                        <a:rPr lang="en-US" sz="1400" b="1" dirty="0">
                          <a:solidFill>
                            <a:srgbClr val="FF0066"/>
                          </a:solidFill>
                          <a:latin typeface="Lora"/>
                          <a:ea typeface="Lora"/>
                          <a:cs typeface="Lora"/>
                          <a:sym typeface="Lora"/>
                        </a:rPr>
                        <a:t>Research Ethics and Integrity</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r>
                        <a:rPr lang="en-US" sz="1400" b="0" dirty="0">
                          <a:solidFill>
                            <a:schemeClr val="lt1"/>
                          </a:solidFill>
                          <a:latin typeface="Lora"/>
                          <a:ea typeface="Lora"/>
                          <a:cs typeface="Lora"/>
                          <a:sym typeface="Lora"/>
                        </a:rPr>
                        <a:t>reduces perverse incentives, focuses on practices that deliver robust research</a:t>
                      </a:r>
                      <a:endParaRPr lang="en-GB"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2873326890"/>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chemeClr val="accent2"/>
                          </a:solidFill>
                          <a:latin typeface="Lora"/>
                          <a:ea typeface="Lora"/>
                          <a:cs typeface="Lora"/>
                          <a:sym typeface="Lora"/>
                        </a:rPr>
                        <a:t>Open Science</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chemeClr val="lt1"/>
                          </a:solidFill>
                          <a:latin typeface="Lora"/>
                          <a:ea typeface="Lora"/>
                          <a:cs typeface="Lora"/>
                          <a:sym typeface="Lora"/>
                        </a:rPr>
                        <a:t>rewards transparency and the sharing of data and research outputs</a:t>
                      </a:r>
                      <a:endParaRPr lang="en-GB"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2076470920"/>
                  </a:ext>
                </a:extLst>
              </a:tr>
              <a:tr h="370840">
                <a:tc>
                  <a:txBody>
                    <a:bodyPr/>
                    <a:lstStyle/>
                    <a:p>
                      <a:r>
                        <a:rPr lang="en-US" sz="1400" b="1" dirty="0">
                          <a:solidFill>
                            <a:schemeClr val="accent1"/>
                          </a:solidFill>
                          <a:latin typeface="Lora"/>
                          <a:ea typeface="Lora"/>
                          <a:cs typeface="Lora"/>
                          <a:sym typeface="Lora"/>
                        </a:rPr>
                        <a:t>Inter- and Transdisciplinary Research and Societal Impact</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i="0" u="none" strike="noStrike" cap="none" dirty="0">
                          <a:solidFill>
                            <a:schemeClr val="bg1"/>
                          </a:solidFill>
                          <a:effectLst/>
                          <a:latin typeface="Lora" pitchFamily="2" charset="0"/>
                          <a:ea typeface="+mn-ea"/>
                          <a:cs typeface="+mn-cs"/>
                          <a:sym typeface="Arial"/>
                        </a:rPr>
                        <a:t>values work that crosses boundaries and delivers real-world benefits</a:t>
                      </a:r>
                      <a:endParaRPr lang="en-GB" b="0" dirty="0">
                        <a:solidFill>
                          <a:schemeClr val="bg1"/>
                        </a:solidFill>
                        <a:latin typeface="Lora"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206948467"/>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92D050"/>
                          </a:solidFill>
                          <a:latin typeface="Lora"/>
                          <a:ea typeface="Lora"/>
                          <a:cs typeface="Lora"/>
                          <a:sym typeface="Lora"/>
                        </a:rPr>
                        <a:t>Responsible Research Culture</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chemeClr val="bg1"/>
                          </a:solidFill>
                          <a:latin typeface="Lora" pitchFamily="2" charset="0"/>
                          <a:ea typeface="Lora"/>
                          <a:cs typeface="Lora"/>
                          <a:sym typeface="Lora"/>
                        </a:rPr>
                        <a:t>recognizes and incentivizes collaboration, integrity, and innovation</a:t>
                      </a:r>
                      <a:endParaRPr lang="en-GB" b="0" dirty="0">
                        <a:solidFill>
                          <a:schemeClr val="bg1"/>
                        </a:solidFill>
                        <a:latin typeface="Lora" pitchFamily="2" charset="0"/>
                      </a:endParaRP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3709743062"/>
                  </a:ext>
                </a:extLst>
              </a:tr>
              <a:tr h="370840">
                <a:tc>
                  <a:txBody>
                    <a:bodyPr/>
                    <a:lstStyle/>
                    <a:p>
                      <a:pPr marL="0" lvl="0" indent="0">
                        <a:buClr>
                          <a:schemeClr val="lt1"/>
                        </a:buClr>
                        <a:buSzPts val="2000"/>
                        <a:buFont typeface="Wingdings" panose="05000000000000000000" pitchFamily="2" charset="2"/>
                        <a:buNone/>
                      </a:pPr>
                      <a:r>
                        <a:rPr lang="en-US" sz="1400" b="1" dirty="0">
                          <a:solidFill>
                            <a:srgbClr val="00B050"/>
                          </a:solidFill>
                          <a:latin typeface="Lora"/>
                          <a:ea typeface="Lora"/>
                          <a:cs typeface="Lora"/>
                          <a:sym typeface="Lora"/>
                        </a:rPr>
                        <a:t>Responsible Use of Metrics</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chemeClr val="lt1"/>
                          </a:solidFill>
                          <a:latin typeface="Lora"/>
                          <a:ea typeface="Lora"/>
                          <a:cs typeface="Lora"/>
                          <a:sym typeface="Lora"/>
                        </a:rPr>
                        <a:t>balances and broadens approach to research assessment</a:t>
                      </a:r>
                      <a:endParaRPr lang="en-GB"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97568354"/>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dirty="0">
                          <a:solidFill>
                            <a:srgbClr val="33CCCC"/>
                          </a:solidFill>
                          <a:latin typeface="Lora"/>
                          <a:ea typeface="Lora"/>
                          <a:cs typeface="Lora"/>
                          <a:sym typeface="Lora"/>
                        </a:rPr>
                        <a:t>Research Information Infrastructure</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chemeClr val="lt1"/>
                          </a:solidFill>
                          <a:latin typeface="Lora"/>
                          <a:ea typeface="Lora"/>
                          <a:cs typeface="Lora"/>
                          <a:sym typeface="Lora"/>
                        </a:rPr>
                        <a:t>makes contributions discoverable and usable</a:t>
                      </a:r>
                      <a:endParaRPr lang="en-GB"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3903594178"/>
                  </a:ext>
                </a:extLst>
              </a:tr>
              <a:tr h="3708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1" dirty="0">
                          <a:solidFill>
                            <a:srgbClr val="00B0F0"/>
                          </a:solidFill>
                          <a:latin typeface="Lora"/>
                          <a:ea typeface="Lora"/>
                          <a:cs typeface="Lora"/>
                          <a:sym typeface="Lora"/>
                        </a:rPr>
                        <a:t>Scholarly Communication</a:t>
                      </a:r>
                      <a:endParaRPr lang="en-GB" sz="1400" dirty="0"/>
                    </a:p>
                  </a:txBody>
                  <a:tcPr>
                    <a:lnL w="12700" cmpd="sng">
                      <a:noFill/>
                    </a:lnL>
                    <a:lnR w="12700" cap="flat" cmpd="sng" algn="ctr">
                      <a:solidFill>
                        <a:schemeClr val="tx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95000"/>
                        <a:lumOff val="5000"/>
                      </a:schemeClr>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400" b="0" dirty="0">
                          <a:solidFill>
                            <a:schemeClr val="lt1"/>
                          </a:solidFill>
                          <a:latin typeface="Lora"/>
                          <a:ea typeface="Lora"/>
                          <a:cs typeface="Lora"/>
                          <a:sym typeface="Lora"/>
                        </a:rPr>
                        <a:t>facilitates the sharing of research findings, maximizing the potential for use and reuse for use and reuse</a:t>
                      </a:r>
                      <a:endParaRPr lang="en-GB" b="0" dirty="0"/>
                    </a:p>
                  </a:txBody>
                  <a:tcPr>
                    <a:lnL w="12700" cap="flat" cmpd="sng" algn="ctr">
                      <a:solidFill>
                        <a:schemeClr val="tx1"/>
                      </a:solidFill>
                      <a:prstDash val="solid"/>
                      <a:round/>
                      <a:headEnd type="none" w="med" len="med"/>
                      <a:tailEnd type="none" w="med" len="med"/>
                    </a:lnL>
                    <a:lnR w="12700" cmpd="sng">
                      <a:noFill/>
                    </a:lnR>
                    <a:lnT w="127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tx1">
                        <a:lumMod val="95000"/>
                        <a:lumOff val="5000"/>
                      </a:schemeClr>
                    </a:solidFill>
                  </a:tcPr>
                </a:tc>
                <a:extLst>
                  <a:ext uri="{0D108BD9-81ED-4DB2-BD59-A6C34878D82A}">
                    <a16:rowId xmlns:a16="http://schemas.microsoft.com/office/drawing/2014/main" val="1437946772"/>
                  </a:ext>
                </a:extLst>
              </a:tr>
            </a:tbl>
          </a:graphicData>
        </a:graphic>
      </p:graphicFrame>
      <p:pic>
        <p:nvPicPr>
          <p:cNvPr id="4" name="Picture 3">
            <a:extLst>
              <a:ext uri="{FF2B5EF4-FFF2-40B4-BE49-F238E27FC236}">
                <a16:creationId xmlns:a16="http://schemas.microsoft.com/office/drawing/2014/main" id="{0577470F-AE92-E24F-29D1-66A9BE4DD832}"/>
              </a:ext>
            </a:extLst>
          </p:cNvPr>
          <p:cNvPicPr>
            <a:picLocks noChangeAspect="1"/>
          </p:cNvPicPr>
          <p:nvPr/>
        </p:nvPicPr>
        <p:blipFill>
          <a:blip r:embed="rId3"/>
          <a:stretch>
            <a:fillRect/>
          </a:stretch>
        </p:blipFill>
        <p:spPr>
          <a:xfrm>
            <a:off x="7717908" y="1427680"/>
            <a:ext cx="4283594" cy="4283594"/>
          </a:xfrm>
          <a:prstGeom prst="rect">
            <a:avLst/>
          </a:prstGeom>
        </p:spPr>
      </p:pic>
    </p:spTree>
    <p:extLst>
      <p:ext uri="{BB962C8B-B14F-4D97-AF65-F5344CB8AC3E}">
        <p14:creationId xmlns:p14="http://schemas.microsoft.com/office/powerpoint/2010/main" val="3514233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18"/>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dirty="0">
                <a:latin typeface="Lora"/>
                <a:ea typeface="Lora"/>
                <a:cs typeface="Lora"/>
                <a:sym typeface="Lora"/>
              </a:rPr>
              <a:t>Key resources to accompany the Guide</a:t>
            </a:r>
            <a:endParaRPr sz="4800" b="1" dirty="0"/>
          </a:p>
        </p:txBody>
      </p:sp>
      <p:grpSp>
        <p:nvGrpSpPr>
          <p:cNvPr id="225" name="Google Shape;225;p18"/>
          <p:cNvGrpSpPr/>
          <p:nvPr/>
        </p:nvGrpSpPr>
        <p:grpSpPr>
          <a:xfrm>
            <a:off x="-496713" y="4832779"/>
            <a:ext cx="3443113" cy="2025221"/>
            <a:chOff x="-496713" y="4832779"/>
            <a:chExt cx="3443113" cy="2025221"/>
          </a:xfrm>
        </p:grpSpPr>
        <p:sp>
          <p:nvSpPr>
            <p:cNvPr id="226" name="Google Shape;226;p18"/>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227" name="Google Shape;227;p18"/>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a:extLst>
            <a:ext uri="{FF2B5EF4-FFF2-40B4-BE49-F238E27FC236}">
              <a16:creationId xmlns:a16="http://schemas.microsoft.com/office/drawing/2014/main" id="{E81A38EC-5549-4A75-4A98-47B719047C7F}"/>
            </a:ext>
          </a:extLst>
        </p:cNvPr>
        <p:cNvGrpSpPr/>
        <p:nvPr/>
      </p:nvGrpSpPr>
      <p:grpSpPr>
        <a:xfrm>
          <a:off x="0" y="0"/>
          <a:ext cx="0" cy="0"/>
          <a:chOff x="0" y="0"/>
          <a:chExt cx="0" cy="0"/>
        </a:xfrm>
      </p:grpSpPr>
      <p:sp>
        <p:nvSpPr>
          <p:cNvPr id="234" name="Google Shape;234;p19">
            <a:extLst>
              <a:ext uri="{FF2B5EF4-FFF2-40B4-BE49-F238E27FC236}">
                <a16:creationId xmlns:a16="http://schemas.microsoft.com/office/drawing/2014/main" id="{3B7B08F3-D2A6-2EE0-0923-4C38C03845D5}"/>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dirty="0">
                <a:latin typeface="Lora"/>
                <a:ea typeface="Lora"/>
                <a:cs typeface="Lora"/>
                <a:sym typeface="Lora"/>
              </a:rPr>
              <a:t>Key additional resources</a:t>
            </a:r>
            <a:endParaRPr sz="3600" dirty="0">
              <a:latin typeface="Lora"/>
              <a:ea typeface="Lora"/>
              <a:cs typeface="Lora"/>
              <a:sym typeface="Lora"/>
            </a:endParaRPr>
          </a:p>
        </p:txBody>
      </p:sp>
      <p:pic>
        <p:nvPicPr>
          <p:cNvPr id="3" name="Picture 2">
            <a:extLst>
              <a:ext uri="{FF2B5EF4-FFF2-40B4-BE49-F238E27FC236}">
                <a16:creationId xmlns:a16="http://schemas.microsoft.com/office/drawing/2014/main" id="{727DA887-7143-7DFB-57CB-3FDDE29DDFFB}"/>
              </a:ext>
            </a:extLst>
          </p:cNvPr>
          <p:cNvPicPr>
            <a:picLocks noChangeAspect="1"/>
          </p:cNvPicPr>
          <p:nvPr/>
        </p:nvPicPr>
        <p:blipFill>
          <a:blip r:embed="rId3"/>
          <a:stretch>
            <a:fillRect/>
          </a:stretch>
        </p:blipFill>
        <p:spPr>
          <a:xfrm>
            <a:off x="4542191" y="1693920"/>
            <a:ext cx="2939137" cy="4153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a:extLst>
              <a:ext uri="{FF2B5EF4-FFF2-40B4-BE49-F238E27FC236}">
                <a16:creationId xmlns:a16="http://schemas.microsoft.com/office/drawing/2014/main" id="{8D5378BD-2563-68A6-CB23-65B300E34E5E}"/>
              </a:ext>
            </a:extLst>
          </p:cNvPr>
          <p:cNvPicPr>
            <a:picLocks noChangeAspect="1"/>
          </p:cNvPicPr>
          <p:nvPr/>
        </p:nvPicPr>
        <p:blipFill>
          <a:blip r:embed="rId4"/>
          <a:stretch>
            <a:fillRect/>
          </a:stretch>
        </p:blipFill>
        <p:spPr>
          <a:xfrm>
            <a:off x="7976512" y="1692812"/>
            <a:ext cx="2993369" cy="41531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765F4D45-70F4-88F5-40F1-794B5BD39BE7}"/>
              </a:ext>
            </a:extLst>
          </p:cNvPr>
          <p:cNvPicPr>
            <a:picLocks noChangeAspect="1"/>
          </p:cNvPicPr>
          <p:nvPr/>
        </p:nvPicPr>
        <p:blipFill>
          <a:blip r:embed="rId5"/>
          <a:srcRect l="1" r="625"/>
          <a:stretch>
            <a:fillRect/>
          </a:stretch>
        </p:blipFill>
        <p:spPr>
          <a:xfrm>
            <a:off x="1091073" y="1690688"/>
            <a:ext cx="2939017" cy="415525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1302608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Key resources</a:t>
            </a:r>
            <a:endParaRPr sz="3600">
              <a:latin typeface="Lora"/>
              <a:ea typeface="Lora"/>
              <a:cs typeface="Lora"/>
              <a:sym typeface="Lora"/>
            </a:endParaRPr>
          </a:p>
        </p:txBody>
      </p:sp>
      <p:sp>
        <p:nvSpPr>
          <p:cNvPr id="233" name="Google Shape;233;p19"/>
          <p:cNvSpPr txBox="1"/>
          <p:nvPr/>
        </p:nvSpPr>
        <p:spPr>
          <a:xfrm>
            <a:off x="838200" y="1367666"/>
            <a:ext cx="9771183" cy="5125209"/>
          </a:xfrm>
          <a:prstGeom prst="rect">
            <a:avLst/>
          </a:prstGeom>
          <a:noFill/>
          <a:ln>
            <a:noFill/>
          </a:ln>
        </p:spPr>
        <p:txBody>
          <a:bodyPr spcFirstLastPara="1" wrap="square" lIns="91425" tIns="45700" rIns="91425" bIns="45700" anchor="t" anchorCtr="0">
            <a:spAutoFit/>
          </a:bodyPr>
          <a:lstStyle/>
          <a:p>
            <a:pPr marL="457200" marR="0" lvl="0" indent="-457200" algn="l" rtl="0">
              <a:lnSpc>
                <a:spcPct val="115000"/>
              </a:lnSpc>
              <a:spcBef>
                <a:spcPts val="0"/>
              </a:spcBef>
              <a:spcAft>
                <a:spcPts val="0"/>
              </a:spcAft>
              <a:buClr>
                <a:schemeClr val="lt1"/>
              </a:buClr>
              <a:buSzPts val="2000"/>
              <a:buFont typeface="+mj-lt"/>
              <a:buAutoNum type="arabicPeriod"/>
            </a:pPr>
            <a:r>
              <a:rPr lang="en-GB" sz="2200" b="1" i="0" u="none" strike="noStrike" cap="none" dirty="0">
                <a:solidFill>
                  <a:schemeClr val="accent1"/>
                </a:solidFill>
                <a:latin typeface="Lora" pitchFamily="2" charset="0"/>
                <a:ea typeface="Lora"/>
                <a:cs typeface="Lora"/>
                <a:sym typeface="Lora"/>
              </a:rPr>
              <a:t>Practical Guide:</a:t>
            </a:r>
          </a:p>
          <a:p>
            <a:pPr marL="444500" lvl="1">
              <a:lnSpc>
                <a:spcPct val="115000"/>
              </a:lnSpc>
              <a:buClr>
                <a:schemeClr val="lt1"/>
              </a:buClr>
              <a:buSzPts val="2000"/>
            </a:pPr>
            <a:r>
              <a:rPr lang="en-GB" sz="1300" b="0" i="0" u="none" strike="noStrike" cap="none" dirty="0">
                <a:solidFill>
                  <a:schemeClr val="lt1"/>
                </a:solidFill>
                <a:latin typeface="Lora" pitchFamily="2" charset="0"/>
                <a:ea typeface="Lora"/>
                <a:cs typeface="Lora"/>
                <a:sym typeface="Lora"/>
              </a:rPr>
              <a:t>Allen, L., Barbour, V., Borrell-Damián, L., Cobey, K., Dube, N., Firth, C., Lawrence, R., Lima, G., McGuirk, S., Morris, J. P., Trinh, A.-K., &amp; </a:t>
            </a:r>
            <a:r>
              <a:rPr lang="en-GB" sz="1300" b="0" i="0" u="none" strike="noStrike" cap="none" dirty="0" err="1">
                <a:solidFill>
                  <a:schemeClr val="lt1"/>
                </a:solidFill>
                <a:latin typeface="Lora" pitchFamily="2" charset="0"/>
                <a:ea typeface="Lora"/>
                <a:cs typeface="Lora"/>
                <a:sym typeface="Lora"/>
              </a:rPr>
              <a:t>Uwineza</a:t>
            </a:r>
            <a:r>
              <a:rPr lang="en-GB" sz="1300" b="0" i="0" u="none" strike="noStrike" cap="none" dirty="0">
                <a:solidFill>
                  <a:schemeClr val="lt1"/>
                </a:solidFill>
                <a:latin typeface="Lora" pitchFamily="2" charset="0"/>
                <a:ea typeface="Lora"/>
                <a:cs typeface="Lora"/>
                <a:sym typeface="Lora"/>
              </a:rPr>
              <a:t>, J. (2026).  A Practical </a:t>
            </a:r>
            <a:r>
              <a:rPr lang="en-GB" sz="1300" dirty="0">
                <a:solidFill>
                  <a:schemeClr val="lt1"/>
                </a:solidFill>
                <a:latin typeface="Lora" pitchFamily="2" charset="0"/>
                <a:ea typeface="Lora"/>
                <a:cs typeface="Lora"/>
                <a:sym typeface="Lora"/>
              </a:rPr>
              <a:t>G</a:t>
            </a:r>
            <a:r>
              <a:rPr lang="en-GB" sz="1300" b="0" i="0" u="none" strike="noStrike" cap="none" dirty="0">
                <a:solidFill>
                  <a:schemeClr val="lt1"/>
                </a:solidFill>
                <a:latin typeface="Lora" pitchFamily="2" charset="0"/>
                <a:ea typeface="Lora"/>
                <a:cs typeface="Lora"/>
                <a:sym typeface="Lora"/>
              </a:rPr>
              <a:t>uide to Implementing </a:t>
            </a:r>
            <a:r>
              <a:rPr lang="en-GB" sz="1300" dirty="0">
                <a:solidFill>
                  <a:schemeClr val="lt1"/>
                </a:solidFill>
                <a:latin typeface="Lora" pitchFamily="2" charset="0"/>
                <a:ea typeface="Lora"/>
                <a:cs typeface="Lora"/>
                <a:sym typeface="Lora"/>
              </a:rPr>
              <a:t>R</a:t>
            </a:r>
            <a:r>
              <a:rPr lang="en-GB" sz="1300" b="0" i="0" u="none" strike="noStrike" cap="none" dirty="0">
                <a:solidFill>
                  <a:schemeClr val="lt1"/>
                </a:solidFill>
                <a:latin typeface="Lora" pitchFamily="2" charset="0"/>
                <a:ea typeface="Lora"/>
                <a:cs typeface="Lora"/>
                <a:sym typeface="Lora"/>
              </a:rPr>
              <a:t>esponsible </a:t>
            </a:r>
            <a:r>
              <a:rPr lang="en-GB" sz="1300" dirty="0">
                <a:solidFill>
                  <a:schemeClr val="lt1"/>
                </a:solidFill>
                <a:latin typeface="Lora" pitchFamily="2" charset="0"/>
                <a:ea typeface="Lora"/>
                <a:cs typeface="Lora"/>
                <a:sym typeface="Lora"/>
              </a:rPr>
              <a:t>R</a:t>
            </a:r>
            <a:r>
              <a:rPr lang="en-GB" sz="1300" b="0" i="0" u="none" strike="noStrike" cap="none" dirty="0">
                <a:solidFill>
                  <a:schemeClr val="lt1"/>
                </a:solidFill>
                <a:latin typeface="Lora" pitchFamily="2" charset="0"/>
                <a:ea typeface="Lora"/>
                <a:cs typeface="Lora"/>
                <a:sym typeface="Lora"/>
              </a:rPr>
              <a:t>esearch </a:t>
            </a:r>
            <a:r>
              <a:rPr lang="en-GB" sz="1300" dirty="0">
                <a:solidFill>
                  <a:schemeClr val="lt1"/>
                </a:solidFill>
                <a:latin typeface="Lora" pitchFamily="2" charset="0"/>
                <a:ea typeface="Lora"/>
                <a:cs typeface="Lora"/>
                <a:sym typeface="Lora"/>
              </a:rPr>
              <a:t>A</a:t>
            </a:r>
            <a:r>
              <a:rPr lang="en-GB" sz="1300" b="0" i="0" u="none" strike="noStrike" cap="none" dirty="0">
                <a:solidFill>
                  <a:schemeClr val="lt1"/>
                </a:solidFill>
                <a:latin typeface="Lora" pitchFamily="2" charset="0"/>
                <a:ea typeface="Lora"/>
                <a:cs typeface="Lora"/>
                <a:sym typeface="Lora"/>
              </a:rPr>
              <a:t>ssessment at Research </a:t>
            </a:r>
            <a:r>
              <a:rPr lang="en-GB" sz="1300" dirty="0">
                <a:solidFill>
                  <a:schemeClr val="lt1"/>
                </a:solidFill>
                <a:latin typeface="Lora" pitchFamily="2" charset="0"/>
                <a:ea typeface="Lora"/>
                <a:cs typeface="Lora"/>
                <a:sym typeface="Lora"/>
              </a:rPr>
              <a:t>F</a:t>
            </a:r>
            <a:r>
              <a:rPr lang="en-GB" sz="1300" b="0" i="0" u="none" strike="noStrike" cap="none" dirty="0">
                <a:solidFill>
                  <a:schemeClr val="lt1"/>
                </a:solidFill>
                <a:latin typeface="Lora" pitchFamily="2" charset="0"/>
                <a:ea typeface="Lora"/>
                <a:cs typeface="Lora"/>
                <a:sym typeface="Lora"/>
              </a:rPr>
              <a:t>unding Organizations.  Declaration on Research Assessment (DORA). </a:t>
            </a:r>
            <a:r>
              <a:rPr lang="en-GB" sz="1300" b="1" i="0" u="sng" strike="noStrike" cap="none" dirty="0">
                <a:solidFill>
                  <a:schemeClr val="bg1"/>
                </a:solidFill>
                <a:latin typeface="Lora" pitchFamily="2" charset="0"/>
                <a:ea typeface="Lora"/>
                <a:cs typeface="Lora"/>
                <a:sym typeface="Lora"/>
                <a:hlinkClick r:id="rId3">
                  <a:extLst>
                    <a:ext uri="{A12FA001-AC4F-418D-AE19-62706E023703}">
                      <ahyp:hlinkClr xmlns:ahyp="http://schemas.microsoft.com/office/drawing/2018/hyperlinkcolor" val="tx"/>
                    </a:ext>
                  </a:extLst>
                </a:hlinkClick>
              </a:rPr>
              <a:t>https://doi.org/10.5281/zenodo.18402271</a:t>
            </a:r>
            <a:r>
              <a:rPr lang="en-GB" sz="1300" b="1" i="0" u="none" strike="noStrike" cap="none" dirty="0">
                <a:solidFill>
                  <a:schemeClr val="bg1"/>
                </a:solidFill>
                <a:latin typeface="Lora" pitchFamily="2" charset="0"/>
                <a:ea typeface="Lora"/>
                <a:cs typeface="Lora"/>
                <a:sym typeface="Lora"/>
              </a:rPr>
              <a:t> </a:t>
            </a:r>
            <a:endParaRPr sz="2500" b="1" i="0" u="none" strike="noStrike" cap="none" dirty="0">
              <a:solidFill>
                <a:schemeClr val="bg1"/>
              </a:solidFill>
              <a:latin typeface="Lora" pitchFamily="2" charset="0"/>
              <a:ea typeface="Lora"/>
              <a:cs typeface="Lora"/>
              <a:sym typeface="Lora"/>
            </a:endParaRPr>
          </a:p>
          <a:p>
            <a:pPr marL="457200" lvl="0" indent="-457200">
              <a:lnSpc>
                <a:spcPct val="115000"/>
              </a:lnSpc>
              <a:spcBef>
                <a:spcPts val="600"/>
              </a:spcBef>
              <a:buClr>
                <a:schemeClr val="lt1"/>
              </a:buClr>
              <a:buSzPts val="2000"/>
              <a:buFont typeface="+mj-lt"/>
              <a:buAutoNum type="arabicPeriod"/>
            </a:pPr>
            <a:r>
              <a:rPr lang="en-GB" sz="2200" b="1" i="0" u="none" strike="noStrike" cap="none" dirty="0">
                <a:solidFill>
                  <a:schemeClr val="accent1"/>
                </a:solidFill>
                <a:latin typeface="Lora" pitchFamily="2" charset="0"/>
                <a:ea typeface="Lora"/>
                <a:cs typeface="Lora"/>
                <a:sym typeface="Lora"/>
              </a:rPr>
              <a:t>Informational Briefs</a:t>
            </a:r>
            <a:r>
              <a:rPr lang="en-GB" sz="2200" b="1" dirty="0">
                <a:solidFill>
                  <a:schemeClr val="accent1"/>
                </a:solidFill>
                <a:latin typeface="Lora" pitchFamily="2" charset="0"/>
                <a:ea typeface="Lora"/>
                <a:cs typeface="Lora"/>
                <a:sym typeface="Lora"/>
              </a:rPr>
              <a:t> from the Practical Guide</a:t>
            </a:r>
            <a:r>
              <a:rPr lang="en-GB" sz="2200" b="1" i="0" u="none" strike="noStrike" cap="none" dirty="0">
                <a:solidFill>
                  <a:schemeClr val="accent1"/>
                </a:solidFill>
                <a:latin typeface="Lora" pitchFamily="2" charset="0"/>
                <a:ea typeface="Lora"/>
                <a:cs typeface="Lora"/>
                <a:sym typeface="Lora"/>
              </a:rPr>
              <a:t>:</a:t>
            </a:r>
            <a:r>
              <a:rPr lang="en-GB" sz="2200" b="1" dirty="0">
                <a:solidFill>
                  <a:schemeClr val="bg1"/>
                </a:solidFill>
                <a:latin typeface="Lora" pitchFamily="2" charset="0"/>
                <a:ea typeface="Lora"/>
                <a:cs typeface="Lora"/>
                <a:sym typeface="Lora"/>
              </a:rPr>
              <a:t> </a:t>
            </a:r>
            <a:r>
              <a:rPr lang="en-US" b="1" dirty="0">
                <a:solidFill>
                  <a:schemeClr val="bg1"/>
                </a:solidFill>
                <a:latin typeface="Lora" pitchFamily="2" charset="0"/>
                <a:hlinkClick r:id="rId4">
                  <a:extLst>
                    <a:ext uri="{A12FA001-AC4F-418D-AE19-62706E023703}">
                      <ahyp:hlinkClr xmlns:ahyp="http://schemas.microsoft.com/office/drawing/2018/hyperlinkcolor" val="tx"/>
                    </a:ext>
                  </a:extLst>
                </a:hlinkClick>
              </a:rPr>
              <a:t>https://doi.org/10.5281/zenodo.19615795</a:t>
            </a:r>
            <a:r>
              <a:rPr lang="en-US" b="1" dirty="0">
                <a:solidFill>
                  <a:schemeClr val="bg1"/>
                </a:solidFill>
                <a:latin typeface="Lora" pitchFamily="2" charset="0"/>
              </a:rPr>
              <a:t> </a:t>
            </a:r>
            <a:endParaRPr b="1" i="0" u="none" strike="noStrike" cap="none" dirty="0">
              <a:solidFill>
                <a:schemeClr val="bg1"/>
              </a:solidFill>
              <a:latin typeface="Lora" pitchFamily="2" charset="0"/>
              <a:sym typeface="Arial"/>
            </a:endParaRPr>
          </a:p>
          <a:p>
            <a:pPr marL="457200" marR="0" lvl="0" indent="-457200" algn="l" rtl="0">
              <a:lnSpc>
                <a:spcPct val="115000"/>
              </a:lnSpc>
              <a:spcAft>
                <a:spcPts val="0"/>
              </a:spcAft>
              <a:buClr>
                <a:schemeClr val="lt1"/>
              </a:buClr>
              <a:buSzPts val="2000"/>
              <a:buFont typeface="+mj-lt"/>
              <a:buAutoNum type="arabicPeriod"/>
            </a:pPr>
            <a:r>
              <a:rPr lang="en-GB" sz="2200" b="1" i="0" u="none" strike="noStrike" cap="none" dirty="0">
                <a:solidFill>
                  <a:schemeClr val="accent1"/>
                </a:solidFill>
                <a:latin typeface="Lora" pitchFamily="2" charset="0"/>
                <a:ea typeface="Lora"/>
                <a:cs typeface="Lora"/>
                <a:sym typeface="Lora"/>
              </a:rPr>
              <a:t>Quick Reference </a:t>
            </a:r>
            <a:r>
              <a:rPr lang="en-GB" sz="2200" b="1" dirty="0">
                <a:solidFill>
                  <a:schemeClr val="accent1"/>
                </a:solidFill>
                <a:latin typeface="Lora" pitchFamily="2" charset="0"/>
                <a:ea typeface="Lora"/>
                <a:cs typeface="Lora"/>
                <a:sym typeface="Lora"/>
              </a:rPr>
              <a:t>S</a:t>
            </a:r>
            <a:r>
              <a:rPr lang="en-GB" sz="2200" b="1" i="0" u="none" strike="noStrike" cap="none" dirty="0">
                <a:solidFill>
                  <a:schemeClr val="accent1"/>
                </a:solidFill>
                <a:latin typeface="Lora" pitchFamily="2" charset="0"/>
                <a:ea typeface="Lora"/>
                <a:cs typeface="Lora"/>
                <a:sym typeface="Lora"/>
              </a:rPr>
              <a:t>heets from the Practical Guide: </a:t>
            </a:r>
            <a:r>
              <a:rPr lang="en-US" b="1" dirty="0">
                <a:solidFill>
                  <a:schemeClr val="bg1"/>
                </a:solidFill>
                <a:latin typeface="Lora" pitchFamily="2" charset="0"/>
                <a:hlinkClick r:id="rId5">
                  <a:extLst>
                    <a:ext uri="{A12FA001-AC4F-418D-AE19-62706E023703}">
                      <ahyp:hlinkClr xmlns:ahyp="http://schemas.microsoft.com/office/drawing/2018/hyperlinkcolor" val="tx"/>
                    </a:ext>
                  </a:extLst>
                </a:hlinkClick>
              </a:rPr>
              <a:t>https://doi.org/10.5281/zenodo.19615426</a:t>
            </a:r>
            <a:r>
              <a:rPr lang="en-US" b="1" dirty="0">
                <a:solidFill>
                  <a:schemeClr val="bg1"/>
                </a:solidFill>
                <a:latin typeface="Lora" pitchFamily="2" charset="0"/>
              </a:rPr>
              <a:t> </a:t>
            </a:r>
            <a:endParaRPr sz="1400" b="1" i="0" u="none" strike="noStrike" cap="none" dirty="0">
              <a:solidFill>
                <a:schemeClr val="bg1"/>
              </a:solidFill>
              <a:latin typeface="Lora" pitchFamily="2" charset="0"/>
              <a:sym typeface="Arial"/>
            </a:endParaRPr>
          </a:p>
          <a:p>
            <a:pPr marL="457200" marR="0" lvl="0" indent="-457200" algn="l" rtl="0">
              <a:lnSpc>
                <a:spcPct val="115000"/>
              </a:lnSpc>
              <a:spcBef>
                <a:spcPts val="600"/>
              </a:spcBef>
              <a:spcAft>
                <a:spcPts val="0"/>
              </a:spcAft>
              <a:buClr>
                <a:schemeClr val="lt1"/>
              </a:buClr>
              <a:buSzPts val="2000"/>
              <a:buFont typeface="+mj-lt"/>
              <a:buAutoNum type="arabicPeriod"/>
            </a:pPr>
            <a:r>
              <a:rPr lang="en-GB" sz="2200" b="1" i="0" u="none" strike="noStrike" cap="none" dirty="0">
                <a:solidFill>
                  <a:schemeClr val="accent1"/>
                </a:solidFill>
                <a:latin typeface="Lora" pitchFamily="2" charset="0"/>
                <a:ea typeface="Lora"/>
                <a:cs typeface="Lora"/>
                <a:sym typeface="Lora"/>
              </a:rPr>
              <a:t>RRA self-assessment tool for funders:</a:t>
            </a:r>
          </a:p>
          <a:p>
            <a:pPr marL="446088" lvl="4">
              <a:buClr>
                <a:schemeClr val="lt1"/>
              </a:buClr>
              <a:buSzPts val="2000"/>
            </a:pPr>
            <a:r>
              <a:rPr lang="en-US" dirty="0">
                <a:solidFill>
                  <a:schemeClr val="bg1"/>
                </a:solidFill>
                <a:latin typeface="Lora" pitchFamily="2" charset="0"/>
                <a:ea typeface="Lora"/>
                <a:cs typeface="Lora"/>
                <a:sym typeface="Lora"/>
              </a:rPr>
              <a:t>Global Research Council Responsible Research Assessment Working Group. (2026). A responsible research assessment self-assessment tool for funders.</a:t>
            </a:r>
            <a:r>
              <a:rPr lang="en-US" b="1" dirty="0">
                <a:solidFill>
                  <a:schemeClr val="bg1"/>
                </a:solidFill>
                <a:latin typeface="Lora" pitchFamily="2" charset="0"/>
                <a:ea typeface="Lora"/>
                <a:cs typeface="Lora"/>
                <a:sym typeface="Lora"/>
              </a:rPr>
              <a:t> https://doi.org/10.6084/m9.figshare.31455505</a:t>
            </a:r>
            <a:endParaRPr lang="en-GB" b="1" i="0" u="none" strike="noStrike" cap="none" dirty="0">
              <a:solidFill>
                <a:schemeClr val="bg1"/>
              </a:solidFill>
              <a:highlight>
                <a:srgbClr val="FFFF00"/>
              </a:highlight>
              <a:latin typeface="Lora" pitchFamily="2" charset="0"/>
              <a:ea typeface="Lora"/>
              <a:cs typeface="Lora"/>
              <a:sym typeface="Lora"/>
            </a:endParaRPr>
          </a:p>
          <a:p>
            <a:pPr marL="457200" marR="0" lvl="0" indent="-457200" algn="l" rtl="0">
              <a:lnSpc>
                <a:spcPct val="115000"/>
              </a:lnSpc>
              <a:spcBef>
                <a:spcPts val="600"/>
              </a:spcBef>
              <a:spcAft>
                <a:spcPts val="0"/>
              </a:spcAft>
              <a:buClr>
                <a:schemeClr val="lt1"/>
              </a:buClr>
              <a:buSzPts val="2000"/>
              <a:buFont typeface="+mj-lt"/>
              <a:buAutoNum type="arabicPeriod"/>
            </a:pPr>
            <a:r>
              <a:rPr lang="en-GB" sz="2200" b="1" i="0" u="none" strike="noStrike" cap="none" dirty="0">
                <a:solidFill>
                  <a:schemeClr val="accent1"/>
                </a:solidFill>
                <a:latin typeface="Lora" pitchFamily="2" charset="0"/>
                <a:ea typeface="Lora"/>
                <a:cs typeface="Lora"/>
                <a:sym typeface="Lora"/>
              </a:rPr>
              <a:t>Funding agency RRA-focused case studies: </a:t>
            </a:r>
            <a:endParaRPr sz="2200" b="0" i="0" u="none" strike="noStrike" cap="none" dirty="0">
              <a:solidFill>
                <a:schemeClr val="lt1"/>
              </a:solidFill>
              <a:latin typeface="Lora" pitchFamily="2" charset="0"/>
              <a:ea typeface="Lora"/>
              <a:cs typeface="Lora"/>
              <a:sym typeface="Lora"/>
            </a:endParaRPr>
          </a:p>
          <a:p>
            <a:pPr marL="620713" marR="0" lvl="3" indent="-174625" algn="l" rtl="0">
              <a:lnSpc>
                <a:spcPct val="115000"/>
              </a:lnSpc>
              <a:spcAft>
                <a:spcPts val="0"/>
              </a:spcAft>
              <a:buClr>
                <a:schemeClr val="lt1"/>
              </a:buClr>
              <a:buSzPts val="2000"/>
              <a:buFont typeface="Wingdings" panose="05000000000000000000" pitchFamily="2" charset="2"/>
              <a:buChar char="§"/>
            </a:pPr>
            <a:r>
              <a:rPr lang="en-GB" b="1" i="0" u="none" strike="noStrike" cap="none" dirty="0">
                <a:solidFill>
                  <a:schemeClr val="lt1"/>
                </a:solidFill>
                <a:latin typeface="Lora" pitchFamily="2" charset="0"/>
                <a:ea typeface="Lora"/>
                <a:cs typeface="Lora"/>
                <a:sym typeface="Lora"/>
              </a:rPr>
              <a:t>DORA Case Studies </a:t>
            </a:r>
            <a:r>
              <a:rPr lang="en-GB" b="0" i="0" u="none" strike="noStrike" cap="none" dirty="0">
                <a:solidFill>
                  <a:schemeClr val="bg1"/>
                </a:solidFill>
                <a:latin typeface="Lora" pitchFamily="2" charset="0"/>
                <a:ea typeface="Lora"/>
                <a:cs typeface="Lora"/>
                <a:sym typeface="Lora"/>
              </a:rPr>
              <a:t>- </a:t>
            </a:r>
            <a:r>
              <a:rPr lang="en-GB" b="1" i="0" u="sng" strike="noStrike" cap="none" dirty="0">
                <a:solidFill>
                  <a:schemeClr val="bg1"/>
                </a:solidFill>
                <a:latin typeface="Lora" pitchFamily="2" charset="0"/>
                <a:ea typeface="Lora"/>
                <a:cs typeface="Lora"/>
                <a:sym typeface="Lora"/>
                <a:hlinkClick r:id="rId6">
                  <a:extLst>
                    <a:ext uri="{A12FA001-AC4F-418D-AE19-62706E023703}">
                      <ahyp:hlinkClr xmlns:ahyp="http://schemas.microsoft.com/office/drawing/2018/hyperlinkcolor" val="tx"/>
                    </a:ext>
                  </a:extLst>
                </a:hlinkClick>
              </a:rPr>
              <a:t>https://sfdora.org/dora-case-studies/</a:t>
            </a:r>
            <a:r>
              <a:rPr lang="en-GB" b="1" i="0" u="none" strike="noStrike" cap="none" dirty="0">
                <a:solidFill>
                  <a:schemeClr val="bg1"/>
                </a:solidFill>
                <a:latin typeface="Lora" pitchFamily="2" charset="0"/>
                <a:ea typeface="Lora"/>
                <a:cs typeface="Lora"/>
                <a:sym typeface="Lora"/>
              </a:rPr>
              <a:t> </a:t>
            </a:r>
            <a:endParaRPr b="1" i="0" u="none" strike="noStrike" cap="none" dirty="0">
              <a:solidFill>
                <a:schemeClr val="bg1"/>
              </a:solidFill>
              <a:latin typeface="Lora" pitchFamily="2" charset="0"/>
              <a:sym typeface="Arial"/>
            </a:endParaRPr>
          </a:p>
          <a:p>
            <a:pPr marL="620713" lvl="3" indent="-174625">
              <a:lnSpc>
                <a:spcPct val="115000"/>
              </a:lnSpc>
              <a:buClr>
                <a:schemeClr val="lt1"/>
              </a:buClr>
              <a:buSzPts val="2000"/>
              <a:buFont typeface="Wingdings" panose="05000000000000000000" pitchFamily="2" charset="2"/>
              <a:buChar char="§"/>
            </a:pPr>
            <a:r>
              <a:rPr lang="en-GB" b="1" i="0" u="none" strike="noStrike" cap="none" dirty="0">
                <a:solidFill>
                  <a:schemeClr val="bg1"/>
                </a:solidFill>
                <a:latin typeface="Lora" pitchFamily="2" charset="0"/>
                <a:ea typeface="Lora"/>
                <a:cs typeface="Lora"/>
                <a:sym typeface="Lora"/>
              </a:rPr>
              <a:t>Global Research Council RRA Case Study Booklet </a:t>
            </a:r>
            <a:r>
              <a:rPr lang="en-GB" i="0" u="none" strike="noStrike" cap="none" dirty="0">
                <a:solidFill>
                  <a:schemeClr val="bg1"/>
                </a:solidFill>
                <a:latin typeface="Lora" pitchFamily="2" charset="0"/>
                <a:ea typeface="Lora"/>
                <a:cs typeface="Lora"/>
                <a:sym typeface="Lora"/>
              </a:rPr>
              <a:t>- </a:t>
            </a:r>
            <a:r>
              <a:rPr lang="en-US" altLang="en-US" b="1" dirty="0">
                <a:solidFill>
                  <a:schemeClr val="bg1"/>
                </a:solidFill>
                <a:latin typeface="Lora" pitchFamily="2" charset="0"/>
                <a:cs typeface="Arial" panose="020B0604020202020204" pitchFamily="34" charset="0"/>
                <a:hlinkClick r:id="rId7">
                  <a:extLst>
                    <a:ext uri="{A12FA001-AC4F-418D-AE19-62706E023703}">
                      <ahyp:hlinkClr xmlns:ahyp="http://schemas.microsoft.com/office/drawing/2018/hyperlinkcolor" val="tx"/>
                    </a:ext>
                  </a:extLst>
                </a:hlinkClick>
              </a:rPr>
              <a:t>https://doi.org/10.6084/m9.figshare.31457152</a:t>
            </a:r>
            <a:r>
              <a:rPr lang="en-US" altLang="en-US" b="1" dirty="0">
                <a:solidFill>
                  <a:schemeClr val="bg1"/>
                </a:solidFill>
                <a:latin typeface="Lora" pitchFamily="2" charset="0"/>
                <a:cs typeface="Arial" panose="020B0604020202020204" pitchFamily="34" charset="0"/>
              </a:rPr>
              <a:t> </a:t>
            </a:r>
            <a:r>
              <a:rPr lang="en-US" altLang="en-US" b="1" dirty="0">
                <a:solidFill>
                  <a:schemeClr val="bg1"/>
                </a:solidFill>
                <a:latin typeface="Lora" pitchFamily="2" charset="0"/>
              </a:rPr>
              <a:t> </a:t>
            </a:r>
            <a:endParaRPr lang="en-GB" b="1" i="0" u="none" strike="noStrike" cap="none" dirty="0">
              <a:solidFill>
                <a:schemeClr val="bg1"/>
              </a:solidFill>
              <a:latin typeface="Lora" pitchFamily="2" charset="0"/>
              <a:ea typeface="Lora"/>
              <a:cs typeface="Lora"/>
              <a:sym typeface="Lora"/>
            </a:endParaRPr>
          </a:p>
          <a:p>
            <a:pPr marL="620713" lvl="3" indent="-174625">
              <a:lnSpc>
                <a:spcPct val="115000"/>
              </a:lnSpc>
              <a:buClr>
                <a:schemeClr val="lt1"/>
              </a:buClr>
              <a:buSzPts val="2000"/>
              <a:buFont typeface="Wingdings" panose="05000000000000000000" pitchFamily="2" charset="2"/>
              <a:buChar char="§"/>
            </a:pPr>
            <a:r>
              <a:rPr lang="en-GB" b="1" dirty="0">
                <a:solidFill>
                  <a:schemeClr val="bg1"/>
                </a:solidFill>
                <a:latin typeface="Lora" pitchFamily="2" charset="0"/>
                <a:ea typeface="Lora"/>
                <a:cs typeface="Lora"/>
                <a:sym typeface="Lora"/>
              </a:rPr>
              <a:t>Global Research Council RRA Case Study </a:t>
            </a:r>
            <a:r>
              <a:rPr lang="en-GB" b="1" i="0" u="none" strike="noStrike" cap="none" dirty="0">
                <a:solidFill>
                  <a:schemeClr val="bg1"/>
                </a:solidFill>
                <a:latin typeface="Lora" pitchFamily="2" charset="0"/>
                <a:ea typeface="Lora"/>
                <a:cs typeface="Lora"/>
                <a:sym typeface="Lora"/>
              </a:rPr>
              <a:t>Library - </a:t>
            </a:r>
            <a:r>
              <a:rPr lang="en-GB" b="1" i="0" u="sng" strike="noStrike" cap="none" dirty="0">
                <a:solidFill>
                  <a:schemeClr val="bg1"/>
                </a:solidFill>
                <a:latin typeface="Lora" pitchFamily="2" charset="0"/>
                <a:ea typeface="Lora"/>
                <a:cs typeface="Lora"/>
                <a:sym typeface="Lora"/>
                <a:hlinkClick r:id="rId8">
                  <a:extLst>
                    <a:ext uri="{A12FA001-AC4F-418D-AE19-62706E023703}">
                      <ahyp:hlinkClr xmlns:ahyp="http://schemas.microsoft.com/office/drawing/2018/hyperlinkcolor" val="tx"/>
                    </a:ext>
                  </a:extLst>
                </a:hlinkClick>
              </a:rPr>
              <a:t>https://globalresearchcouncil.org/about/responsible-research-assessment-working-group/case-study-library/</a:t>
            </a:r>
            <a:r>
              <a:rPr lang="en-GB" b="1" i="0" u="none" strike="noStrike" cap="none" dirty="0">
                <a:solidFill>
                  <a:schemeClr val="bg1"/>
                </a:solidFill>
                <a:latin typeface="Lora" pitchFamily="2" charset="0"/>
                <a:ea typeface="Lora"/>
                <a:cs typeface="Lora"/>
                <a:sym typeface="Lora"/>
              </a:rPr>
              <a:t> </a:t>
            </a:r>
            <a:endParaRPr b="1" i="0" u="none" strike="noStrike" cap="none" dirty="0">
              <a:solidFill>
                <a:schemeClr val="bg1"/>
              </a:solidFill>
              <a:latin typeface="Lora" pitchFamily="2" charset="0"/>
              <a:ea typeface="Lora"/>
              <a:cs typeface="Lora"/>
              <a:sym typeface="Lora"/>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7"/>
          <p:cNvSpPr txBox="1">
            <a:spLocks noGrp="1"/>
          </p:cNvSpPr>
          <p:nvPr>
            <p:ph type="ctrTitle"/>
          </p:nvPr>
        </p:nvSpPr>
        <p:spPr>
          <a:xfrm>
            <a:off x="2785240" y="3632861"/>
            <a:ext cx="7020912" cy="101728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3200"/>
              <a:buFont typeface="Arial"/>
              <a:buNone/>
            </a:pPr>
            <a:r>
              <a:rPr lang="en-GB" sz="3200" b="0" i="0" u="none" strike="noStrike" cap="none">
                <a:solidFill>
                  <a:srgbClr val="FFFFFF"/>
                </a:solidFill>
                <a:latin typeface="Arial"/>
                <a:ea typeface="Arial"/>
                <a:cs typeface="Arial"/>
                <a:sym typeface="Arial"/>
              </a:rPr>
              <a:t>Improving research assessment</a:t>
            </a:r>
            <a:endParaRPr sz="3200" b="0" i="0" u="none" strike="noStrike" cap="none">
              <a:solidFill>
                <a:srgbClr val="FFFFFF"/>
              </a:solidFill>
              <a:latin typeface="Arial"/>
              <a:ea typeface="Arial"/>
              <a:cs typeface="Arial"/>
              <a:sym typeface="Arial"/>
            </a:endParaRPr>
          </a:p>
        </p:txBody>
      </p:sp>
      <p:sp>
        <p:nvSpPr>
          <p:cNvPr id="240" name="Google Shape;240;p7"/>
          <p:cNvSpPr txBox="1"/>
          <p:nvPr/>
        </p:nvSpPr>
        <p:spPr>
          <a:xfrm>
            <a:off x="2159959" y="5505765"/>
            <a:ext cx="7872082" cy="882293"/>
          </a:xfrm>
          <a:prstGeom prst="rect">
            <a:avLst/>
          </a:prstGeom>
          <a:noFill/>
          <a:ln>
            <a:noFill/>
          </a:ln>
        </p:spPr>
        <p:txBody>
          <a:bodyPr spcFirstLastPara="1" wrap="square" lIns="25400" tIns="25400" rIns="25400" bIns="25400" anchor="ctr" anchorCtr="0">
            <a:spAutoFit/>
          </a:bodyPr>
          <a:lstStyle/>
          <a:p>
            <a:pPr marL="0" marR="0" lvl="0" indent="0" algn="ctr" rtl="0">
              <a:lnSpc>
                <a:spcPct val="150000"/>
              </a:lnSpc>
              <a:spcBef>
                <a:spcPts val="0"/>
              </a:spcBef>
              <a:spcAft>
                <a:spcPts val="0"/>
              </a:spcAft>
              <a:buClr>
                <a:srgbClr val="FFFFFF"/>
              </a:buClr>
              <a:buSzPts val="3600"/>
              <a:buFont typeface="Arial"/>
              <a:buNone/>
            </a:pPr>
            <a:r>
              <a:rPr lang="en-GB" sz="3600" b="0" i="0" u="sng" strike="noStrike" cap="none">
                <a:solidFill>
                  <a:srgbClr val="FFFFFF"/>
                </a:solidFill>
                <a:latin typeface="Lora"/>
                <a:ea typeface="Lora"/>
                <a:cs typeface="Lora"/>
                <a:sym typeface="Lora"/>
                <a:hlinkClick r:id="rId3">
                  <a:extLst>
                    <a:ext uri="{A12FA001-AC4F-418D-AE19-62706E023703}">
                      <ahyp:hlinkClr xmlns:ahyp="http://schemas.microsoft.com/office/drawing/2018/hyperlinkcolor" val="tx"/>
                    </a:ext>
                  </a:extLst>
                </a:hlinkClick>
              </a:rPr>
              <a:t>sfdora.org</a:t>
            </a:r>
            <a:endParaRPr sz="3600" b="0" i="0" u="none" strike="noStrike" cap="none">
              <a:solidFill>
                <a:srgbClr val="FFFFFF"/>
              </a:solidFill>
              <a:latin typeface="Lora"/>
              <a:ea typeface="Lora"/>
              <a:cs typeface="Lora"/>
              <a:sym typeface="Lora"/>
            </a:endParaRPr>
          </a:p>
        </p:txBody>
      </p:sp>
      <p:sp>
        <p:nvSpPr>
          <p:cNvPr id="241" name="Google Shape;241;p7"/>
          <p:cNvSpPr/>
          <p:nvPr/>
        </p:nvSpPr>
        <p:spPr>
          <a:xfrm>
            <a:off x="3448302" y="1396339"/>
            <a:ext cx="1828800" cy="1828800"/>
          </a:xfrm>
          <a:prstGeom prst="ellipse">
            <a:avLst/>
          </a:prstGeom>
          <a:solidFill>
            <a:schemeClr val="lt1"/>
          </a:solidFill>
          <a:ln w="25400" cap="flat" cmpd="sng">
            <a:solidFill>
              <a:srgbClr val="6A4D07"/>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rial"/>
              <a:ea typeface="Arial"/>
              <a:cs typeface="Arial"/>
              <a:sym typeface="Arial"/>
            </a:endParaRPr>
          </a:p>
        </p:txBody>
      </p:sp>
      <p:pic>
        <p:nvPicPr>
          <p:cNvPr id="242" name="Google Shape;242;p7" descr="DORA logo"/>
          <p:cNvPicPr preferRelativeResize="0"/>
          <p:nvPr/>
        </p:nvPicPr>
        <p:blipFill rotWithShape="1">
          <a:blip r:embed="rId4">
            <a:alphaModFix/>
          </a:blip>
          <a:srcRect/>
          <a:stretch/>
        </p:blipFill>
        <p:spPr>
          <a:xfrm>
            <a:off x="3448301" y="1396339"/>
            <a:ext cx="5295398" cy="18288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4400"/>
              <a:buFont typeface="Arial"/>
              <a:buNone/>
            </a:pPr>
            <a:r>
              <a:rPr lang="en-GB" sz="3600">
                <a:latin typeface="Lora"/>
                <a:ea typeface="Lora"/>
                <a:cs typeface="Lora"/>
                <a:sym typeface="Lora"/>
              </a:rPr>
              <a:t>A collaborative effort</a:t>
            </a:r>
            <a:endParaRPr sz="3600">
              <a:latin typeface="Lora"/>
              <a:ea typeface="Lora"/>
              <a:cs typeface="Lora"/>
              <a:sym typeface="Lora"/>
            </a:endParaRPr>
          </a:p>
        </p:txBody>
      </p:sp>
      <p:sp>
        <p:nvSpPr>
          <p:cNvPr id="111" name="Google Shape;111;p2"/>
          <p:cNvSpPr txBox="1"/>
          <p:nvPr/>
        </p:nvSpPr>
        <p:spPr>
          <a:xfrm>
            <a:off x="838198" y="1843915"/>
            <a:ext cx="5745481" cy="3754834"/>
          </a:xfrm>
          <a:prstGeom prst="rect">
            <a:avLst/>
          </a:prstGeom>
          <a:noFill/>
          <a:ln>
            <a:noFill/>
          </a:ln>
        </p:spPr>
        <p:txBody>
          <a:bodyPr spcFirstLastPara="1" wrap="square" lIns="91425" tIns="45700" rIns="91425" bIns="45700" anchor="t" anchorCtr="0">
            <a:spAutoFit/>
          </a:bodyPr>
          <a:lstStyle/>
          <a:p>
            <a:pPr marL="342900" marR="0" lvl="0" indent="-190500" algn="l" rtl="0">
              <a:lnSpc>
                <a:spcPct val="100000"/>
              </a:lnSpc>
              <a:spcBef>
                <a:spcPts val="0"/>
              </a:spcBef>
              <a:spcAft>
                <a:spcPts val="0"/>
              </a:spcAft>
              <a:buClr>
                <a:schemeClr val="lt1"/>
              </a:buClr>
              <a:buSzPts val="2400"/>
              <a:buFont typeface="Noto Sans Symbols"/>
              <a:buNone/>
            </a:pPr>
            <a:endParaRPr sz="2200" b="1" i="0" u="none" strike="noStrike" cap="none">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Global Research Council Responsible Research Assessment Working Group</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Science Europe</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DORA’s Funders Groups</a:t>
            </a:r>
            <a:endParaRPr sz="1400" b="0" i="0" u="none" strike="noStrike" cap="none">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200" b="0" i="0" u="none" strike="noStrike" cap="none">
                <a:solidFill>
                  <a:schemeClr val="lt1"/>
                </a:solidFill>
                <a:latin typeface="Lora"/>
                <a:ea typeface="Lora"/>
                <a:cs typeface="Lora"/>
                <a:sym typeface="Lora"/>
              </a:rPr>
              <a:t>Participants at a workshop at the Conference on Reforming Research Assessment (CeRRA) (Copenhagen – Dec 2025)</a:t>
            </a:r>
            <a:endParaRPr sz="2200" b="0" i="0" u="none" strike="noStrike" cap="none">
              <a:solidFill>
                <a:schemeClr val="lt1"/>
              </a:solidFill>
              <a:latin typeface="Lora"/>
              <a:ea typeface="Lora"/>
              <a:cs typeface="Lora"/>
              <a:sym typeface="Lora"/>
            </a:endParaRPr>
          </a:p>
        </p:txBody>
      </p:sp>
      <p:sp>
        <p:nvSpPr>
          <p:cNvPr id="112" name="Google Shape;112;p2"/>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dirty="0">
                <a:solidFill>
                  <a:schemeClr val="accent1"/>
                </a:solidFill>
                <a:latin typeface="Lora"/>
                <a:ea typeface="Lora"/>
                <a:cs typeface="Lora"/>
                <a:sym typeface="Lora"/>
              </a:rPr>
              <a:t>The Guide was created with the input of funding experts</a:t>
            </a:r>
            <a:endParaRPr sz="2400" b="0" i="0" u="none" strike="noStrike" cap="none" dirty="0">
              <a:solidFill>
                <a:schemeClr val="accent1"/>
              </a:solidFill>
              <a:latin typeface="Lora"/>
              <a:ea typeface="Lora"/>
              <a:cs typeface="Lora"/>
              <a:sym typeface="Lora"/>
            </a:endParaRPr>
          </a:p>
        </p:txBody>
      </p:sp>
      <p:sp>
        <p:nvSpPr>
          <p:cNvPr id="113" name="Google Shape;113;p2"/>
          <p:cNvSpPr txBox="1"/>
          <p:nvPr/>
        </p:nvSpPr>
        <p:spPr>
          <a:xfrm>
            <a:off x="847393" y="5784989"/>
            <a:ext cx="945349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1">
                <a:solidFill>
                  <a:schemeClr val="lt1"/>
                </a:solidFill>
                <a:latin typeface="Lora"/>
                <a:ea typeface="Lora"/>
                <a:cs typeface="Lora"/>
                <a:sym typeface="Lora"/>
              </a:rPr>
              <a:t>Guide citation: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Allen, L., Barbour, V., Borrell-Damián, L., Cobey, K., Dube, N., Firth, C., Lawrence, R., Lima, G., McGuirk, S., Morris, J. P., Trinh, A.-K., &amp; Uwineza, J. (2026).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000"/>
              <a:buFont typeface="Arial"/>
              <a:buNone/>
            </a:pPr>
            <a:r>
              <a:rPr lang="en-GB" sz="1000" b="1" i="0" u="none" strike="noStrike" cap="none">
                <a:solidFill>
                  <a:schemeClr val="lt1"/>
                </a:solidFill>
                <a:latin typeface="Lora"/>
                <a:ea typeface="Lora"/>
                <a:cs typeface="Lora"/>
                <a:sym typeface="Lora"/>
              </a:rPr>
              <a:t>A practical guide to implementing responsible research assessment at research funding organizations. </a:t>
            </a:r>
            <a:endParaRPr sz="1400" b="1" i="0" u="none" strike="noStrike" cap="none">
              <a:solidFill>
                <a:srgbClr val="000000"/>
              </a:solidFill>
            </a:endParaRPr>
          </a:p>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chemeClr val="lt1"/>
                </a:solidFill>
                <a:latin typeface="Lora"/>
                <a:ea typeface="Lora"/>
                <a:cs typeface="Lora"/>
                <a:sym typeface="Lora"/>
              </a:rPr>
              <a:t>Declaration on Research Assessment (DORA). https://doi.org/10.5281/zenodo.18402271</a:t>
            </a:r>
            <a:endParaRPr sz="1400" b="0" i="0" u="none" strike="noStrike" cap="none">
              <a:solidFill>
                <a:srgbClr val="000000"/>
              </a:solidFill>
              <a:latin typeface="Arial"/>
              <a:ea typeface="Arial"/>
              <a:cs typeface="Arial"/>
              <a:sym typeface="Arial"/>
            </a:endParaRPr>
          </a:p>
        </p:txBody>
      </p:sp>
      <p:pic>
        <p:nvPicPr>
          <p:cNvPr id="2" name="Google Shape;114;p2">
            <a:extLst>
              <a:ext uri="{FF2B5EF4-FFF2-40B4-BE49-F238E27FC236}">
                <a16:creationId xmlns:a16="http://schemas.microsoft.com/office/drawing/2014/main" id="{AB5567C8-A391-1BC1-279F-F5D54121FCFF}"/>
              </a:ext>
            </a:extLst>
          </p:cNvPr>
          <p:cNvPicPr preferRelativeResize="0"/>
          <p:nvPr/>
        </p:nvPicPr>
        <p:blipFill rotWithShape="1">
          <a:blip r:embed="rId3">
            <a:alphaModFix/>
          </a:blip>
          <a:srcRect l="8203" t="17446" r="8847" b="-290"/>
          <a:stretch>
            <a:fillRect/>
          </a:stretch>
        </p:blipFill>
        <p:spPr>
          <a:xfrm>
            <a:off x="6864177" y="2177060"/>
            <a:ext cx="4970270" cy="3421689"/>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Aims of the Guide</a:t>
            </a:r>
            <a:endParaRPr/>
          </a:p>
        </p:txBody>
      </p:sp>
      <p:sp>
        <p:nvSpPr>
          <p:cNvPr id="123" name="Google Shape;123;p11"/>
          <p:cNvSpPr txBox="1"/>
          <p:nvPr/>
        </p:nvSpPr>
        <p:spPr>
          <a:xfrm>
            <a:off x="4803484" y="2164505"/>
            <a:ext cx="7111851" cy="3662501"/>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A “</a:t>
            </a:r>
            <a:r>
              <a:rPr lang="en-GB" sz="2400" b="1" i="1" u="none" strike="noStrike" cap="none" dirty="0">
                <a:solidFill>
                  <a:schemeClr val="accent1"/>
                </a:solidFill>
                <a:latin typeface="Lora"/>
                <a:ea typeface="Lora"/>
                <a:cs typeface="Lora"/>
                <a:sym typeface="Lora"/>
              </a:rPr>
              <a:t>one-stop-shop</a:t>
            </a:r>
            <a:r>
              <a:rPr lang="en-GB" sz="2400" b="1" i="0" u="none" strike="noStrike" cap="none" dirty="0">
                <a:solidFill>
                  <a:schemeClr val="accen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for funding agencies, providing guidance and tips on how and where to get started with Responsible Research Assessment (RRA), alongside resources and real examples.</a:t>
            </a:r>
            <a:endParaRPr sz="2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For all types of funder</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Use flexibly: </a:t>
            </a:r>
            <a:r>
              <a:rPr lang="en-GB" sz="2400" b="0" i="0" u="none" strike="noStrike" cap="none" dirty="0">
                <a:solidFill>
                  <a:schemeClr val="lt1"/>
                </a:solidFill>
                <a:latin typeface="Lora"/>
                <a:ea typeface="Lora"/>
                <a:cs typeface="Lora"/>
                <a:sym typeface="Lora"/>
              </a:rPr>
              <a:t>no ‘one-size fits all’ approach</a:t>
            </a:r>
            <a:endParaRPr sz="14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1200"/>
              </a:spcBef>
              <a:spcAft>
                <a:spcPts val="1200"/>
              </a:spcAft>
              <a:buClr>
                <a:schemeClr val="accent1"/>
              </a:buClr>
              <a:buSzPts val="2400"/>
              <a:buFont typeface="Noto Sans Symbols"/>
              <a:buChar char="▪"/>
            </a:pPr>
            <a:r>
              <a:rPr lang="en-GB" sz="2400" b="1" i="0" u="none" strike="noStrike" cap="none" dirty="0">
                <a:solidFill>
                  <a:schemeClr val="accent1"/>
                </a:solidFill>
                <a:latin typeface="Lora"/>
                <a:ea typeface="Lora"/>
                <a:cs typeface="Lora"/>
                <a:sym typeface="Lora"/>
              </a:rPr>
              <a:t>Available free: </a:t>
            </a:r>
            <a:r>
              <a:rPr lang="en-GB" sz="2000" b="0" i="0" u="sng" strike="noStrike" cap="none" dirty="0">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bit.ly/DORA-Funder-Guide</a:t>
            </a:r>
            <a:r>
              <a:rPr lang="en-GB" sz="2000" b="0" i="0" u="none" strike="noStrike" cap="none" dirty="0">
                <a:solidFill>
                  <a:schemeClr val="lt1"/>
                </a:solidFill>
                <a:latin typeface="Lora"/>
                <a:ea typeface="Lora"/>
                <a:cs typeface="Lora"/>
                <a:sym typeface="Lora"/>
              </a:rPr>
              <a:t>  </a:t>
            </a:r>
            <a:endParaRPr sz="2000" b="0" i="1" u="none" strike="noStrike" cap="none" dirty="0">
              <a:solidFill>
                <a:srgbClr val="000000"/>
              </a:solidFill>
              <a:latin typeface="Lora"/>
              <a:ea typeface="Lora"/>
              <a:cs typeface="Lora"/>
              <a:sym typeface="Lora"/>
            </a:endParaRPr>
          </a:p>
        </p:txBody>
      </p:sp>
      <p:pic>
        <p:nvPicPr>
          <p:cNvPr id="4" name="Picture 3">
            <a:extLst>
              <a:ext uri="{FF2B5EF4-FFF2-40B4-BE49-F238E27FC236}">
                <a16:creationId xmlns:a16="http://schemas.microsoft.com/office/drawing/2014/main" id="{7BC4462A-4EC8-3ADF-4A29-0B6C52ACFB19}"/>
              </a:ext>
            </a:extLst>
          </p:cNvPr>
          <p:cNvPicPr>
            <a:picLocks noChangeAspect="1"/>
          </p:cNvPicPr>
          <p:nvPr/>
        </p:nvPicPr>
        <p:blipFill>
          <a:blip r:embed="rId4"/>
          <a:stretch>
            <a:fillRect/>
          </a:stretch>
        </p:blipFill>
        <p:spPr>
          <a:xfrm>
            <a:off x="1173375" y="1824030"/>
            <a:ext cx="3223061" cy="45533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GB" sz="4000" dirty="0">
                <a:latin typeface="Lora"/>
                <a:ea typeface="Lora"/>
                <a:cs typeface="Lora"/>
                <a:sym typeface="Lora"/>
              </a:rPr>
              <a:t>Contents of the Guide</a:t>
            </a:r>
            <a:endParaRPr sz="4000" dirty="0">
              <a:latin typeface="Lora"/>
              <a:ea typeface="Lora"/>
              <a:cs typeface="Lora"/>
              <a:sym typeface="Lora"/>
            </a:endParaRPr>
          </a:p>
        </p:txBody>
      </p:sp>
      <p:sp>
        <p:nvSpPr>
          <p:cNvPr id="5" name="Google Shape;187;p44">
            <a:extLst>
              <a:ext uri="{FF2B5EF4-FFF2-40B4-BE49-F238E27FC236}">
                <a16:creationId xmlns:a16="http://schemas.microsoft.com/office/drawing/2014/main" id="{770F58AA-658B-1A72-E959-92181E80C5C5}"/>
              </a:ext>
            </a:extLst>
          </p:cNvPr>
          <p:cNvSpPr txBox="1"/>
          <p:nvPr/>
        </p:nvSpPr>
        <p:spPr>
          <a:xfrm>
            <a:off x="838200" y="1690688"/>
            <a:ext cx="9386455" cy="4478109"/>
          </a:xfrm>
          <a:prstGeom prst="rect">
            <a:avLst/>
          </a:prstGeom>
          <a:noFill/>
          <a:ln>
            <a:noFill/>
          </a:ln>
        </p:spPr>
        <p:txBody>
          <a:bodyPr spcFirstLastPara="1" wrap="square" lIns="91425" tIns="45700" rIns="91425" bIns="45700" anchor="t" anchorCtr="0">
            <a:spAutoFit/>
          </a:bodyPr>
          <a:lstStyle/>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1:  </a:t>
            </a:r>
            <a:r>
              <a:rPr lang="en-GB" sz="2400" b="0" i="0" u="none" strike="noStrike" cap="none" dirty="0">
                <a:solidFill>
                  <a:schemeClr val="lt1"/>
                </a:solidFill>
                <a:latin typeface="Lora"/>
                <a:ea typeface="Lora"/>
                <a:cs typeface="Lora"/>
                <a:sym typeface="Lora"/>
              </a:rPr>
              <a:t>Introduction to Responsible Research Assessment &amp; its underlying principles</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600"/>
              </a:spcBef>
              <a:spcAft>
                <a:spcPts val="0"/>
              </a:spcAft>
              <a:buClr>
                <a:schemeClr val="lt1"/>
              </a:buClr>
              <a:buSzPts val="1800"/>
              <a:buFont typeface="Arial"/>
              <a:buChar char="•"/>
            </a:pPr>
            <a:r>
              <a:rPr lang="en-US" sz="2400" b="1" i="0" u="none" strike="noStrike" cap="none" dirty="0">
                <a:solidFill>
                  <a:schemeClr val="lt1"/>
                </a:solidFill>
                <a:latin typeface="Lora"/>
                <a:ea typeface="Lora"/>
                <a:cs typeface="Lora"/>
                <a:sym typeface="Lora"/>
              </a:rPr>
              <a:t>Research assessment reform</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0"/>
              </a:spcBef>
              <a:spcAft>
                <a:spcPts val="0"/>
              </a:spcAft>
              <a:buClr>
                <a:schemeClr val="lt1"/>
              </a:buClr>
              <a:buSzPts val="1800"/>
              <a:buFont typeface="Arial"/>
              <a:buChar char="•"/>
            </a:pPr>
            <a:r>
              <a:rPr lang="en-US" sz="2400" b="1" i="0" u="none" strike="noStrike" cap="none" dirty="0">
                <a:solidFill>
                  <a:schemeClr val="lt1"/>
                </a:solidFill>
                <a:latin typeface="Lora"/>
                <a:ea typeface="Lora"/>
                <a:cs typeface="Lora"/>
                <a:sym typeface="Lora"/>
              </a:rPr>
              <a:t>The goals and principles of RRA</a:t>
            </a:r>
            <a:endParaRPr sz="2400" b="0" i="0" u="none" strike="noStrike" cap="none" dirty="0">
              <a:solidFill>
                <a:srgbClr val="000000"/>
              </a:solidFill>
              <a:latin typeface="Lora"/>
              <a:ea typeface="Lora"/>
              <a:cs typeface="Lora"/>
              <a:sym typeface="Lora"/>
            </a:endParaRPr>
          </a:p>
          <a:p>
            <a:pPr marL="720725" marR="0" lvl="2" indent="-342900" algn="l" rtl="0">
              <a:lnSpc>
                <a:spcPct val="100000"/>
              </a:lnSpc>
              <a:spcBef>
                <a:spcPts val="0"/>
              </a:spcBef>
              <a:spcAft>
                <a:spcPts val="0"/>
              </a:spcAft>
              <a:buClr>
                <a:schemeClr val="lt1"/>
              </a:buClr>
              <a:buSzPts val="1800"/>
              <a:buFont typeface="Arial"/>
              <a:buChar char="•"/>
            </a:pPr>
            <a:r>
              <a:rPr lang="en-US" sz="2400" b="1" i="0" u="none" strike="noStrike" cap="none" dirty="0">
                <a:solidFill>
                  <a:schemeClr val="lt1"/>
                </a:solidFill>
                <a:latin typeface="Lora"/>
                <a:ea typeface="Lora"/>
                <a:cs typeface="Lora"/>
                <a:sym typeface="Lora"/>
              </a:rPr>
              <a:t>The importance of collective action </a:t>
            </a:r>
            <a:r>
              <a:rPr lang="en-US" sz="2400" b="1" dirty="0">
                <a:solidFill>
                  <a:schemeClr val="lt1"/>
                </a:solidFill>
                <a:latin typeface="Lora"/>
                <a:ea typeface="Lora"/>
                <a:cs typeface="Lora"/>
                <a:sym typeface="Lora"/>
              </a:rPr>
              <a:t>on RRA</a:t>
            </a:r>
            <a:endParaRPr sz="2400" b="0" i="0" u="none" strike="noStrike" cap="none" dirty="0">
              <a:solidFill>
                <a:srgbClr val="000000"/>
              </a:solidFill>
              <a:latin typeface="Lora"/>
              <a:ea typeface="Lora"/>
              <a:cs typeface="Lora"/>
              <a:sym typeface="Lora"/>
            </a:endParaRPr>
          </a:p>
          <a:p>
            <a:pPr marL="720725" marR="0" lvl="2" indent="-228600" algn="l" rtl="0">
              <a:lnSpc>
                <a:spcPct val="100000"/>
              </a:lnSpc>
              <a:spcBef>
                <a:spcPts val="0"/>
              </a:spcBef>
              <a:spcAft>
                <a:spcPts val="0"/>
              </a:spcAft>
              <a:buClr>
                <a:schemeClr val="lt1"/>
              </a:buClr>
              <a:buSzPts val="1800"/>
              <a:buFont typeface="Arial"/>
              <a:buNone/>
            </a:pP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2:</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Key </a:t>
            </a:r>
            <a:r>
              <a:rPr lang="en-GB" sz="2400" b="0" i="0" u="none" strike="noStrike" cap="none" dirty="0">
                <a:solidFill>
                  <a:srgbClr val="FFC000"/>
                </a:solidFill>
                <a:latin typeface="Lora"/>
                <a:ea typeface="Lora"/>
                <a:cs typeface="Lora"/>
                <a:sym typeface="Lora"/>
              </a:rPr>
              <a:t>activities</a:t>
            </a:r>
            <a:r>
              <a:rPr lang="en-GB" sz="2400" b="0" i="0" u="none" strike="noStrike" cap="none" dirty="0">
                <a:solidFill>
                  <a:schemeClr val="lt1"/>
                </a:solidFill>
                <a:latin typeface="Lora"/>
                <a:ea typeface="Lora"/>
                <a:cs typeface="Lora"/>
                <a:sym typeface="Lora"/>
              </a:rPr>
              <a:t> </a:t>
            </a:r>
            <a:r>
              <a:rPr lang="en-US" sz="2400" b="0" i="0" u="none" strike="noStrike" cap="none" dirty="0">
                <a:solidFill>
                  <a:schemeClr val="lt1"/>
                </a:solidFill>
                <a:latin typeface="Lora"/>
                <a:ea typeface="Lora"/>
                <a:cs typeface="Lora"/>
                <a:sym typeface="Lora"/>
              </a:rPr>
              <a:t>for embedding RRA</a:t>
            </a: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3:</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Key </a:t>
            </a:r>
            <a:r>
              <a:rPr lang="en-GB" sz="2400" b="0" i="0" u="none" strike="noStrike" cap="none" dirty="0">
                <a:solidFill>
                  <a:srgbClr val="FFC000"/>
                </a:solidFill>
                <a:latin typeface="Lora"/>
                <a:ea typeface="Lora"/>
                <a:cs typeface="Lora"/>
                <a:sym typeface="Lora"/>
              </a:rPr>
              <a:t>moments</a:t>
            </a:r>
            <a:r>
              <a:rPr lang="en-GB" sz="2400" b="0" i="0" u="none" strike="noStrike" cap="none" dirty="0">
                <a:solidFill>
                  <a:schemeClr val="lt1"/>
                </a:solidFill>
                <a:latin typeface="Lora"/>
                <a:ea typeface="Lora"/>
                <a:cs typeface="Lora"/>
                <a:sym typeface="Lora"/>
              </a:rPr>
              <a:t> in funding </a:t>
            </a:r>
            <a:r>
              <a:rPr lang="en-GB" sz="2400" dirty="0">
                <a:solidFill>
                  <a:schemeClr val="lt1"/>
                </a:solidFill>
                <a:latin typeface="Lora"/>
                <a:ea typeface="Lora"/>
                <a:cs typeface="Lora"/>
                <a:sym typeface="Lora"/>
              </a:rPr>
              <a:t>agency </a:t>
            </a:r>
            <a:r>
              <a:rPr lang="en-GB" sz="2400" b="0" i="0" u="none" strike="noStrike" cap="none" dirty="0">
                <a:solidFill>
                  <a:schemeClr val="lt1"/>
                </a:solidFill>
                <a:latin typeface="Lora"/>
                <a:ea typeface="Lora"/>
                <a:cs typeface="Lora"/>
                <a:sym typeface="Lora"/>
              </a:rPr>
              <a:t>assessment</a:t>
            </a:r>
            <a:endParaRPr sz="2400" b="1" i="0" u="none" strike="noStrike" cap="none" dirty="0">
              <a:solidFill>
                <a:schemeClr val="lt1"/>
              </a:solidFill>
              <a:latin typeface="Lora"/>
              <a:ea typeface="Lora"/>
              <a:cs typeface="Lora"/>
              <a:sym typeface="Lora"/>
            </a:endParaRPr>
          </a:p>
          <a:p>
            <a:pPr marL="342900" marR="0" lvl="0" indent="-342900" algn="l" rtl="0">
              <a:lnSpc>
                <a:spcPct val="100000"/>
              </a:lnSpc>
              <a:spcBef>
                <a:spcPts val="1200"/>
              </a:spcBef>
              <a:spcAft>
                <a:spcPts val="0"/>
              </a:spcAft>
              <a:buClr>
                <a:schemeClr val="lt1"/>
              </a:buClr>
              <a:buSzPts val="2400"/>
              <a:buFont typeface="Noto Sans Symbols"/>
              <a:buChar char="▪"/>
            </a:pPr>
            <a:r>
              <a:rPr lang="en-GB" sz="2400" b="1" i="0" u="none" strike="noStrike" cap="none" dirty="0">
                <a:solidFill>
                  <a:schemeClr val="accent1"/>
                </a:solidFill>
                <a:latin typeface="Lora"/>
                <a:ea typeface="Lora"/>
                <a:cs typeface="Lora"/>
                <a:sym typeface="Lora"/>
              </a:rPr>
              <a:t>Chapter 4:</a:t>
            </a:r>
            <a:r>
              <a:rPr lang="en-GB" sz="2400" b="1" i="0" u="none" strike="noStrike" cap="none" dirty="0">
                <a:solidFill>
                  <a:schemeClr val="lt1"/>
                </a:solidFill>
                <a:latin typeface="Lora"/>
                <a:ea typeface="Lora"/>
                <a:cs typeface="Lora"/>
                <a:sym typeface="Lora"/>
              </a:rPr>
              <a:t>  </a:t>
            </a:r>
            <a:r>
              <a:rPr lang="en-GB" sz="2400" b="0" i="0" u="none" strike="noStrike" cap="none" dirty="0">
                <a:solidFill>
                  <a:schemeClr val="lt1"/>
                </a:solidFill>
                <a:latin typeface="Lora"/>
                <a:ea typeface="Lora"/>
                <a:cs typeface="Lora"/>
                <a:sym typeface="Lora"/>
              </a:rPr>
              <a:t>Relationship with </a:t>
            </a:r>
            <a:r>
              <a:rPr lang="en-GB" sz="2400" b="0" i="0" u="none" strike="noStrike" cap="none" dirty="0">
                <a:solidFill>
                  <a:srgbClr val="FFC000"/>
                </a:solidFill>
                <a:latin typeface="Lora"/>
                <a:ea typeface="Lora"/>
                <a:cs typeface="Lora"/>
                <a:sym typeface="Lora"/>
              </a:rPr>
              <a:t>components</a:t>
            </a:r>
            <a:r>
              <a:rPr lang="en-GB" sz="2400" b="0" i="0" u="none" strike="noStrike" cap="none" dirty="0">
                <a:solidFill>
                  <a:schemeClr val="lt1"/>
                </a:solidFill>
                <a:latin typeface="Lora"/>
                <a:ea typeface="Lora"/>
                <a:cs typeface="Lora"/>
                <a:sym typeface="Lora"/>
              </a:rPr>
              <a:t> of the system</a:t>
            </a:r>
            <a:endParaRPr sz="2400" b="0" i="0" u="none" strike="noStrike" cap="none" dirty="0">
              <a:solidFill>
                <a:srgbClr val="000000"/>
              </a:solidFill>
              <a:latin typeface="Lora"/>
              <a:ea typeface="Lora"/>
              <a:cs typeface="Lora"/>
              <a:sym typeface="Lora"/>
            </a:endParaRPr>
          </a:p>
          <a:p>
            <a:pPr marL="342900" marR="0" lvl="0" indent="-342900" algn="l" rtl="0">
              <a:lnSpc>
                <a:spcPct val="100000"/>
              </a:lnSpc>
              <a:spcBef>
                <a:spcPts val="1200"/>
              </a:spcBef>
              <a:spcAft>
                <a:spcPts val="1200"/>
              </a:spcAft>
              <a:buClr>
                <a:schemeClr val="lt1"/>
              </a:buClr>
              <a:buSzPts val="2400"/>
              <a:buFont typeface="Noto Sans Symbols"/>
              <a:buChar char="▪"/>
            </a:pPr>
            <a:r>
              <a:rPr lang="en-GB" sz="2400" b="0" i="0" u="none" strike="noStrike" cap="none" dirty="0">
                <a:solidFill>
                  <a:schemeClr val="lt1"/>
                </a:solidFill>
                <a:latin typeface="Lora"/>
                <a:ea typeface="Lora"/>
                <a:cs typeface="Lora"/>
                <a:sym typeface="Lora"/>
              </a:rPr>
              <a:t>Resources &amp; references</a:t>
            </a:r>
            <a:endParaRPr sz="2400" b="0" i="0" u="none" strike="noStrike" cap="none" dirty="0">
              <a:solidFill>
                <a:srgbClr val="000000"/>
              </a:solidFill>
              <a:latin typeface="Lora"/>
              <a:ea typeface="Lora"/>
              <a:cs typeface="Lora"/>
              <a:sym typeface="Lo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dirty="0">
                <a:latin typeface="Lora"/>
                <a:ea typeface="Lora"/>
                <a:cs typeface="Lora"/>
                <a:sym typeface="Lora"/>
              </a:rPr>
              <a:t>Chapter 1. Introduction</a:t>
            </a:r>
            <a:endParaRPr sz="4800" b="1" dirty="0"/>
          </a:p>
        </p:txBody>
      </p:sp>
      <p:grpSp>
        <p:nvGrpSpPr>
          <p:cNvPr id="140" name="Google Shape;140;p10"/>
          <p:cNvGrpSpPr/>
          <p:nvPr/>
        </p:nvGrpSpPr>
        <p:grpSpPr>
          <a:xfrm>
            <a:off x="-496713" y="4832779"/>
            <a:ext cx="3443113" cy="2025221"/>
            <a:chOff x="-496713" y="4832779"/>
            <a:chExt cx="3443113" cy="2025221"/>
          </a:xfrm>
        </p:grpSpPr>
        <p:sp>
          <p:nvSpPr>
            <p:cNvPr id="141" name="Google Shape;141;p10"/>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42" name="Google Shape;142;p10"/>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a:latin typeface="Lora"/>
                <a:ea typeface="Lora"/>
                <a:cs typeface="Lora"/>
                <a:sym typeface="Lora"/>
              </a:rPr>
              <a:t>What is Responsible Research Assessment?</a:t>
            </a:r>
            <a:endParaRPr/>
          </a:p>
        </p:txBody>
      </p:sp>
      <p:sp>
        <p:nvSpPr>
          <p:cNvPr id="149" name="Google Shape;149;p6"/>
          <p:cNvSpPr txBox="1">
            <a:spLocks noGrp="1"/>
          </p:cNvSpPr>
          <p:nvPr>
            <p:ph type="body" idx="1"/>
          </p:nvPr>
        </p:nvSpPr>
        <p:spPr>
          <a:xfrm>
            <a:off x="725658" y="1572406"/>
            <a:ext cx="7602416"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bg1"/>
              </a:buClr>
              <a:buSzPts val="2400"/>
              <a:buFont typeface="Noto Sans Symbols"/>
              <a:buChar char="▪"/>
            </a:pPr>
            <a:r>
              <a:rPr lang="en-GB" sz="2400" b="1" dirty="0">
                <a:solidFill>
                  <a:schemeClr val="accent1"/>
                </a:solidFill>
              </a:rPr>
              <a:t>The goal of Responsible Research Assessment </a:t>
            </a:r>
            <a:r>
              <a:rPr lang="en-GB" sz="2400" dirty="0">
                <a:solidFill>
                  <a:schemeClr val="lt1"/>
                </a:solidFill>
              </a:rPr>
              <a:t>is to promote </a:t>
            </a:r>
            <a:r>
              <a:rPr lang="en-GB" sz="2400" dirty="0"/>
              <a:t>holistic, balanced, and fair approaches to evaluating research and researchers and as part of inclusive research cultures.</a:t>
            </a:r>
            <a:endParaRPr dirty="0"/>
          </a:p>
          <a:p>
            <a:pPr marL="517525" lvl="0" indent="-342900" algn="l" rtl="0">
              <a:lnSpc>
                <a:spcPct val="100000"/>
              </a:lnSpc>
              <a:spcBef>
                <a:spcPts val="1800"/>
              </a:spcBef>
              <a:spcAft>
                <a:spcPts val="0"/>
              </a:spcAft>
              <a:buClr>
                <a:schemeClr val="bg1"/>
              </a:buClr>
              <a:buSzPts val="2400"/>
              <a:buFont typeface="Noto Sans Symbols"/>
              <a:buChar char="▪"/>
            </a:pPr>
            <a:r>
              <a:rPr lang="en-GB" sz="2400" dirty="0"/>
              <a:t>RRA is guided by </a:t>
            </a:r>
            <a:r>
              <a:rPr lang="en-GB" sz="2400" b="1" dirty="0">
                <a:solidFill>
                  <a:schemeClr val="accent1"/>
                </a:solidFill>
              </a:rPr>
              <a:t>3 core principles:</a:t>
            </a:r>
            <a:r>
              <a:rPr lang="en-GB" sz="2400" b="1" dirty="0"/>
              <a:t> </a:t>
            </a:r>
            <a:endParaRPr dirty="0"/>
          </a:p>
          <a:p>
            <a:pPr marL="1089025" lvl="1" indent="-457200" algn="l" rtl="0">
              <a:lnSpc>
                <a:spcPct val="100000"/>
              </a:lnSpc>
              <a:spcBef>
                <a:spcPts val="1200"/>
              </a:spcBef>
              <a:spcAft>
                <a:spcPts val="0"/>
              </a:spcAft>
              <a:buClr>
                <a:schemeClr val="accent1"/>
              </a:buClr>
              <a:buSzPts val="1659"/>
              <a:buFont typeface="Arial"/>
              <a:buAutoNum type="arabicPeriod"/>
            </a:pPr>
            <a:r>
              <a:rPr lang="en-GB" sz="2000" dirty="0"/>
              <a:t>Encouraging a holistic view of research contributions and impact</a:t>
            </a:r>
            <a:endParaRPr dirty="0"/>
          </a:p>
          <a:p>
            <a:pPr marL="1089025" lvl="1" indent="-457200" algn="l" rtl="0">
              <a:lnSpc>
                <a:spcPct val="100000"/>
              </a:lnSpc>
              <a:spcBef>
                <a:spcPts val="600"/>
              </a:spcBef>
              <a:spcAft>
                <a:spcPts val="0"/>
              </a:spcAft>
              <a:buClr>
                <a:schemeClr val="accent1"/>
              </a:buClr>
              <a:buSzPts val="1659"/>
              <a:buFont typeface="Arial"/>
              <a:buAutoNum type="arabicPeriod"/>
            </a:pPr>
            <a:r>
              <a:rPr lang="en-GB" sz="2000" dirty="0"/>
              <a:t>Think balanced and broad: valuing quality over quantity</a:t>
            </a:r>
            <a:endParaRPr dirty="0"/>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dirty="0"/>
              <a:t>Promoting equity.</a:t>
            </a:r>
            <a:endParaRPr dirty="0"/>
          </a:p>
        </p:txBody>
      </p:sp>
      <p:grpSp>
        <p:nvGrpSpPr>
          <p:cNvPr id="150" name="Google Shape;150;p6"/>
          <p:cNvGrpSpPr/>
          <p:nvPr/>
        </p:nvGrpSpPr>
        <p:grpSpPr>
          <a:xfrm>
            <a:off x="8440616" y="1690688"/>
            <a:ext cx="3875649" cy="4351338"/>
            <a:chOff x="8764171" y="1842866"/>
            <a:chExt cx="4023361" cy="4547514"/>
          </a:xfrm>
        </p:grpSpPr>
        <p:pic>
          <p:nvPicPr>
            <p:cNvPr id="151" name="Google Shape;151;p6"/>
            <p:cNvPicPr preferRelativeResize="0"/>
            <p:nvPr/>
          </p:nvPicPr>
          <p:blipFill rotWithShape="1">
            <a:blip r:embed="rId3">
              <a:alphaModFix/>
            </a:blip>
            <a:srcRect/>
            <a:stretch/>
          </p:blipFill>
          <p:spPr>
            <a:xfrm>
              <a:off x="8876715" y="1842866"/>
              <a:ext cx="2719488" cy="4226059"/>
            </a:xfrm>
            <a:prstGeom prst="rect">
              <a:avLst/>
            </a:prstGeom>
            <a:noFill/>
            <a:ln>
              <a:noFill/>
            </a:ln>
          </p:spPr>
        </p:pic>
        <p:sp>
          <p:nvSpPr>
            <p:cNvPr id="152" name="Google Shape;152;p6"/>
            <p:cNvSpPr txBox="1"/>
            <p:nvPr/>
          </p:nvSpPr>
          <p:spPr>
            <a:xfrm>
              <a:off x="8764171" y="6051826"/>
              <a:ext cx="4023361"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GB" sz="800" b="1" i="0" u="none" strike="noStrike" cap="none">
                  <a:solidFill>
                    <a:schemeClr val="lt1"/>
                  </a:solidFill>
                  <a:latin typeface="Arial"/>
                  <a:ea typeface="Arial"/>
                  <a:cs typeface="Arial"/>
                  <a:sym typeface="Arial"/>
                </a:rPr>
                <a:t>Schmidt, R. (2022). Building Blocks for Impact. Zenodo. https://doi.org/10.5281/zenodo.7249187</a:t>
              </a:r>
              <a:r>
                <a:rPr lang="en-GB" sz="800" b="0" i="0" u="none" strike="noStrike" cap="none">
                  <a:solidFill>
                    <a:schemeClr val="lt1"/>
                  </a:solidFill>
                  <a:latin typeface="Arial"/>
                  <a:ea typeface="Arial"/>
                  <a:cs typeface="Arial"/>
                  <a:sym typeface="Arial"/>
                </a:rPr>
                <a:t> </a:t>
              </a:r>
              <a:endParaRPr sz="800" b="0" i="0" u="none" strike="noStrike" cap="none">
                <a:solidFill>
                  <a:schemeClr val="lt1"/>
                </a:solidFill>
                <a:latin typeface="Arial"/>
                <a:ea typeface="Arial"/>
                <a:cs typeface="Arial"/>
                <a:sym typeface="Arial"/>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1800"/>
              <a:buNone/>
            </a:pPr>
            <a:r>
              <a:rPr lang="en-GB" sz="3600" dirty="0">
                <a:latin typeface="Lora"/>
                <a:ea typeface="Lora"/>
                <a:cs typeface="Lora"/>
                <a:sym typeface="Lora"/>
              </a:rPr>
              <a:t>A leading role for research funders</a:t>
            </a:r>
            <a:endParaRPr dirty="0"/>
          </a:p>
        </p:txBody>
      </p:sp>
      <p:sp>
        <p:nvSpPr>
          <p:cNvPr id="159" name="Google Shape;159;p12"/>
          <p:cNvSpPr txBox="1">
            <a:spLocks noGrp="1"/>
          </p:cNvSpPr>
          <p:nvPr>
            <p:ph type="body" idx="1"/>
          </p:nvPr>
        </p:nvSpPr>
        <p:spPr>
          <a:xfrm>
            <a:off x="705109" y="1996954"/>
            <a:ext cx="7606684" cy="4351338"/>
          </a:xfrm>
          <a:prstGeom prst="rect">
            <a:avLst/>
          </a:prstGeom>
          <a:noFill/>
          <a:ln>
            <a:noFill/>
          </a:ln>
        </p:spPr>
        <p:txBody>
          <a:bodyPr spcFirstLastPara="1" wrap="square" lIns="91425" tIns="45700" rIns="91425" bIns="45700" anchor="t" anchorCtr="0">
            <a:noAutofit/>
          </a:bodyPr>
          <a:lstStyle/>
          <a:p>
            <a:pPr marL="517525" lvl="0" indent="-342900" algn="l" rtl="0">
              <a:lnSpc>
                <a:spcPct val="100000"/>
              </a:lnSpc>
              <a:spcBef>
                <a:spcPts val="600"/>
              </a:spcBef>
              <a:spcAft>
                <a:spcPts val="0"/>
              </a:spcAft>
              <a:buClr>
                <a:schemeClr val="bg1"/>
              </a:buClr>
              <a:buSzPts val="2400"/>
              <a:buFont typeface="Noto Sans Symbols"/>
              <a:buChar char="▪"/>
            </a:pPr>
            <a:r>
              <a:rPr lang="en-GB" sz="2400" b="1" dirty="0">
                <a:solidFill>
                  <a:schemeClr val="accent1"/>
                </a:solidFill>
              </a:rPr>
              <a:t>Funders</a:t>
            </a:r>
            <a:r>
              <a:rPr lang="en-GB" sz="2400" dirty="0">
                <a:solidFill>
                  <a:schemeClr val="lt1"/>
                </a:solidFill>
              </a:rPr>
              <a:t> </a:t>
            </a:r>
            <a:r>
              <a:rPr lang="en-GB" sz="2400" b="1" dirty="0">
                <a:solidFill>
                  <a:schemeClr val="accent1"/>
                </a:solidFill>
              </a:rPr>
              <a:t>influence the </a:t>
            </a:r>
            <a:r>
              <a:rPr lang="en-GB" sz="2400" b="1" dirty="0" err="1">
                <a:solidFill>
                  <a:schemeClr val="accent1"/>
                </a:solidFill>
              </a:rPr>
              <a:t>behaviors</a:t>
            </a:r>
            <a:r>
              <a:rPr lang="en-GB" sz="2400" b="1" dirty="0">
                <a:solidFill>
                  <a:schemeClr val="accent1"/>
                </a:solidFill>
              </a:rPr>
              <a:t> of researchers </a:t>
            </a:r>
            <a:r>
              <a:rPr lang="en-GB" sz="2400" dirty="0">
                <a:solidFill>
                  <a:schemeClr val="lt1"/>
                </a:solidFill>
              </a:rPr>
              <a:t>through their research assessment policies and practices</a:t>
            </a:r>
            <a:endParaRPr dirty="0"/>
          </a:p>
          <a:p>
            <a:pPr marL="517525" lvl="0" indent="-342900" algn="l" rtl="0">
              <a:lnSpc>
                <a:spcPct val="100000"/>
              </a:lnSpc>
              <a:spcBef>
                <a:spcPts val="1800"/>
              </a:spcBef>
              <a:spcAft>
                <a:spcPts val="0"/>
              </a:spcAft>
              <a:buClr>
                <a:schemeClr val="bg1"/>
              </a:buClr>
              <a:buSzPts val="2400"/>
              <a:buFont typeface="Noto Sans Symbols"/>
              <a:buChar char="▪"/>
            </a:pPr>
            <a:r>
              <a:rPr lang="en-GB" sz="2400" b="1" dirty="0">
                <a:solidFill>
                  <a:schemeClr val="accent1"/>
                </a:solidFill>
              </a:rPr>
              <a:t>RRA-aligned practices can drive return on funding investment:</a:t>
            </a:r>
            <a:endParaRPr dirty="0"/>
          </a:p>
          <a:p>
            <a:pPr marL="1089025" lvl="1" indent="-457200" algn="l" rtl="0">
              <a:lnSpc>
                <a:spcPct val="100000"/>
              </a:lnSpc>
              <a:spcBef>
                <a:spcPts val="1200"/>
              </a:spcBef>
              <a:spcAft>
                <a:spcPts val="0"/>
              </a:spcAft>
              <a:buClr>
                <a:schemeClr val="accent1"/>
              </a:buClr>
              <a:buSzPts val="1659"/>
              <a:buFont typeface="Arial"/>
              <a:buAutoNum type="arabicPeriod"/>
            </a:pPr>
            <a:r>
              <a:rPr lang="en-GB" sz="2000" dirty="0"/>
              <a:t>Improving research quality and reliability</a:t>
            </a:r>
            <a:endParaRPr dirty="0"/>
          </a:p>
          <a:p>
            <a:pPr marL="1089025" lvl="1" indent="-457200" algn="l" rtl="0">
              <a:lnSpc>
                <a:spcPct val="100000"/>
              </a:lnSpc>
              <a:spcBef>
                <a:spcPts val="600"/>
              </a:spcBef>
              <a:spcAft>
                <a:spcPts val="0"/>
              </a:spcAft>
              <a:buClr>
                <a:schemeClr val="accent1"/>
              </a:buClr>
              <a:buSzPts val="1659"/>
              <a:buFont typeface="Arial"/>
              <a:buAutoNum type="arabicPeriod"/>
            </a:pPr>
            <a:r>
              <a:rPr lang="en-GB" sz="2000" dirty="0"/>
              <a:t>Reducing research waste and duplication</a:t>
            </a:r>
            <a:endParaRPr dirty="0"/>
          </a:p>
          <a:p>
            <a:pPr marL="1089025" lvl="1" indent="-457200" algn="l" rtl="0">
              <a:lnSpc>
                <a:spcPct val="100000"/>
              </a:lnSpc>
              <a:spcBef>
                <a:spcPts val="600"/>
              </a:spcBef>
              <a:spcAft>
                <a:spcPts val="1200"/>
              </a:spcAft>
              <a:buClr>
                <a:schemeClr val="accent1"/>
              </a:buClr>
              <a:buSzPts val="1659"/>
              <a:buFont typeface="Arial"/>
              <a:buAutoNum type="arabicPeriod"/>
            </a:pPr>
            <a:r>
              <a:rPr lang="en-GB" sz="2000" dirty="0"/>
              <a:t>Accelerating real-world impact</a:t>
            </a:r>
            <a:endParaRPr dirty="0"/>
          </a:p>
        </p:txBody>
      </p:sp>
      <p:sp>
        <p:nvSpPr>
          <p:cNvPr id="2" name="Google Shape;112;p2">
            <a:extLst>
              <a:ext uri="{FF2B5EF4-FFF2-40B4-BE49-F238E27FC236}">
                <a16:creationId xmlns:a16="http://schemas.microsoft.com/office/drawing/2014/main" id="{F82FADDE-C39A-CA20-79C9-B01C2CC53D53}"/>
              </a:ext>
            </a:extLst>
          </p:cNvPr>
          <p:cNvSpPr txBox="1"/>
          <p:nvPr/>
        </p:nvSpPr>
        <p:spPr>
          <a:xfrm>
            <a:off x="838198" y="1278274"/>
            <a:ext cx="10855570" cy="4616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400" b="1" i="0" u="none" strike="noStrike" cap="none" dirty="0">
                <a:solidFill>
                  <a:schemeClr val="accent1"/>
                </a:solidFill>
                <a:latin typeface="Lora"/>
                <a:ea typeface="Lora"/>
                <a:cs typeface="Lora"/>
                <a:sym typeface="Lora"/>
              </a:rPr>
              <a:t>Funders play a central role in enabling RRA</a:t>
            </a:r>
            <a:endParaRPr sz="2400" b="0" i="0" u="none" strike="noStrike" cap="none" dirty="0">
              <a:solidFill>
                <a:schemeClr val="accent1"/>
              </a:solidFill>
              <a:latin typeface="Lora"/>
              <a:ea typeface="Lora"/>
              <a:cs typeface="Lora"/>
              <a:sym typeface="Lora"/>
            </a:endParaRPr>
          </a:p>
        </p:txBody>
      </p:sp>
      <p:pic>
        <p:nvPicPr>
          <p:cNvPr id="3" name="Picture 2">
            <a:extLst>
              <a:ext uri="{FF2B5EF4-FFF2-40B4-BE49-F238E27FC236}">
                <a16:creationId xmlns:a16="http://schemas.microsoft.com/office/drawing/2014/main" id="{FB305F1A-EE9A-6D80-2352-07AF5B1C5845}"/>
              </a:ext>
            </a:extLst>
          </p:cNvPr>
          <p:cNvPicPr>
            <a:picLocks noChangeAspect="1"/>
          </p:cNvPicPr>
          <p:nvPr/>
        </p:nvPicPr>
        <p:blipFill>
          <a:blip r:embed="rId3"/>
          <a:stretch>
            <a:fillRect/>
          </a:stretch>
        </p:blipFill>
        <p:spPr>
          <a:xfrm>
            <a:off x="8004315" y="1278274"/>
            <a:ext cx="5758655" cy="483920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13"/>
          <p:cNvSpPr txBox="1">
            <a:spLocks noGrp="1"/>
          </p:cNvSpPr>
          <p:nvPr>
            <p:ph type="ctrTitle"/>
          </p:nvPr>
        </p:nvSpPr>
        <p:spPr>
          <a:xfrm>
            <a:off x="1524000" y="167100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lt1"/>
              </a:buClr>
              <a:buSzPts val="5333"/>
              <a:buFont typeface="Arial"/>
              <a:buNone/>
            </a:pPr>
            <a:r>
              <a:rPr lang="en-GB" sz="4800" b="1" dirty="0">
                <a:latin typeface="Lora"/>
                <a:ea typeface="Lora"/>
                <a:cs typeface="Lora"/>
                <a:sym typeface="Lora"/>
              </a:rPr>
              <a:t>Chapter 2. Key activities for embedding RRA in the organization</a:t>
            </a:r>
            <a:endParaRPr sz="4800" b="1" dirty="0"/>
          </a:p>
        </p:txBody>
      </p:sp>
      <p:grpSp>
        <p:nvGrpSpPr>
          <p:cNvPr id="167" name="Google Shape;167;p13"/>
          <p:cNvGrpSpPr/>
          <p:nvPr/>
        </p:nvGrpSpPr>
        <p:grpSpPr>
          <a:xfrm>
            <a:off x="-496713" y="4832779"/>
            <a:ext cx="3443113" cy="2025221"/>
            <a:chOff x="-496713" y="4832779"/>
            <a:chExt cx="3443113" cy="2025221"/>
          </a:xfrm>
        </p:grpSpPr>
        <p:sp>
          <p:nvSpPr>
            <p:cNvPr id="168" name="Google Shape;168;p13"/>
            <p:cNvSpPr txBox="1"/>
            <p:nvPr/>
          </p:nvSpPr>
          <p:spPr>
            <a:xfrm>
              <a:off x="-496713" y="6482710"/>
              <a:ext cx="3443113" cy="375290"/>
            </a:xfrm>
            <a:prstGeom prst="rect">
              <a:avLst/>
            </a:prstGeom>
            <a:noFill/>
            <a:ln>
              <a:noFill/>
            </a:ln>
          </p:spPr>
          <p:txBody>
            <a:bodyPr spcFirstLastPara="1" wrap="square" lIns="91425" tIns="45700" rIns="91425" bIns="45700" anchor="b" anchorCtr="0">
              <a:noAutofit/>
            </a:bodyPr>
            <a:lstStyle/>
            <a:p>
              <a:pPr marL="0" marR="0" lvl="0" indent="0" algn="ctr" rtl="0">
                <a:lnSpc>
                  <a:spcPct val="100000"/>
                </a:lnSpc>
                <a:spcBef>
                  <a:spcPts val="0"/>
                </a:spcBef>
                <a:spcAft>
                  <a:spcPts val="0"/>
                </a:spcAft>
                <a:buClr>
                  <a:schemeClr val="lt1"/>
                </a:buClr>
                <a:buSzPts val="2333"/>
                <a:buFont typeface="Arial"/>
                <a:buNone/>
              </a:pPr>
              <a:br>
                <a:rPr lang="en-GB" sz="1000" b="0" i="0" u="none" strike="noStrike" cap="none">
                  <a:solidFill>
                    <a:schemeClr val="lt1"/>
                  </a:solidFill>
                  <a:latin typeface="Lora"/>
                  <a:ea typeface="Lora"/>
                  <a:cs typeface="Lora"/>
                  <a:sym typeface="Lora"/>
                </a:rPr>
              </a:br>
              <a:r>
                <a:rPr lang="en-GB" sz="1000" b="0" i="0" u="sng" strike="noStrike" cap="none">
                  <a:solidFill>
                    <a:schemeClr val="lt1"/>
                  </a:solidFill>
                  <a:latin typeface="Lora"/>
                  <a:ea typeface="Lora"/>
                  <a:cs typeface="Lora"/>
                  <a:sym typeface="Lora"/>
                  <a:hlinkClick r:id="rId3">
                    <a:extLst>
                      <a:ext uri="{A12FA001-AC4F-418D-AE19-62706E023703}">
                        <ahyp:hlinkClr xmlns:ahyp="http://schemas.microsoft.com/office/drawing/2018/hyperlinkcolor" val="tx"/>
                      </a:ext>
                    </a:extLst>
                  </a:hlinkClick>
                </a:rPr>
                <a:t>https://bit.ly/DORA-Funder-Guide</a:t>
              </a:r>
              <a:r>
                <a:rPr lang="en-GB" sz="1000" b="0" i="0" u="none" strike="noStrike" cap="none">
                  <a:solidFill>
                    <a:schemeClr val="lt1"/>
                  </a:solidFill>
                  <a:latin typeface="Lora"/>
                  <a:ea typeface="Lora"/>
                  <a:cs typeface="Lora"/>
                  <a:sym typeface="Lora"/>
                </a:rPr>
                <a:t> </a:t>
              </a:r>
              <a:br>
                <a:rPr lang="en-GB" sz="1000" b="0" i="0" u="none" strike="noStrike" cap="none">
                  <a:solidFill>
                    <a:schemeClr val="lt1"/>
                  </a:solidFill>
                  <a:latin typeface="Lora"/>
                  <a:ea typeface="Lora"/>
                  <a:cs typeface="Lora"/>
                  <a:sym typeface="Lora"/>
                </a:rPr>
              </a:br>
              <a:endParaRPr sz="1000" b="0" i="0" u="none" strike="noStrike" cap="none">
                <a:solidFill>
                  <a:schemeClr val="lt1"/>
                </a:solidFill>
                <a:latin typeface="Lora"/>
                <a:ea typeface="Lora"/>
                <a:cs typeface="Lora"/>
                <a:sym typeface="Lora"/>
              </a:endParaRPr>
            </a:p>
          </p:txBody>
        </p:sp>
        <p:pic>
          <p:nvPicPr>
            <p:cNvPr id="169" name="Google Shape;169;p13"/>
            <p:cNvPicPr preferRelativeResize="0"/>
            <p:nvPr/>
          </p:nvPicPr>
          <p:blipFill rotWithShape="1">
            <a:blip r:embed="rId4">
              <a:alphaModFix/>
            </a:blip>
            <a:srcRect/>
            <a:stretch/>
          </p:blipFill>
          <p:spPr>
            <a:xfrm>
              <a:off x="358914" y="4832779"/>
              <a:ext cx="1509395" cy="1509395"/>
            </a:xfrm>
            <a:prstGeom prst="rect">
              <a:avLst/>
            </a:prstGeom>
            <a:noFill/>
            <a:ln>
              <a:noFill/>
            </a:ln>
          </p:spPr>
        </p:pic>
      </p:grpSp>
    </p:spTree>
  </p:cSld>
  <p:clrMapOvr>
    <a:masterClrMapping/>
  </p:clrMapOvr>
</p:sld>
</file>

<file path=ppt/theme/theme1.xml><?xml version="1.0" encoding="utf-8"?>
<a:theme xmlns:a="http://schemas.openxmlformats.org/drawingml/2006/main" name="Office Theme">
  <a:themeElements>
    <a:clrScheme name="DORA">
      <a:dk1>
        <a:srgbClr val="000000"/>
      </a:dk1>
      <a:lt1>
        <a:srgbClr val="FFFFFF"/>
      </a:lt1>
      <a:dk2>
        <a:srgbClr val="44546A"/>
      </a:dk2>
      <a:lt2>
        <a:srgbClr val="E7E6E6"/>
      </a:lt2>
      <a:accent1>
        <a:srgbClr val="FCB711"/>
      </a:accent1>
      <a:accent2>
        <a:srgbClr val="ED7D31"/>
      </a:accent2>
      <a:accent3>
        <a:srgbClr val="A5A5A5"/>
      </a:accent3>
      <a:accent4>
        <a:srgbClr val="FFC000"/>
      </a:accent4>
      <a:accent5>
        <a:srgbClr val="5B9BD5"/>
      </a:accent5>
      <a:accent6>
        <a:srgbClr val="70AD47"/>
      </a:accent6>
      <a:hlink>
        <a:srgbClr val="FCB711"/>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7236</TotalTime>
  <Words>5306</Words>
  <Application>Microsoft Macintosh PowerPoint</Application>
  <PresentationFormat>Widescreen</PresentationFormat>
  <Paragraphs>358</Paragraphs>
  <Slides>24</Slides>
  <Notes>24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Noto Sans Symbols</vt:lpstr>
      <vt:lpstr>Arial</vt:lpstr>
      <vt:lpstr>Wingdings</vt:lpstr>
      <vt:lpstr>Lora</vt:lpstr>
      <vt:lpstr>Office Theme</vt:lpstr>
      <vt:lpstr>About this resource</vt:lpstr>
      <vt:lpstr>Implementing Responsible Research Assessment at Research Funding Organizations</vt:lpstr>
      <vt:lpstr>A collaborative effort</vt:lpstr>
      <vt:lpstr>Aims of the Guide</vt:lpstr>
      <vt:lpstr>Contents of the Guide</vt:lpstr>
      <vt:lpstr>Chapter 1. Introduction</vt:lpstr>
      <vt:lpstr>What is Responsible Research Assessment?</vt:lpstr>
      <vt:lpstr>A leading role for research funders</vt:lpstr>
      <vt:lpstr>Chapter 2. Key activities for embedding RRA in the organization</vt:lpstr>
      <vt:lpstr>PowerPoint Presentation</vt:lpstr>
      <vt:lpstr>Chapter 3. Key moments for RRA in the funding life cycle </vt:lpstr>
      <vt:lpstr>PowerPoint Presentation</vt:lpstr>
      <vt:lpstr>PowerPoint Presentation</vt:lpstr>
      <vt:lpstr>PowerPoint Presentation</vt:lpstr>
      <vt:lpstr>PowerPoint Presentation</vt:lpstr>
      <vt:lpstr>PowerPoint Presentation</vt:lpstr>
      <vt:lpstr>PowerPoint Presentation</vt:lpstr>
      <vt:lpstr>Chapter 4. RRA and its place in the research system</vt:lpstr>
      <vt:lpstr>PowerPoint Presentation</vt:lpstr>
      <vt:lpstr>PowerPoint Presentation</vt:lpstr>
      <vt:lpstr>Key resources to accompany the Guide</vt:lpstr>
      <vt:lpstr>Key additional resources</vt:lpstr>
      <vt:lpstr>Key resources</vt:lpstr>
      <vt:lpstr>Improving research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Zen Faulkes</dc:creator>
  <cp:lastModifiedBy>Giovanna Lima</cp:lastModifiedBy>
  <cp:revision>3</cp:revision>
  <dcterms:created xsi:type="dcterms:W3CDTF">2023-08-03T19:33:31Z</dcterms:created>
  <dcterms:modified xsi:type="dcterms:W3CDTF">2026-05-10T06:31:58Z</dcterms:modified>
</cp:coreProperties>
</file>