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2.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80" r:id="rId20"/>
    <p:sldId id="281" r:id="rId21"/>
    <p:sldId id="276" r:id="rId22"/>
    <p:sldId id="277" r:id="rId23"/>
    <p:sldId id="278" r:id="rId24"/>
    <p:sldId id="279" r:id="rId25"/>
  </p:sldIdLst>
  <p:sldSz cx="12192000" cy="6858000"/>
  <p:notesSz cx="6858000" cy="9144000"/>
  <p:embeddedFontLst>
    <p:embeddedFont>
      <p:font typeface="Lora" pitchFamily="2" charset="77"/>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jQusB91VHUwakp72MKzihOEIYvF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ley Hazlett"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ED7525-ACB3-4D68-8F51-8994BB017AFE}">
  <a:tblStyle styleId="{B3ED7525-ACB3-4D68-8F51-8994BB017AFE}"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EF3E6"/>
          </a:solidFill>
        </a:fill>
      </a:tcStyle>
    </a:wholeTbl>
    <a:band1H>
      <a:tcTxStyle/>
      <a:tcStyle>
        <a:tcBdr/>
        <a:fill>
          <a:solidFill>
            <a:srgbClr val="FEE5CA"/>
          </a:solidFill>
        </a:fill>
      </a:tcStyle>
    </a:band1H>
    <a:band2H>
      <a:tcTxStyle/>
      <a:tcStyle>
        <a:tcBdr/>
      </a:tcStyle>
    </a:band2H>
    <a:band1V>
      <a:tcTxStyle/>
      <a:tcStyle>
        <a:tcBdr/>
        <a:fill>
          <a:solidFill>
            <a:srgbClr val="FEE5CA"/>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1" d="100"/>
          <a:sy n="121" d="100"/>
        </p:scale>
        <p:origin x="73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customschemas.google.com/relationships/presentationmetadata" Target="metadata"/><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6-05-11T14:06:01.932" idx="1">
    <p:pos x="528" y="1065"/>
    <p:text>Is this meant to be bolded, and is it meant to be white? Throughout the slides it seems like gold is used for emphasis, so just want to make sure this is intentional.</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6F35umM"/>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6-05-11T14:09:12.236" idx="2">
    <p:pos x="5866" y="1224"/>
    <p:text>On the other slide deck, these chapter graphics are larger and take up the entire corner. Flagging in case there is one style that is preferred over the other. https://docs.google.com/presentation/d/1rEhREBV9r9p1yaHUGNow8PaBJQZEX_a-/edit?slide=id.p8#slide=id.p8</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6F35umQ"/>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fdora.or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bit.ly/DORA-Funder-Guid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200"/>
              <a:buFont typeface="Noto Sans Symbols"/>
              <a:buChar char="▪"/>
            </a:pPr>
            <a:r>
              <a:rPr lang="en-GB" sz="1200"/>
              <a:t>This </a:t>
            </a:r>
            <a:r>
              <a:rPr lang="en-GB" sz="1200" b="1"/>
              <a:t>slide deck is designed to accompany the </a:t>
            </a:r>
            <a:r>
              <a:rPr lang="en-GB" sz="1200" b="1">
                <a:solidFill>
                  <a:schemeClr val="accent1"/>
                </a:solidFill>
              </a:rPr>
              <a:t>“A Practical Guide to Implementing Responsible Research Assessment at Research Funding Organizations” </a:t>
            </a:r>
            <a:r>
              <a:rPr lang="en-GB" sz="1200">
                <a:solidFill>
                  <a:schemeClr val="accent1"/>
                </a:solidFill>
              </a:rPr>
              <a:t>(published in May 2026). </a:t>
            </a:r>
            <a:endParaRPr/>
          </a:p>
          <a:p>
            <a:pPr marL="285750" lvl="0" indent="-209550" algn="l" rtl="0">
              <a:lnSpc>
                <a:spcPct val="100000"/>
              </a:lnSpc>
              <a:spcBef>
                <a:spcPts val="0"/>
              </a:spcBef>
              <a:spcAft>
                <a:spcPts val="0"/>
              </a:spcAft>
              <a:buSzPts val="1200"/>
              <a:buFont typeface="Noto Sans Symbols"/>
              <a:buNone/>
            </a:pPr>
            <a:endParaRPr sz="1200">
              <a:solidFill>
                <a:schemeClr val="accent1"/>
              </a:solidFill>
            </a:endParaRPr>
          </a:p>
          <a:p>
            <a:pPr marL="285750" marR="0" lvl="0" indent="-285750" algn="l" rtl="0">
              <a:lnSpc>
                <a:spcPct val="100000"/>
              </a:lnSpc>
              <a:spcBef>
                <a:spcPts val="0"/>
              </a:spcBef>
              <a:spcAft>
                <a:spcPts val="0"/>
              </a:spcAft>
              <a:buClr>
                <a:srgbClr val="000000"/>
              </a:buClr>
              <a:buSzPts val="1200"/>
              <a:buFont typeface="Noto Sans Symbols"/>
              <a:buChar char="▪"/>
            </a:pPr>
            <a:r>
              <a:rPr lang="en-GB" sz="1200">
                <a:solidFill>
                  <a:schemeClr val="lt1"/>
                </a:solidFill>
              </a:rPr>
              <a:t>It is designed to support funding agency staff in planning actionable RRA-aligned interventions in funding workflows. </a:t>
            </a:r>
            <a:endParaRPr/>
          </a:p>
          <a:p>
            <a:pPr marL="285750" lvl="0" indent="-209550" algn="l" rtl="0">
              <a:lnSpc>
                <a:spcPct val="100000"/>
              </a:lnSpc>
              <a:spcBef>
                <a:spcPts val="0"/>
              </a:spcBef>
              <a:spcAft>
                <a:spcPts val="0"/>
              </a:spcAft>
              <a:buSzPts val="1200"/>
              <a:buFont typeface="Noto Sans Symbols"/>
              <a:buNone/>
            </a:pPr>
            <a:endParaRPr sz="1200"/>
          </a:p>
          <a:p>
            <a:pPr marL="285750" lvl="0" indent="-285750" algn="l" rtl="0">
              <a:lnSpc>
                <a:spcPct val="100000"/>
              </a:lnSpc>
              <a:spcBef>
                <a:spcPts val="0"/>
              </a:spcBef>
              <a:spcAft>
                <a:spcPts val="0"/>
              </a:spcAft>
              <a:buSzPts val="1200"/>
              <a:buFont typeface="Noto Sans Symbols"/>
              <a:buChar char="▪"/>
            </a:pPr>
            <a:r>
              <a:rPr lang="en-GB" sz="1200" b="0"/>
              <a:t>The deck follows the outline of the Guide covering</a:t>
            </a:r>
            <a:r>
              <a:rPr lang="en-GB" sz="1200" b="0" i="1">
                <a:solidFill>
                  <a:schemeClr val="lt1"/>
                </a:solidFill>
              </a:rPr>
              <a:t>:</a:t>
            </a:r>
            <a:r>
              <a:rPr lang="en-GB" sz="1200" b="0" i="1">
                <a:solidFill>
                  <a:schemeClr val="accent1"/>
                </a:solidFill>
              </a:rPr>
              <a:t> an introduction to RRA, the role of funders, and potential areas for  activities and actions to embed RRA-aligned policies and practices at funding agencies. </a:t>
            </a:r>
            <a:endParaRPr/>
          </a:p>
          <a:p>
            <a:pPr marL="285750" lvl="0" indent="-209550" algn="l" rtl="0">
              <a:lnSpc>
                <a:spcPct val="100000"/>
              </a:lnSpc>
              <a:spcBef>
                <a:spcPts val="0"/>
              </a:spcBef>
              <a:spcAft>
                <a:spcPts val="0"/>
              </a:spcAft>
              <a:buSzPts val="1200"/>
              <a:buFont typeface="Noto Sans Symbols"/>
              <a:buNone/>
            </a:pPr>
            <a:endParaRPr sz="1200"/>
          </a:p>
          <a:p>
            <a:pPr marL="285750" lvl="0" indent="-285750" algn="l" rtl="0">
              <a:lnSpc>
                <a:spcPct val="100000"/>
              </a:lnSpc>
              <a:spcBef>
                <a:spcPts val="0"/>
              </a:spcBef>
              <a:spcAft>
                <a:spcPts val="0"/>
              </a:spcAft>
              <a:buSzPts val="1200"/>
              <a:buFont typeface="Noto Sans Symbols"/>
              <a:buChar char="▪"/>
            </a:pPr>
            <a:r>
              <a:rPr lang="en-GB" sz="1200" b="1"/>
              <a:t>Presenter notes are included </a:t>
            </a:r>
            <a:r>
              <a:rPr lang="en-GB" sz="1200"/>
              <a:t>in each slide. </a:t>
            </a:r>
            <a:endParaRPr/>
          </a:p>
          <a:p>
            <a:pPr marL="285750" lvl="0" indent="-209550" algn="l" rtl="0">
              <a:lnSpc>
                <a:spcPct val="100000"/>
              </a:lnSpc>
              <a:spcBef>
                <a:spcPts val="0"/>
              </a:spcBef>
              <a:spcAft>
                <a:spcPts val="0"/>
              </a:spcAft>
              <a:buSzPts val="1200"/>
              <a:buFont typeface="Noto Sans Symbols"/>
              <a:buNone/>
            </a:pPr>
            <a:endParaRPr sz="1200"/>
          </a:p>
          <a:p>
            <a:pPr marL="285750" lvl="0" indent="-285750" algn="l" rtl="0">
              <a:lnSpc>
                <a:spcPct val="100000"/>
              </a:lnSpc>
              <a:spcBef>
                <a:spcPts val="0"/>
              </a:spcBef>
              <a:spcAft>
                <a:spcPts val="0"/>
              </a:spcAft>
              <a:buSzPts val="1200"/>
              <a:buFont typeface="Noto Sans Symbols"/>
              <a:buChar char="▪"/>
            </a:pPr>
            <a:r>
              <a:rPr lang="en-GB" sz="1200" b="1"/>
              <a:t>The content is available under a Creative Commons Attribution License (CC BY-NC 4.0), </a:t>
            </a:r>
            <a:r>
              <a:rPr lang="en-GB" sz="1200" i="1"/>
              <a:t>except for supporter logos</a:t>
            </a:r>
            <a:r>
              <a:rPr lang="en-GB" sz="1200"/>
              <a:t>. Logos are trademarks or registered trademarks of their respective organizations and may not be reused without permission. The DORA logo may be used if its visual integrity is maintained and it is not used to suggest endorsement by DORA.</a:t>
            </a:r>
            <a:endParaRPr/>
          </a:p>
          <a:p>
            <a:pPr marL="285750" lvl="0" indent="-209550" algn="l" rtl="0">
              <a:lnSpc>
                <a:spcPct val="100000"/>
              </a:lnSpc>
              <a:spcBef>
                <a:spcPts val="0"/>
              </a:spcBef>
              <a:spcAft>
                <a:spcPts val="0"/>
              </a:spcAft>
              <a:buSzPts val="1200"/>
              <a:buFont typeface="Noto Sans Symbols"/>
              <a:buNone/>
            </a:pPr>
            <a:endParaRPr sz="1200"/>
          </a:p>
          <a:p>
            <a:pPr marL="285750" marR="0" lvl="0" indent="-285750" algn="l" rtl="0">
              <a:lnSpc>
                <a:spcPct val="100000"/>
              </a:lnSpc>
              <a:spcBef>
                <a:spcPts val="0"/>
              </a:spcBef>
              <a:spcAft>
                <a:spcPts val="0"/>
              </a:spcAft>
              <a:buClr>
                <a:srgbClr val="000000"/>
              </a:buClr>
              <a:buSzPts val="1200"/>
              <a:buFont typeface="Noto Sans Symbols"/>
              <a:buChar char="▪"/>
            </a:pPr>
            <a:r>
              <a:rPr lang="en-GB" sz="1200"/>
              <a:t>Please feel free to delete the slides as appropriate. </a:t>
            </a:r>
            <a:endParaRPr/>
          </a:p>
          <a:p>
            <a:pPr marL="285750" lvl="0" indent="-209550" algn="l" rtl="0">
              <a:lnSpc>
                <a:spcPct val="100000"/>
              </a:lnSpc>
              <a:spcBef>
                <a:spcPts val="0"/>
              </a:spcBef>
              <a:spcAft>
                <a:spcPts val="0"/>
              </a:spcAft>
              <a:buSzPts val="1200"/>
              <a:buFont typeface="Noto Sans Symbols"/>
              <a:buNone/>
            </a:pPr>
            <a:endParaRPr sz="1200"/>
          </a:p>
          <a:p>
            <a:pPr marL="285750" lvl="0" indent="-285750" algn="l" rtl="0">
              <a:lnSpc>
                <a:spcPct val="100000"/>
              </a:lnSpc>
              <a:spcBef>
                <a:spcPts val="0"/>
              </a:spcBef>
              <a:spcAft>
                <a:spcPts val="0"/>
              </a:spcAft>
              <a:buSzPts val="1200"/>
              <a:buFont typeface="Noto Sans Symbols"/>
              <a:buChar char="▪"/>
            </a:pPr>
            <a:r>
              <a:rPr lang="en-GB" sz="1200"/>
              <a:t>To find out more, visit </a:t>
            </a:r>
            <a:r>
              <a:rPr lang="en-GB" sz="1200" u="sng">
                <a:solidFill>
                  <a:schemeClr val="hlink"/>
                </a:solidFill>
                <a:hlinkClick r:id="rId3"/>
              </a:rPr>
              <a:t>https://sfdora.org/</a:t>
            </a:r>
            <a:r>
              <a:rPr lang="en-GB" sz="1200"/>
              <a:t> </a:t>
            </a:r>
            <a:endParaRPr/>
          </a:p>
          <a:p>
            <a:pPr marL="0" lvl="0" indent="0" algn="l" rtl="0">
              <a:lnSpc>
                <a:spcPct val="100000"/>
              </a:lnSpc>
              <a:spcBef>
                <a:spcPts val="0"/>
              </a:spcBef>
              <a:spcAft>
                <a:spcPts val="0"/>
              </a:spcAft>
              <a:buSzPts val="1400"/>
              <a:buNone/>
            </a:pPr>
            <a:endParaRPr/>
          </a:p>
        </p:txBody>
      </p:sp>
      <p:sp>
        <p:nvSpPr>
          <p:cNvPr id="90" name="Google Shape;9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The </a:t>
            </a:r>
            <a:r>
              <a:rPr lang="en-GB" b="1"/>
              <a:t>DORA Guide outlines seven activities </a:t>
            </a:r>
            <a:r>
              <a:rPr lang="en-GB"/>
              <a:t>that, based on the DORA’s community experience, can be crucial for the successful development of RRA approaches at funding agencies.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As a reminder, </a:t>
            </a:r>
            <a:r>
              <a:rPr lang="en-GB" b="1"/>
              <a:t>the Guide aims to support all types of funders </a:t>
            </a:r>
            <a:r>
              <a:rPr lang="en-GB"/>
              <a:t>– government, not-for-profit, charity AND across geographies AND working across research disciplines.  We recognize that ‘</a:t>
            </a:r>
            <a:r>
              <a:rPr lang="en-GB" i="1"/>
              <a:t>one size will not fit all</a:t>
            </a:r>
            <a:r>
              <a:rPr lang="en-GB"/>
              <a:t>’ and therefore, while the activities are numbered, they do not need to be considered (or followed) in sequence, and organizations should consider the activities that work best in their specific context and circumstance.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The seven activities described in the Guide are:</a:t>
            </a:r>
            <a:endParaRPr/>
          </a:p>
          <a:p>
            <a:pPr marL="228600" lvl="0" indent="-228600" algn="l" rtl="0">
              <a:lnSpc>
                <a:spcPct val="100000"/>
              </a:lnSpc>
              <a:spcBef>
                <a:spcPts val="0"/>
              </a:spcBef>
              <a:spcAft>
                <a:spcPts val="0"/>
              </a:spcAft>
              <a:buSzPts val="1400"/>
              <a:buFont typeface="Arial"/>
              <a:buAutoNum type="arabicPeriod"/>
            </a:pPr>
            <a:r>
              <a:rPr lang="en-GB" b="1"/>
              <a:t>Engaging the organization leadership</a:t>
            </a:r>
            <a:r>
              <a:rPr lang="en-GB"/>
              <a:t>: Highlighting the importance of securing the support and input from senior staff and leaders to enable action and drive change.</a:t>
            </a:r>
            <a:endParaRPr/>
          </a:p>
          <a:p>
            <a:pPr marL="228600" lvl="0" indent="-228600" algn="l" rtl="0">
              <a:lnSpc>
                <a:spcPct val="100000"/>
              </a:lnSpc>
              <a:spcBef>
                <a:spcPts val="0"/>
              </a:spcBef>
              <a:spcAft>
                <a:spcPts val="0"/>
              </a:spcAft>
              <a:buSzPts val="1400"/>
              <a:buFont typeface="Arial"/>
              <a:buAutoNum type="arabicPeriod"/>
            </a:pPr>
            <a:r>
              <a:rPr lang="en-GB" b="1"/>
              <a:t>Developing a strategic vision for RRA: </a:t>
            </a:r>
            <a:r>
              <a:rPr lang="en-GB"/>
              <a:t>Guiding organizations in defining a clear vision for RRA that aligns with their mission and values, potentially linking it to broader goals like fostering open science or promoting equity.</a:t>
            </a:r>
            <a:endParaRPr/>
          </a:p>
          <a:p>
            <a:pPr marL="228600" marR="0" lvl="0" indent="-228600" algn="l" rtl="0">
              <a:lnSpc>
                <a:spcPct val="100000"/>
              </a:lnSpc>
              <a:spcBef>
                <a:spcPts val="0"/>
              </a:spcBef>
              <a:spcAft>
                <a:spcPts val="0"/>
              </a:spcAft>
              <a:buClr>
                <a:srgbClr val="000000"/>
              </a:buClr>
              <a:buSzPts val="1400"/>
              <a:buFont typeface="Arial"/>
              <a:buAutoNum type="arabicPeriod"/>
            </a:pPr>
            <a:r>
              <a:rPr lang="en-GB" b="1"/>
              <a:t>Exploring the landscape for RRA: </a:t>
            </a:r>
            <a:r>
              <a:rPr lang="en-GB" b="0"/>
              <a:t>Developing a comprehensive understanding of what research assessment policies and practices operate internally (and importantly, where this activity might be taking place) AND discovering approaches to research assessment at peer organizations (e.g. other funders) and other national and international initiatives that have relevance to RRA (and that might be useful to engage and/or align with).</a:t>
            </a:r>
            <a:endParaRPr/>
          </a:p>
          <a:p>
            <a:pPr marL="228600" marR="0" lvl="0" indent="-228600" algn="l" rtl="0">
              <a:lnSpc>
                <a:spcPct val="100000"/>
              </a:lnSpc>
              <a:spcBef>
                <a:spcPts val="0"/>
              </a:spcBef>
              <a:spcAft>
                <a:spcPts val="0"/>
              </a:spcAft>
              <a:buClr>
                <a:srgbClr val="000000"/>
              </a:buClr>
              <a:buSzPts val="1400"/>
              <a:buFont typeface="Arial"/>
              <a:buAutoNum type="arabicPeriod"/>
            </a:pPr>
            <a:r>
              <a:rPr lang="en-GB" b="1"/>
              <a:t>Engaging with communities inside and outside the organization: </a:t>
            </a:r>
            <a:r>
              <a:rPr lang="en-GB"/>
              <a:t>Emphasizing the value of getting the input and involvement of various internal colleagues and teams (e.g. policy, comms) AND experts outside the organizations (e.g. engaging with potential applicants and reviewers), on the need and importance of change AND identifying priorities and practical places to make changes to policies and practices.  </a:t>
            </a:r>
            <a:endParaRPr/>
          </a:p>
          <a:p>
            <a:pPr marL="228600" marR="0" lvl="0" indent="-228600" algn="l" rtl="0">
              <a:lnSpc>
                <a:spcPct val="100000"/>
              </a:lnSpc>
              <a:spcBef>
                <a:spcPts val="0"/>
              </a:spcBef>
              <a:spcAft>
                <a:spcPts val="0"/>
              </a:spcAft>
              <a:buClr>
                <a:srgbClr val="000000"/>
              </a:buClr>
              <a:buSzPts val="1400"/>
              <a:buFont typeface="Arial"/>
              <a:buAutoNum type="arabicPeriod"/>
            </a:pPr>
            <a:r>
              <a:rPr lang="en-GB" b="1"/>
              <a:t>Mobilizing resources: </a:t>
            </a:r>
            <a:r>
              <a:rPr lang="en-GB"/>
              <a:t>to make the case and build the evidence for the importance of RRA. And resources to practically develop, test and implement what might be new approaches to RRA, updates to policies and/or a broader strategy. Considering how and where resources might be needed and identifying priorities – think people, time, materials – and funding!  </a:t>
            </a:r>
            <a:endParaRPr/>
          </a:p>
          <a:p>
            <a:pPr marL="228600" lvl="0" indent="-228600" algn="l" rtl="0">
              <a:lnSpc>
                <a:spcPct val="100000"/>
              </a:lnSpc>
              <a:spcBef>
                <a:spcPts val="0"/>
              </a:spcBef>
              <a:spcAft>
                <a:spcPts val="0"/>
              </a:spcAft>
              <a:buSzPts val="1400"/>
              <a:buFont typeface="Arial"/>
              <a:buAutoNum type="arabicPeriod"/>
            </a:pPr>
            <a:r>
              <a:rPr lang="en-GB" b="1"/>
              <a:t>Creating strong engagement and communication plans: </a:t>
            </a:r>
            <a:r>
              <a:rPr lang="en-GB"/>
              <a:t>Highlighting the necessity of clear, transparent, and consistent communication with all those impacted by changes to policies and practices, to build buy-in, and to mitigate concerns.</a:t>
            </a:r>
            <a:endParaRPr/>
          </a:p>
          <a:p>
            <a:pPr marL="228600" lvl="0" indent="-228600" algn="l" rtl="0">
              <a:lnSpc>
                <a:spcPct val="100000"/>
              </a:lnSpc>
              <a:spcBef>
                <a:spcPts val="0"/>
              </a:spcBef>
              <a:spcAft>
                <a:spcPts val="0"/>
              </a:spcAft>
              <a:buSzPts val="1400"/>
              <a:buFont typeface="Arial"/>
              <a:buAutoNum type="arabicPeriod"/>
            </a:pPr>
            <a:r>
              <a:rPr lang="en-GB" b="1"/>
              <a:t>Monitoring, evaluating, and reviewing activities and interventions:</a:t>
            </a:r>
            <a:r>
              <a:rPr lang="en-GB"/>
              <a:t> Emphasizing the importance of being evidence-based and understanding what works and what doesn’t, regularly reviewing changes as the context may evolve, identifying unintended consequences, and essentially keeping the approaches aligned with organizational needs.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i="1">
                <a:highlight>
                  <a:srgbClr val="FFFF00"/>
                </a:highlight>
              </a:rPr>
              <a:t>Chapter 2 also features a "Spotlight” </a:t>
            </a:r>
            <a:r>
              <a:rPr lang="en-GB" b="1" i="1">
                <a:highlight>
                  <a:srgbClr val="FFFF00"/>
                </a:highlight>
              </a:rPr>
              <a:t>on the SPACE Rubric </a:t>
            </a:r>
            <a:r>
              <a:rPr lang="en-GB" i="1">
                <a:highlight>
                  <a:srgbClr val="FFFF00"/>
                </a:highlight>
              </a:rPr>
              <a:t>– </a:t>
            </a:r>
            <a:r>
              <a:rPr lang="en-GB">
                <a:highlight>
                  <a:srgbClr val="FFFF00"/>
                </a:highlight>
              </a:rPr>
              <a:t>which is a tool that can help organizations to gauge their internal capacity and infrastructure to support RRA interventions and plan for success. The rubric has five dimensions (Standards for Scholarship, Process Mechanics and Policies, Accountability, Culture Within Institutions, and Evaluative and Iterative Feedback) and three stages of capability development (Foundation, Expansion, Scaling). The Guide suggests various ways the SPACE Rubric can be used to support the activities discussed in this chapter, such as structuring discussions for a task force or analyzing current practices.</a:t>
            </a:r>
            <a:endParaRPr>
              <a:highlight>
                <a:srgbClr val="FFFF00"/>
              </a:highlight>
            </a:endParaRPr>
          </a:p>
        </p:txBody>
      </p:sp>
      <p:sp>
        <p:nvSpPr>
          <p:cNvPr id="166" name="Google Shape;16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GB"/>
              <a:t>Please feel free to change this and other slides!</a:t>
            </a:r>
            <a:endParaRPr/>
          </a:p>
        </p:txBody>
      </p:sp>
      <p:sp>
        <p:nvSpPr>
          <p:cNvPr id="174" name="Google Shape;17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11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The Guide also provides guidance on how and where to potentially introduce and/or embed RRA-aligned policies practices into policies and procedures at five key places (moments) within the typical research funding cycle.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In each of these 5 moments, the Guide suggests concrete actions and provides a ‘menu of options’ approach that encourages adaptation to local contexts.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The five moments are:</a:t>
            </a:r>
            <a:endParaRPr/>
          </a:p>
          <a:p>
            <a:pPr marL="0" lvl="0" indent="0" algn="l" rtl="0">
              <a:lnSpc>
                <a:spcPct val="100000"/>
              </a:lnSpc>
              <a:spcBef>
                <a:spcPts val="0"/>
              </a:spcBef>
              <a:spcAft>
                <a:spcPts val="0"/>
              </a:spcAft>
              <a:buSzPts val="1400"/>
              <a:buNone/>
            </a:pPr>
            <a:endParaRPr/>
          </a:p>
          <a:p>
            <a:pPr marL="228600" lvl="0" indent="-228600" algn="l" rtl="0">
              <a:lnSpc>
                <a:spcPct val="100000"/>
              </a:lnSpc>
              <a:spcBef>
                <a:spcPts val="0"/>
              </a:spcBef>
              <a:spcAft>
                <a:spcPts val="0"/>
              </a:spcAft>
              <a:buSzPts val="1400"/>
              <a:buAutoNum type="arabicPeriod"/>
            </a:pPr>
            <a:r>
              <a:rPr lang="en-GB" sz="1200" b="1" i="0" u="none" strike="noStrike" cap="none">
                <a:solidFill>
                  <a:schemeClr val="lt1"/>
                </a:solidFill>
                <a:latin typeface="Lora"/>
                <a:ea typeface="Lora"/>
                <a:cs typeface="Lora"/>
                <a:sym typeface="Lora"/>
              </a:rPr>
              <a:t>Establishing funding programs and calls</a:t>
            </a:r>
            <a:r>
              <a:rPr lang="en-GB" b="1"/>
              <a:t>: </a:t>
            </a:r>
            <a:r>
              <a:rPr lang="en-GB"/>
              <a:t>This section emphasizes aligning these critical career junctures with RRA principles. This involves recognizing the diverse contributions and talents of researchers, prioritizing qualitative evaluation, moving away from inappropriate metric use, and ensuring a fair and transparent process. Suggested interventions cover creating committees, designing application materials (like transparent forms and clear criteria), writing job adverts, triaging applications, conducting interviews (using standardized protocols), providing post-hire support, and evaluating the entire process (e.g., using feedback forms). It highlights the importance of providing clarity and support throughout the application and assessment process.</a:t>
            </a:r>
            <a:endParaRPr b="0"/>
          </a:p>
          <a:p>
            <a:pPr marL="228600" lvl="0" indent="-228600" algn="l" rtl="0">
              <a:lnSpc>
                <a:spcPct val="100000"/>
              </a:lnSpc>
              <a:spcBef>
                <a:spcPts val="0"/>
              </a:spcBef>
              <a:spcAft>
                <a:spcPts val="0"/>
              </a:spcAft>
              <a:buSzPts val="1400"/>
              <a:buAutoNum type="arabicPeriod"/>
            </a:pPr>
            <a:r>
              <a:rPr lang="en-GB" b="1"/>
              <a:t>Making funding decisions: </a:t>
            </a:r>
            <a:r>
              <a:rPr lang="en-GB"/>
              <a:t>The chapter offers approaches for applying RRA principles to the assessment and awarding of internal funding and prizes. Key suggestions include ensuring clear, open, and transparent criteria focused on the quality and impact of scholarship in award notices and grant calls. Nomination and application forms should request information relevant to the award/grant and be structured to allow applicants to contextualize their achievements, potentially using narrative formats alongside quantitative data. The process should involve appropriate panels and transparent communication, sensitive to both successful and unsuccessful applicants, and include mechanisms for review and feedback after the award cycle.</a:t>
            </a:r>
            <a:endParaRPr/>
          </a:p>
          <a:p>
            <a:pPr marL="228600" lvl="0" indent="-228600" algn="l" rtl="0">
              <a:lnSpc>
                <a:spcPct val="100000"/>
              </a:lnSpc>
              <a:spcBef>
                <a:spcPts val="0"/>
              </a:spcBef>
              <a:spcAft>
                <a:spcPts val="0"/>
              </a:spcAft>
              <a:buSzPts val="1400"/>
              <a:buAutoNum type="arabicPeriod"/>
            </a:pPr>
            <a:r>
              <a:rPr lang="en-GB" b="1"/>
              <a:t>Setting grant terms and conditions:</a:t>
            </a:r>
            <a:endParaRPr/>
          </a:p>
          <a:p>
            <a:pPr marL="228600" lvl="0" indent="-228600" algn="l" rtl="0">
              <a:lnSpc>
                <a:spcPct val="100000"/>
              </a:lnSpc>
              <a:spcBef>
                <a:spcPts val="0"/>
              </a:spcBef>
              <a:spcAft>
                <a:spcPts val="0"/>
              </a:spcAft>
              <a:buSzPts val="1400"/>
              <a:buAutoNum type="arabicPeriod"/>
            </a:pPr>
            <a:r>
              <a:rPr lang="en-GB" b="1"/>
              <a:t>Monitoring and evaluating grants and programs: </a:t>
            </a:r>
            <a:r>
              <a:rPr lang="en-GB"/>
              <a:t>This section addresses the assessment of organizational entities like university departments, research centers, and infrastructures. The goal is to align these evaluations with the organization's overall RRA principles, values, and mission. The guide suggests integrating RRA approaches through contractual components in internal budget distribution systems. Recommended actions include developing clear evaluation policies and practices, carefully composing evaluation panels (potentially including external members and providing unconscious bias training), promoting self-evaluation focused on diverse contributions, conducting the evaluation transparently, and establishing mechanisms for post-evaluation feedback and continuous improvement.</a:t>
            </a:r>
            <a:endParaRPr/>
          </a:p>
          <a:p>
            <a:pPr marL="228600" lvl="0" indent="-228600" algn="l" rtl="0">
              <a:lnSpc>
                <a:spcPct val="100000"/>
              </a:lnSpc>
              <a:spcBef>
                <a:spcPts val="0"/>
              </a:spcBef>
              <a:spcAft>
                <a:spcPts val="0"/>
              </a:spcAft>
              <a:buSzPts val="1400"/>
              <a:buAutoNum type="arabicPeriod"/>
            </a:pPr>
            <a:r>
              <a:rPr lang="en-GB" b="1"/>
              <a:t>Communicating and engaging with your communities:</a:t>
            </a:r>
            <a:r>
              <a:rPr lang="en-GB"/>
              <a:t> The final key moment stresses the importance of ensuring that RRA becomes a part of the institution's internal and external narrative and identity. This involves making communication colleagues aware of the RRA strategy and enabling them to share stories and successes that highlight a broader range of contributions. Suggestions include embedding RRA in institutional policies and position statements, leadership updates and newsletters, and communications around key appointments and hires. It specifically addresses how to frame commentary around national and institutional rankings, encouraging a holistic view of the institution and clarifying the limitations of metrics-based rankings while affirming they do not dictate individual assessment criteria.</a:t>
            </a:r>
            <a:endParaRPr/>
          </a:p>
          <a:p>
            <a:pPr marL="228600" lvl="0" indent="-1397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Chapter 3 also features "Spotlight" sections that delve into considerations relevant to these key moments: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b="1"/>
              <a:t>Narrative CVs: </a:t>
            </a:r>
            <a:r>
              <a:rPr lang="en-GB" b="0"/>
              <a:t>Presented as an alternative to traditional CVs, allowing researchers to describe their achievements, skills, and contributions in a contextualized, descriptive format. They aim to promote diversity, equity, and inclusion by recognizing varied experiences and reducing biases, enabling researchers to "tell their story". The guide mentions evidence suggesting narrative CVs can reduce bias and highlight suboptimal practices. A possible framework for describing contributions via narrative CVs includes knowledge creation, development of individuals/collaborations, supporting the research community, and contributions to broader society.</a:t>
            </a:r>
            <a:endParaRPr b="0"/>
          </a:p>
          <a:p>
            <a:pPr marL="0" lvl="0" indent="0" algn="l" rtl="0">
              <a:lnSpc>
                <a:spcPct val="100000"/>
              </a:lnSpc>
              <a:spcBef>
                <a:spcPts val="0"/>
              </a:spcBef>
              <a:spcAft>
                <a:spcPts val="0"/>
              </a:spcAft>
              <a:buSzPts val="1400"/>
              <a:buNone/>
            </a:pPr>
            <a:r>
              <a:rPr lang="en-GB"/>
              <a:t>Early Career Researchers (ECRs): This spotlight highlights the importance of aligning assessments at key moments like thesis evaluations with RRA principles. It notes ECRs' desire for assessment approaches that value diverse outputs. The Spotlight suggests RPOs can consider training for ECRs covering responsible metrics, open science, research integrity, and how to contextualize their contributions using narrative CVs.</a:t>
            </a:r>
            <a:endParaRPr/>
          </a:p>
          <a:p>
            <a:pPr marL="0" lvl="0" indent="0" algn="l" rtl="0">
              <a:lnSpc>
                <a:spcPct val="100000"/>
              </a:lnSpc>
              <a:spcBef>
                <a:spcPts val="0"/>
              </a:spcBef>
              <a:spcAft>
                <a:spcPts val="0"/>
              </a:spcAft>
              <a:buSzPts val="1400"/>
              <a:buNone/>
            </a:pPr>
            <a:r>
              <a:rPr lang="en-GB"/>
              <a:t>The Chapter references tools like the SPACE Rubric and the SCOPE Framework as aids for monitoring and evaluating the effectiveness of implemented RRA strategies.</a:t>
            </a:r>
            <a:endParaRPr/>
          </a:p>
        </p:txBody>
      </p:sp>
      <p:sp>
        <p:nvSpPr>
          <p:cNvPr id="182" name="Google Shape;182;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Arial"/>
                <a:ea typeface="Arial"/>
                <a:cs typeface="Arial"/>
                <a:sym typeface="Arial"/>
              </a:rPr>
              <a:t>How research funding organizations (RFOs) design and advertise their programs sets the tone for who applies, what is proposed, and how research quality is assessed. </a:t>
            </a:r>
            <a:endParaRPr/>
          </a:p>
          <a:p>
            <a:pPr marL="457200" lvl="0" indent="-228600" algn="l" rtl="0">
              <a:lnSpc>
                <a:spcPct val="100000"/>
              </a:lnSpc>
              <a:spcBef>
                <a:spcPts val="0"/>
              </a:spcBef>
              <a:spcAft>
                <a:spcPts val="0"/>
              </a:spcAft>
              <a:buSzPts val="1400"/>
              <a:buNone/>
            </a:pPr>
            <a:endParaRPr sz="1200" b="0" i="0" u="none" strike="noStrike" cap="none">
              <a:solidFill>
                <a:schemeClr val="dk1"/>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Arial"/>
                <a:ea typeface="Arial"/>
                <a:cs typeface="Arial"/>
                <a:sym typeface="Arial"/>
              </a:rPr>
              <a:t>The Guide contains suggestions for place to embed RRA-aligned practices in the funding programs and calls. Including for example: </a:t>
            </a:r>
            <a:endParaRPr/>
          </a:p>
          <a:p>
            <a:pPr marL="0" lvl="0" indent="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en-GB" sz="1200" b="1" i="0" u="none" strike="noStrike" cap="none">
                <a:solidFill>
                  <a:schemeClr val="dk1"/>
                </a:solidFill>
                <a:latin typeface="Arial"/>
                <a:ea typeface="Arial"/>
                <a:cs typeface="Arial"/>
                <a:sym typeface="Arial"/>
              </a:rPr>
              <a:t>1. Setting funding priorities</a:t>
            </a:r>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Arial"/>
                <a:ea typeface="Arial"/>
                <a:cs typeface="Arial"/>
                <a:sym typeface="Arial"/>
              </a:rPr>
              <a:t>Align funding priorities with organizational values and goals</a:t>
            </a:r>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Arial"/>
                <a:ea typeface="Arial"/>
                <a:cs typeface="Arial"/>
                <a:sym typeface="Arial"/>
              </a:rPr>
              <a:t>Engage the intended funding beneficiaries in program design </a:t>
            </a:r>
            <a:endParaRPr/>
          </a:p>
          <a:p>
            <a:pPr marL="457200" lvl="0" indent="-228600" algn="l" rtl="0">
              <a:lnSpc>
                <a:spcPct val="100000"/>
              </a:lnSpc>
              <a:spcBef>
                <a:spcPts val="0"/>
              </a:spcBef>
              <a:spcAft>
                <a:spcPts val="0"/>
              </a:spcAft>
              <a:buSzPts val="1400"/>
              <a:buNone/>
            </a:pPr>
            <a:r>
              <a:rPr lang="en-GB" sz="1200" b="1" i="0" u="none" strike="noStrike" cap="none">
                <a:solidFill>
                  <a:schemeClr val="dk1"/>
                </a:solidFill>
                <a:latin typeface="Arial"/>
                <a:ea typeface="Arial"/>
                <a:cs typeface="Arial"/>
                <a:sym typeface="Arial"/>
              </a:rPr>
              <a:t>2. Designing and advertising funding calls</a:t>
            </a:r>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Arial"/>
                <a:ea typeface="Arial"/>
                <a:cs typeface="Arial"/>
                <a:sym typeface="Arial"/>
              </a:rPr>
              <a:t>Advertise calls widely to reach diverse communities beyond established networks</a:t>
            </a:r>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Arial"/>
                <a:ea typeface="Arial"/>
                <a:cs typeface="Arial"/>
                <a:sym typeface="Arial"/>
              </a:rPr>
              <a:t>Set eligibility criteria that do not inadvertently narrow the applicant pool</a:t>
            </a:r>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Arial"/>
                <a:ea typeface="Arial"/>
                <a:cs typeface="Arial"/>
                <a:sym typeface="Arial"/>
              </a:rPr>
              <a:t>Provide sufficient guidance, time and support to enable high-quality applications </a:t>
            </a:r>
            <a:endParaRPr/>
          </a:p>
          <a:p>
            <a:pPr marL="457200" lvl="0" indent="-228600" algn="l" rtl="0">
              <a:lnSpc>
                <a:spcPct val="100000"/>
              </a:lnSpc>
              <a:spcBef>
                <a:spcPts val="0"/>
              </a:spcBef>
              <a:spcAft>
                <a:spcPts val="0"/>
              </a:spcAft>
              <a:buSzPts val="1400"/>
              <a:buNone/>
            </a:pPr>
            <a:r>
              <a:rPr lang="en-GB" sz="1200" b="1" i="0" u="none" strike="noStrike" cap="none">
                <a:solidFill>
                  <a:schemeClr val="dk1"/>
                </a:solidFill>
                <a:latin typeface="Arial"/>
                <a:ea typeface="Arial"/>
                <a:cs typeface="Arial"/>
                <a:sym typeface="Arial"/>
              </a:rPr>
              <a:t>3. Designing application processes</a:t>
            </a:r>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Arial"/>
                <a:ea typeface="Arial"/>
                <a:cs typeface="Arial"/>
                <a:sym typeface="Arial"/>
              </a:rPr>
              <a:t>Provide guidance on the funding eligibility, assessment process, criteria for selection, and policies (e.g. AI use, data sharing, open access)</a:t>
            </a:r>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Arial"/>
                <a:ea typeface="Arial"/>
                <a:cs typeface="Arial"/>
                <a:sym typeface="Arial"/>
              </a:rPr>
              <a:t>Keep application processes proportionate. Use a staged process where this can reduce administrative burden, and only ask for the information that is needed at each stage  </a:t>
            </a:r>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Arial"/>
                <a:ea typeface="Arial"/>
                <a:cs typeface="Arial"/>
                <a:sym typeface="Arial"/>
              </a:rPr>
              <a:t>Create application forms that provide space for applicants to share the diversity of their experience and achievements (e.g. using Narrative CVs)</a:t>
            </a:r>
            <a:endParaRPr/>
          </a:p>
        </p:txBody>
      </p:sp>
      <p:sp>
        <p:nvSpPr>
          <p:cNvPr id="189" name="Google Shape;1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Arial"/>
                <a:ea typeface="Arial"/>
                <a:cs typeface="Arial"/>
                <a:sym typeface="Arial"/>
              </a:rPr>
              <a:t>Embedding responsible research assessment (RRA) principles in funding decision-making helps to ensure fairness and consistency, while strengthening the credibility of those decisions. </a:t>
            </a:r>
            <a:endParaRPr/>
          </a:p>
          <a:p>
            <a:pPr marL="457200" lvl="0" indent="-228600" algn="l" rtl="0">
              <a:lnSpc>
                <a:spcPct val="100000"/>
              </a:lnSpc>
              <a:spcBef>
                <a:spcPts val="0"/>
              </a:spcBef>
              <a:spcAft>
                <a:spcPts val="0"/>
              </a:spcAft>
              <a:buSzPts val="1400"/>
              <a:buNone/>
            </a:pPr>
            <a:endParaRPr sz="1200" b="0" i="0" u="none" strike="noStrike" cap="none">
              <a:solidFill>
                <a:schemeClr val="dk1"/>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Arial"/>
                <a:ea typeface="Arial"/>
                <a:cs typeface="Arial"/>
                <a:sym typeface="Arial"/>
              </a:rPr>
              <a:t>The Guide contains suggestions for place to embed RRA-aligned practices in the funding decision-making processes. Including for example: </a:t>
            </a:r>
            <a:endParaRPr/>
          </a:p>
          <a:p>
            <a:pPr marL="228600" lvl="0" indent="0" algn="l" rtl="0">
              <a:lnSpc>
                <a:spcPct val="100000"/>
              </a:lnSpc>
              <a:spcBef>
                <a:spcPts val="0"/>
              </a:spcBef>
              <a:spcAft>
                <a:spcPts val="0"/>
              </a:spcAft>
              <a:buSzPts val="1400"/>
              <a:buFont typeface="Arial"/>
              <a:buNone/>
            </a:pPr>
            <a:endParaRPr sz="1200" b="1" i="0" u="none" strike="noStrike" cap="none">
              <a:solidFill>
                <a:schemeClr val="dk1"/>
              </a:solidFill>
              <a:latin typeface="Arial"/>
              <a:ea typeface="Arial"/>
              <a:cs typeface="Arial"/>
              <a:sym typeface="Arial"/>
            </a:endParaRPr>
          </a:p>
          <a:p>
            <a:pPr marL="228600" lvl="0" indent="0" algn="l" rtl="0">
              <a:lnSpc>
                <a:spcPct val="100000"/>
              </a:lnSpc>
              <a:spcBef>
                <a:spcPts val="0"/>
              </a:spcBef>
              <a:spcAft>
                <a:spcPts val="0"/>
              </a:spcAft>
              <a:buSzPts val="1400"/>
              <a:buFont typeface="Arial"/>
              <a:buNone/>
            </a:pPr>
            <a:r>
              <a:rPr lang="en-GB" sz="1200" b="1" i="0" u="none" strike="noStrike" cap="none">
                <a:solidFill>
                  <a:schemeClr val="dk1"/>
                </a:solidFill>
                <a:latin typeface="Arial"/>
                <a:ea typeface="Arial"/>
                <a:cs typeface="Arial"/>
                <a:sym typeface="Arial"/>
              </a:rPr>
              <a:t>1. Recruiting panels and committee members</a:t>
            </a:r>
            <a:endParaRPr/>
          </a:p>
          <a:p>
            <a:pPr marL="457200" lvl="0" indent="-228600" algn="l" rtl="0">
              <a:lnSpc>
                <a:spcPct val="100000"/>
              </a:lnSpc>
              <a:spcBef>
                <a:spcPts val="0"/>
              </a:spcBef>
              <a:spcAft>
                <a:spcPts val="0"/>
              </a:spcAft>
              <a:buSzPts val="1400"/>
              <a:buFont typeface="Arial"/>
              <a:buChar char="•"/>
            </a:pPr>
            <a:r>
              <a:rPr lang="en-GB" sz="1200" b="0" i="0" u="none" strike="noStrike" cap="none">
                <a:solidFill>
                  <a:schemeClr val="dk1"/>
                </a:solidFill>
                <a:latin typeface="Arial"/>
                <a:ea typeface="Arial"/>
                <a:cs typeface="Arial"/>
                <a:sym typeface="Arial"/>
              </a:rPr>
              <a:t>Recruit members with diverse expertise and perspectives </a:t>
            </a:r>
            <a:endParaRPr/>
          </a:p>
          <a:p>
            <a:pPr marL="457200" lvl="0" indent="-228600" algn="l" rtl="0">
              <a:lnSpc>
                <a:spcPct val="100000"/>
              </a:lnSpc>
              <a:spcBef>
                <a:spcPts val="0"/>
              </a:spcBef>
              <a:spcAft>
                <a:spcPts val="0"/>
              </a:spcAft>
              <a:buSzPts val="1400"/>
              <a:buFont typeface="Arial"/>
              <a:buChar char="•"/>
            </a:pPr>
            <a:r>
              <a:rPr lang="en-GB" sz="1200" b="0" i="0" u="none" strike="noStrike" cap="none">
                <a:solidFill>
                  <a:schemeClr val="dk1"/>
                </a:solidFill>
                <a:latin typeface="Arial"/>
                <a:ea typeface="Arial"/>
                <a:cs typeface="Arial"/>
                <a:sym typeface="Arial"/>
              </a:rPr>
              <a:t>Advertise roles openly to broaden participation beyond established networks</a:t>
            </a:r>
            <a:endParaRPr/>
          </a:p>
          <a:p>
            <a:pPr marL="457200" lvl="0" indent="-228600" algn="l" rtl="0">
              <a:lnSpc>
                <a:spcPct val="100000"/>
              </a:lnSpc>
              <a:spcBef>
                <a:spcPts val="0"/>
              </a:spcBef>
              <a:spcAft>
                <a:spcPts val="0"/>
              </a:spcAft>
              <a:buSzPts val="1400"/>
              <a:buFont typeface="Arial"/>
              <a:buChar char="•"/>
            </a:pPr>
            <a:r>
              <a:rPr lang="en-GB" sz="1200" b="0" i="0" u="none" strike="noStrike" cap="none">
                <a:solidFill>
                  <a:schemeClr val="dk1"/>
                </a:solidFill>
                <a:latin typeface="Arial"/>
                <a:ea typeface="Arial"/>
                <a:cs typeface="Arial"/>
                <a:sym typeface="Arial"/>
              </a:rPr>
              <a:t>Use transparent selection criteria, avoiding requirements that may exclude underrepresented groups</a:t>
            </a:r>
            <a:endParaRPr/>
          </a:p>
          <a:p>
            <a:pPr marL="228600" lvl="0" indent="0" algn="l" rtl="0">
              <a:lnSpc>
                <a:spcPct val="100000"/>
              </a:lnSpc>
              <a:spcBef>
                <a:spcPts val="0"/>
              </a:spcBef>
              <a:spcAft>
                <a:spcPts val="0"/>
              </a:spcAft>
              <a:buSzPts val="1400"/>
              <a:buFont typeface="Arial"/>
              <a:buNone/>
            </a:pPr>
            <a:r>
              <a:rPr lang="en-GB" sz="1200" b="1" i="0" u="none" strike="noStrike" cap="none">
                <a:solidFill>
                  <a:schemeClr val="dk1"/>
                </a:solidFill>
                <a:latin typeface="Arial"/>
                <a:ea typeface="Arial"/>
                <a:cs typeface="Arial"/>
                <a:sym typeface="Arial"/>
              </a:rPr>
              <a:t>2. Providing reviewers’ guidance and training</a:t>
            </a:r>
            <a:endParaRPr/>
          </a:p>
          <a:p>
            <a:pPr marL="457200" lvl="0" indent="-228600" algn="l" rtl="0">
              <a:lnSpc>
                <a:spcPct val="100000"/>
              </a:lnSpc>
              <a:spcBef>
                <a:spcPts val="0"/>
              </a:spcBef>
              <a:spcAft>
                <a:spcPts val="0"/>
              </a:spcAft>
              <a:buSzPts val="1400"/>
              <a:buFont typeface="Arial"/>
              <a:buChar char="•"/>
            </a:pPr>
            <a:r>
              <a:rPr lang="en-GB" sz="1200" b="0" i="0" u="none" strike="noStrike" cap="none">
                <a:solidFill>
                  <a:schemeClr val="dk1"/>
                </a:solidFill>
                <a:latin typeface="Arial"/>
                <a:ea typeface="Arial"/>
                <a:cs typeface="Arial"/>
                <a:sym typeface="Arial"/>
              </a:rPr>
              <a:t>Clearly define reviewer roles and responsibilities</a:t>
            </a:r>
            <a:endParaRPr/>
          </a:p>
          <a:p>
            <a:pPr marL="457200" lvl="0" indent="-228600" algn="l" rtl="0">
              <a:lnSpc>
                <a:spcPct val="100000"/>
              </a:lnSpc>
              <a:spcBef>
                <a:spcPts val="0"/>
              </a:spcBef>
              <a:spcAft>
                <a:spcPts val="0"/>
              </a:spcAft>
              <a:buSzPts val="1400"/>
              <a:buFont typeface="Arial"/>
              <a:buChar char="•"/>
            </a:pPr>
            <a:r>
              <a:rPr lang="en-GB" sz="1200" b="0" i="0" u="none" strike="noStrike" cap="none">
                <a:solidFill>
                  <a:schemeClr val="dk1"/>
                </a:solidFill>
                <a:latin typeface="Arial"/>
                <a:ea typeface="Arial"/>
                <a:cs typeface="Arial"/>
                <a:sym typeface="Arial"/>
              </a:rPr>
              <a:t>Provide guidance on how to interpret application materials (e.g. Narrative CVs)</a:t>
            </a:r>
            <a:endParaRPr/>
          </a:p>
          <a:p>
            <a:pPr marL="457200" lvl="0" indent="-228600" algn="l" rtl="0">
              <a:lnSpc>
                <a:spcPct val="100000"/>
              </a:lnSpc>
              <a:spcBef>
                <a:spcPts val="0"/>
              </a:spcBef>
              <a:spcAft>
                <a:spcPts val="0"/>
              </a:spcAft>
              <a:buSzPts val="1400"/>
              <a:buFont typeface="Arial"/>
              <a:buChar char="•"/>
            </a:pPr>
            <a:r>
              <a:rPr lang="en-GB" sz="1200" b="0" i="0" u="none" strike="noStrike" cap="none">
                <a:solidFill>
                  <a:schemeClr val="dk1"/>
                </a:solidFill>
                <a:latin typeface="Arial"/>
                <a:ea typeface="Arial"/>
                <a:cs typeface="Arial"/>
                <a:sym typeface="Arial"/>
              </a:rPr>
              <a:t>Specify any tools or metrics that should not be used (e.g. journal prestige, H-index) </a:t>
            </a:r>
            <a:endParaRPr/>
          </a:p>
          <a:p>
            <a:pPr marL="457200" lvl="0" indent="-228600" algn="l" rtl="0">
              <a:lnSpc>
                <a:spcPct val="100000"/>
              </a:lnSpc>
              <a:spcBef>
                <a:spcPts val="0"/>
              </a:spcBef>
              <a:spcAft>
                <a:spcPts val="0"/>
              </a:spcAft>
              <a:buSzPts val="1400"/>
              <a:buFont typeface="Arial"/>
              <a:buChar char="•"/>
            </a:pPr>
            <a:r>
              <a:rPr lang="en-GB" sz="1200" b="0" i="0" u="none" strike="noStrike" cap="none">
                <a:solidFill>
                  <a:schemeClr val="dk1"/>
                </a:solidFill>
                <a:latin typeface="Arial"/>
                <a:ea typeface="Arial"/>
                <a:cs typeface="Arial"/>
                <a:sym typeface="Arial"/>
              </a:rPr>
              <a:t>Provide training to help reviewers recognize and mitigate bias</a:t>
            </a:r>
            <a:endParaRPr/>
          </a:p>
          <a:p>
            <a:pPr marL="228600" lvl="0" indent="0" algn="l" rtl="0">
              <a:lnSpc>
                <a:spcPct val="100000"/>
              </a:lnSpc>
              <a:spcBef>
                <a:spcPts val="0"/>
              </a:spcBef>
              <a:spcAft>
                <a:spcPts val="0"/>
              </a:spcAft>
              <a:buSzPts val="1400"/>
              <a:buFont typeface="Arial"/>
              <a:buNone/>
            </a:pPr>
            <a:r>
              <a:rPr lang="en-GB" sz="1200" b="1" i="0" u="none" strike="noStrike" cap="none">
                <a:solidFill>
                  <a:schemeClr val="dk1"/>
                </a:solidFill>
                <a:latin typeface="Arial"/>
                <a:ea typeface="Arial"/>
                <a:cs typeface="Arial"/>
                <a:sym typeface="Arial"/>
              </a:rPr>
              <a:t>3. Designing RRA-aligned decision-making workflows</a:t>
            </a:r>
            <a:endParaRPr/>
          </a:p>
          <a:p>
            <a:pPr marL="457200" lvl="0" indent="-228600" algn="l" rtl="0">
              <a:lnSpc>
                <a:spcPct val="100000"/>
              </a:lnSpc>
              <a:spcBef>
                <a:spcPts val="0"/>
              </a:spcBef>
              <a:spcAft>
                <a:spcPts val="0"/>
              </a:spcAft>
              <a:buSzPts val="1400"/>
              <a:buFont typeface="Arial"/>
              <a:buChar char="•"/>
            </a:pPr>
            <a:r>
              <a:rPr lang="en-GB" sz="1200" b="0" i="0" u="none" strike="noStrike" cap="none">
                <a:solidFill>
                  <a:schemeClr val="dk1"/>
                </a:solidFill>
                <a:latin typeface="Arial"/>
                <a:ea typeface="Arial"/>
                <a:cs typeface="Arial"/>
                <a:sym typeface="Arial"/>
              </a:rPr>
              <a:t>Keep processes proportionate and transparent </a:t>
            </a:r>
            <a:endParaRPr/>
          </a:p>
          <a:p>
            <a:pPr marL="457200" lvl="0" indent="-228600" algn="l" rtl="0">
              <a:lnSpc>
                <a:spcPct val="100000"/>
              </a:lnSpc>
              <a:spcBef>
                <a:spcPts val="0"/>
              </a:spcBef>
              <a:spcAft>
                <a:spcPts val="0"/>
              </a:spcAft>
              <a:buSzPts val="1400"/>
              <a:buFont typeface="Arial"/>
              <a:buChar char="•"/>
            </a:pPr>
            <a:r>
              <a:rPr lang="en-GB" sz="1200" b="0" i="0" u="none" strike="noStrike" cap="none">
                <a:solidFill>
                  <a:schemeClr val="dk1"/>
                </a:solidFill>
                <a:latin typeface="Arial"/>
                <a:ea typeface="Arial"/>
                <a:cs typeface="Arial"/>
                <a:sym typeface="Arial"/>
              </a:rPr>
              <a:t>Use structured approaches for consistency (e.g. scoring systems, calibration) </a:t>
            </a:r>
            <a:endParaRPr/>
          </a:p>
          <a:p>
            <a:pPr marL="457200" lvl="0" indent="-228600" algn="l" rtl="0">
              <a:lnSpc>
                <a:spcPct val="100000"/>
              </a:lnSpc>
              <a:spcBef>
                <a:spcPts val="0"/>
              </a:spcBef>
              <a:spcAft>
                <a:spcPts val="0"/>
              </a:spcAft>
              <a:buSzPts val="1400"/>
              <a:buFont typeface="Arial"/>
              <a:buChar char="•"/>
            </a:pPr>
            <a:r>
              <a:rPr lang="en-GB" sz="1200" b="0" i="0" u="none" strike="noStrike" cap="none">
                <a:solidFill>
                  <a:schemeClr val="dk1"/>
                </a:solidFill>
                <a:latin typeface="Arial"/>
                <a:ea typeface="Arial"/>
                <a:cs typeface="Arial"/>
                <a:sym typeface="Arial"/>
              </a:rPr>
              <a:t>Test out, refine, and share the findings of any new approaches </a:t>
            </a:r>
            <a:endParaRPr/>
          </a:p>
          <a:p>
            <a:pPr marL="228600" lvl="0" indent="0" algn="l" rtl="0">
              <a:lnSpc>
                <a:spcPct val="100000"/>
              </a:lnSpc>
              <a:spcBef>
                <a:spcPts val="0"/>
              </a:spcBef>
              <a:spcAft>
                <a:spcPts val="0"/>
              </a:spcAft>
              <a:buSzPts val="1400"/>
              <a:buFont typeface="Arial"/>
              <a:buNone/>
            </a:pPr>
            <a:r>
              <a:rPr lang="en-GB" sz="1200" b="1" i="0" u="none" strike="noStrike" cap="none">
                <a:solidFill>
                  <a:schemeClr val="dk1"/>
                </a:solidFill>
                <a:latin typeface="Arial"/>
                <a:ea typeface="Arial"/>
                <a:cs typeface="Arial"/>
                <a:sym typeface="Arial"/>
              </a:rPr>
              <a:t>4. Sharing funding decisions with applicants and reviewers</a:t>
            </a:r>
            <a:endParaRPr/>
          </a:p>
          <a:p>
            <a:pPr marL="457200" lvl="0" indent="-228600" algn="l" rtl="0">
              <a:lnSpc>
                <a:spcPct val="100000"/>
              </a:lnSpc>
              <a:spcBef>
                <a:spcPts val="0"/>
              </a:spcBef>
              <a:spcAft>
                <a:spcPts val="0"/>
              </a:spcAft>
              <a:buSzPts val="1400"/>
              <a:buFont typeface="Arial"/>
              <a:buChar char="•"/>
            </a:pPr>
            <a:r>
              <a:rPr lang="en-GB" sz="1200" b="0" i="0" u="none" strike="noStrike" cap="none">
                <a:solidFill>
                  <a:schemeClr val="dk1"/>
                </a:solidFill>
                <a:latin typeface="Arial"/>
                <a:ea typeface="Arial"/>
                <a:cs typeface="Arial"/>
                <a:sym typeface="Arial"/>
              </a:rPr>
              <a:t>Provide timely and constructive feedback</a:t>
            </a:r>
            <a:endParaRPr/>
          </a:p>
          <a:p>
            <a:pPr marL="457200" lvl="0" indent="-228600" algn="l" rtl="0">
              <a:lnSpc>
                <a:spcPct val="100000"/>
              </a:lnSpc>
              <a:spcBef>
                <a:spcPts val="0"/>
              </a:spcBef>
              <a:spcAft>
                <a:spcPts val="0"/>
              </a:spcAft>
              <a:buSzPts val="1400"/>
              <a:buFont typeface="Arial"/>
              <a:buChar char="•"/>
            </a:pPr>
            <a:r>
              <a:rPr lang="en-GB" sz="1200" b="0" i="0" u="none" strike="noStrike" cap="none">
                <a:solidFill>
                  <a:schemeClr val="dk1"/>
                </a:solidFill>
                <a:latin typeface="Arial"/>
                <a:ea typeface="Arial"/>
                <a:cs typeface="Arial"/>
                <a:sym typeface="Arial"/>
              </a:rPr>
              <a:t>Recognize reviewer contributions and inform them of decisions</a:t>
            </a:r>
            <a:endParaRPr/>
          </a:p>
          <a:p>
            <a:pPr marL="457200" lvl="0" indent="-228600" algn="l" rtl="0">
              <a:lnSpc>
                <a:spcPct val="100000"/>
              </a:lnSpc>
              <a:spcBef>
                <a:spcPts val="0"/>
              </a:spcBef>
              <a:spcAft>
                <a:spcPts val="0"/>
              </a:spcAft>
              <a:buSzPts val="1400"/>
              <a:buFont typeface="Arial"/>
              <a:buChar char="•"/>
            </a:pPr>
            <a:r>
              <a:rPr lang="en-GB" sz="1200" b="0" i="0" u="none" strike="noStrike" cap="none">
                <a:solidFill>
                  <a:schemeClr val="dk1"/>
                </a:solidFill>
                <a:latin typeface="Arial"/>
                <a:ea typeface="Arial"/>
                <a:cs typeface="Arial"/>
                <a:sym typeface="Arial"/>
              </a:rPr>
              <a:t>Share summary data on applications and awards where possible</a:t>
            </a:r>
            <a:endParaRPr/>
          </a:p>
          <a:p>
            <a:pPr marL="0" lvl="0" indent="0" algn="l" rtl="0">
              <a:lnSpc>
                <a:spcPct val="100000"/>
              </a:lnSpc>
              <a:spcBef>
                <a:spcPts val="0"/>
              </a:spcBef>
              <a:spcAft>
                <a:spcPts val="0"/>
              </a:spcAft>
              <a:buSzPts val="1400"/>
              <a:buNone/>
            </a:pPr>
            <a:endParaRPr/>
          </a:p>
        </p:txBody>
      </p:sp>
      <p:sp>
        <p:nvSpPr>
          <p:cNvPr id="198" name="Google Shape;19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Arial"/>
                <a:ea typeface="Arial"/>
                <a:cs typeface="Arial"/>
                <a:sym typeface="Arial"/>
              </a:rPr>
              <a:t>Grant terms and conditions (T&amp;Cs) reflect research funding organizations (RFO) values and define the relationship between funder and grantee. T&amp;Cs aligned with responsible research assessment (RRA) help to forge a partnership with grantees, rather than serving as compliance documents. </a:t>
            </a:r>
            <a:endParaRPr/>
          </a:p>
          <a:p>
            <a:pPr marL="457200" lvl="0" indent="-228600" algn="l" rtl="0">
              <a:lnSpc>
                <a:spcPct val="100000"/>
              </a:lnSpc>
              <a:spcBef>
                <a:spcPts val="0"/>
              </a:spcBef>
              <a:spcAft>
                <a:spcPts val="0"/>
              </a:spcAft>
              <a:buSzPts val="1400"/>
              <a:buNone/>
            </a:pPr>
            <a:endParaRPr sz="1200" b="0" i="0" u="none" strike="noStrike" cap="none">
              <a:solidFill>
                <a:schemeClr val="dk1"/>
              </a:solidFill>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r>
              <a:rPr lang="en-GB" sz="1200" b="0" i="0" u="none" strike="noStrike" cap="none">
                <a:solidFill>
                  <a:schemeClr val="dk1"/>
                </a:solidFill>
                <a:latin typeface="Arial"/>
                <a:ea typeface="Arial"/>
                <a:cs typeface="Arial"/>
                <a:sym typeface="Arial"/>
              </a:rPr>
              <a:t>The Guide contains suggestions to create RRA-aligned grant terms and conditions, including:</a:t>
            </a:r>
            <a:endParaRPr b="0"/>
          </a:p>
          <a:p>
            <a:pPr marL="457200" lvl="0" indent="-228600" algn="l" rtl="0">
              <a:lnSpc>
                <a:spcPct val="100000"/>
              </a:lnSpc>
              <a:spcBef>
                <a:spcPts val="0"/>
              </a:spcBef>
              <a:spcAft>
                <a:spcPts val="0"/>
              </a:spcAft>
              <a:buSzPts val="1400"/>
              <a:buNone/>
            </a:pPr>
            <a:endParaRPr sz="1200" b="1" i="0" u="none" strike="noStrike" cap="none">
              <a:solidFill>
                <a:schemeClr val="dk1"/>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GB" sz="1200" b="1" i="0" u="none" strike="noStrike" cap="none">
                <a:solidFill>
                  <a:schemeClr val="dk1"/>
                </a:solidFill>
                <a:latin typeface="Arial"/>
                <a:ea typeface="Arial"/>
                <a:cs typeface="Arial"/>
                <a:sym typeface="Arial"/>
              </a:rPr>
              <a:t>1. Creating grant terms and conditions</a:t>
            </a:r>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Arial"/>
                <a:ea typeface="Arial"/>
                <a:cs typeface="Arial"/>
                <a:sym typeface="Arial"/>
              </a:rPr>
              <a:t>Make T&amp;Cs easy to access and understand (e.g. via website FAQs) </a:t>
            </a:r>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Arial"/>
                <a:ea typeface="Arial"/>
                <a:cs typeface="Arial"/>
                <a:sym typeface="Arial"/>
              </a:rPr>
              <a:t>Describe the organization’s expectation of grantees in your T&amp;Cs </a:t>
            </a:r>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Arial"/>
                <a:ea typeface="Arial"/>
                <a:cs typeface="Arial"/>
                <a:sym typeface="Arial"/>
              </a:rPr>
              <a:t>Enable flexibility in T&amp;Cs to accommodate the changes to project and grantee circumstances</a:t>
            </a:r>
            <a:endParaRPr/>
          </a:p>
          <a:p>
            <a:pPr marL="457200" lvl="0" indent="-228600" algn="l" rtl="0">
              <a:lnSpc>
                <a:spcPct val="100000"/>
              </a:lnSpc>
              <a:spcBef>
                <a:spcPts val="0"/>
              </a:spcBef>
              <a:spcAft>
                <a:spcPts val="0"/>
              </a:spcAft>
              <a:buSzPts val="1400"/>
              <a:buNone/>
            </a:pPr>
            <a:r>
              <a:rPr lang="en-GB" sz="1200" b="1" i="0" u="none" strike="noStrike" cap="none">
                <a:solidFill>
                  <a:schemeClr val="dk1"/>
                </a:solidFill>
                <a:latin typeface="Arial"/>
                <a:ea typeface="Arial"/>
                <a:cs typeface="Arial"/>
                <a:sym typeface="Arial"/>
              </a:rPr>
              <a:t>2. During the implementation and delivery of a grant</a:t>
            </a:r>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Arial"/>
                <a:ea typeface="Arial"/>
                <a:cs typeface="Arial"/>
                <a:sym typeface="Arial"/>
              </a:rPr>
              <a:t>Provide onboarding training for new grantees </a:t>
            </a:r>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Arial"/>
                <a:ea typeface="Arial"/>
                <a:cs typeface="Arial"/>
                <a:sym typeface="Arial"/>
              </a:rPr>
              <a:t>Make it easy for grantees to keep in touch and adhere to your requirements </a:t>
            </a:r>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Arial"/>
                <a:ea typeface="Arial"/>
                <a:cs typeface="Arial"/>
                <a:sym typeface="Arial"/>
              </a:rPr>
              <a:t>Establish communication channels with grantees to uncover any issues early</a:t>
            </a:r>
            <a:endParaRPr/>
          </a:p>
          <a:p>
            <a:pPr marL="457200" lvl="0" indent="-228600" algn="l" rtl="0">
              <a:lnSpc>
                <a:spcPct val="100000"/>
              </a:lnSpc>
              <a:spcBef>
                <a:spcPts val="0"/>
              </a:spcBef>
              <a:spcAft>
                <a:spcPts val="0"/>
              </a:spcAft>
              <a:buSzPts val="1400"/>
              <a:buNone/>
            </a:pPr>
            <a:r>
              <a:rPr lang="en-GB" sz="1200" b="1" i="0" u="none" strike="noStrike" cap="none">
                <a:solidFill>
                  <a:schemeClr val="dk1"/>
                </a:solidFill>
                <a:latin typeface="Arial"/>
                <a:ea typeface="Arial"/>
                <a:cs typeface="Arial"/>
                <a:sym typeface="Arial"/>
              </a:rPr>
              <a:t>3. When setting grant reporting requirements </a:t>
            </a:r>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Arial"/>
                <a:ea typeface="Arial"/>
                <a:cs typeface="Arial"/>
                <a:sym typeface="Arial"/>
              </a:rPr>
              <a:t>Define progress reporting expectations and timelines early so grantees can plan effectively</a:t>
            </a:r>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Arial"/>
                <a:ea typeface="Arial"/>
                <a:cs typeface="Arial"/>
                <a:sym typeface="Arial"/>
              </a:rPr>
              <a:t>Keep reporting proportionate: request only information that is needed and draw on existing sources where possible</a:t>
            </a:r>
            <a:endParaRPr/>
          </a:p>
          <a:p>
            <a:pPr marL="0" lvl="0" indent="0" algn="l" rtl="0">
              <a:lnSpc>
                <a:spcPct val="100000"/>
              </a:lnSpc>
              <a:spcBef>
                <a:spcPts val="0"/>
              </a:spcBef>
              <a:spcAft>
                <a:spcPts val="0"/>
              </a:spcAft>
              <a:buSzPts val="1400"/>
              <a:buNone/>
            </a:pPr>
            <a:endParaRPr/>
          </a:p>
        </p:txBody>
      </p:sp>
      <p:sp>
        <p:nvSpPr>
          <p:cNvPr id="207" name="Google Shape;20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Arial"/>
                <a:ea typeface="Arial"/>
                <a:cs typeface="Arial"/>
                <a:sym typeface="Arial"/>
              </a:rPr>
              <a:t>Responsible Research Assessment (RRA)-aligned monitoring and evaluation focuses on capturing information that matters, supporting learning and improvement rather than box‑ticking. </a:t>
            </a:r>
            <a:endParaRPr/>
          </a:p>
          <a:p>
            <a:pPr marL="457200" lvl="0" indent="-228600" algn="l" rtl="0">
              <a:lnSpc>
                <a:spcPct val="100000"/>
              </a:lnSpc>
              <a:spcBef>
                <a:spcPts val="0"/>
              </a:spcBef>
              <a:spcAft>
                <a:spcPts val="0"/>
              </a:spcAft>
              <a:buSzPts val="1400"/>
              <a:buNone/>
            </a:pPr>
            <a:endParaRPr sz="1200" b="0" i="0" u="none" strike="noStrike" cap="none">
              <a:solidFill>
                <a:schemeClr val="dk1"/>
              </a:solidFill>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r>
              <a:rPr lang="en-GB" sz="1200" b="0" i="0" u="none" strike="noStrike" cap="none">
                <a:solidFill>
                  <a:schemeClr val="dk1"/>
                </a:solidFill>
                <a:latin typeface="Arial"/>
                <a:ea typeface="Arial"/>
                <a:cs typeface="Arial"/>
                <a:sym typeface="Arial"/>
              </a:rPr>
              <a:t>The Guide outlines practical ways to embed RRA in monitoring and evaluation (M&amp;E), including:</a:t>
            </a:r>
            <a:endParaRPr/>
          </a:p>
          <a:p>
            <a:pPr marL="457200" lvl="0" indent="-228600" algn="l" rtl="0">
              <a:lnSpc>
                <a:spcPct val="100000"/>
              </a:lnSpc>
              <a:spcBef>
                <a:spcPts val="0"/>
              </a:spcBef>
              <a:spcAft>
                <a:spcPts val="0"/>
              </a:spcAft>
              <a:buSzPts val="1400"/>
              <a:buNone/>
            </a:pPr>
            <a:endParaRPr b="0"/>
          </a:p>
          <a:p>
            <a:pPr marL="457200" lvl="0" indent="-228600" algn="l" rtl="0">
              <a:lnSpc>
                <a:spcPct val="100000"/>
              </a:lnSpc>
              <a:spcBef>
                <a:spcPts val="0"/>
              </a:spcBef>
              <a:spcAft>
                <a:spcPts val="0"/>
              </a:spcAft>
              <a:buSzPts val="1400"/>
              <a:buNone/>
            </a:pPr>
            <a:r>
              <a:rPr lang="en-GB" sz="1200" b="1" i="0" u="none" strike="noStrike" cap="none">
                <a:solidFill>
                  <a:schemeClr val="dk1"/>
                </a:solidFill>
                <a:latin typeface="Arial"/>
                <a:ea typeface="Arial"/>
                <a:cs typeface="Arial"/>
                <a:sym typeface="Arial"/>
              </a:rPr>
              <a:t>1. Developing evaluation frameworks</a:t>
            </a:r>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Arial"/>
                <a:ea typeface="Arial"/>
                <a:cs typeface="Arial"/>
                <a:sym typeface="Arial"/>
              </a:rPr>
              <a:t>Define and communicate the goals and indicators of success of funding programs upfront</a:t>
            </a:r>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Arial"/>
                <a:ea typeface="Arial"/>
                <a:cs typeface="Arial"/>
                <a:sym typeface="Arial"/>
              </a:rPr>
              <a:t>Be proportionate: focus on what matters and take a balanced, broad view of outputs and outcomes</a:t>
            </a:r>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Arial"/>
                <a:ea typeface="Arial"/>
                <a:cs typeface="Arial"/>
                <a:sym typeface="Arial"/>
              </a:rPr>
              <a:t>Select progress and success indicators that are easy to capture and minimize the burden for both the organization and grantees</a:t>
            </a:r>
            <a:endParaRPr sz="1200" b="1" i="0" u="none" strike="noStrike" cap="none">
              <a:solidFill>
                <a:schemeClr val="dk1"/>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GB" sz="1200" b="1" i="0" u="none" strike="noStrike" cap="none">
                <a:solidFill>
                  <a:schemeClr val="dk1"/>
                </a:solidFill>
                <a:latin typeface="Arial"/>
                <a:ea typeface="Arial"/>
                <a:cs typeface="Arial"/>
                <a:sym typeface="Arial"/>
              </a:rPr>
              <a:t>2. Monitoring funding data</a:t>
            </a:r>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Arial"/>
                <a:ea typeface="Arial"/>
                <a:cs typeface="Arial"/>
                <a:sym typeface="Arial"/>
              </a:rPr>
              <a:t>Track applications, awards, outputs, and impacts over time to identify trends</a:t>
            </a:r>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Arial"/>
                <a:ea typeface="Arial"/>
                <a:cs typeface="Arial"/>
                <a:sym typeface="Arial"/>
              </a:rPr>
              <a:t>Use benchmarks to provide context and interpret trends</a:t>
            </a:r>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Arial"/>
                <a:ea typeface="Arial"/>
                <a:cs typeface="Arial"/>
                <a:sym typeface="Arial"/>
              </a:rPr>
              <a:t>Share funding data as openly as possible, and in formats that make the data easy to use</a:t>
            </a:r>
            <a:endParaRPr/>
          </a:p>
          <a:p>
            <a:pPr marL="457200" lvl="0" indent="-228600" algn="l" rtl="0">
              <a:lnSpc>
                <a:spcPct val="100000"/>
              </a:lnSpc>
              <a:spcBef>
                <a:spcPts val="0"/>
              </a:spcBef>
              <a:spcAft>
                <a:spcPts val="0"/>
              </a:spcAft>
              <a:buSzPts val="1400"/>
              <a:buNone/>
            </a:pPr>
            <a:r>
              <a:rPr lang="en-GB" sz="1200" b="1" i="0" u="none" strike="noStrike" cap="none">
                <a:solidFill>
                  <a:schemeClr val="dk1"/>
                </a:solidFill>
                <a:latin typeface="Arial"/>
                <a:ea typeface="Arial"/>
                <a:cs typeface="Arial"/>
                <a:sym typeface="Arial"/>
              </a:rPr>
              <a:t>3. Developing grant reporting requirements </a:t>
            </a:r>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Arial"/>
                <a:ea typeface="Arial"/>
                <a:cs typeface="Arial"/>
                <a:sym typeface="Arial"/>
              </a:rPr>
              <a:t>Keep reporting timely and proportionate</a:t>
            </a:r>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Arial"/>
                <a:ea typeface="Arial"/>
                <a:cs typeface="Arial"/>
                <a:sym typeface="Arial"/>
              </a:rPr>
              <a:t>Be clear about what information is needed and how it will be used</a:t>
            </a:r>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Arial"/>
                <a:ea typeface="Arial"/>
                <a:cs typeface="Arial"/>
                <a:sym typeface="Arial"/>
              </a:rPr>
              <a:t>Encourage reporting of all results, including null or negative findings</a:t>
            </a:r>
            <a:endParaRPr/>
          </a:p>
          <a:p>
            <a:pPr marL="457200" lvl="0" indent="-228600" algn="l" rtl="0">
              <a:lnSpc>
                <a:spcPct val="100000"/>
              </a:lnSpc>
              <a:spcBef>
                <a:spcPts val="0"/>
              </a:spcBef>
              <a:spcAft>
                <a:spcPts val="0"/>
              </a:spcAft>
              <a:buSzPts val="1400"/>
              <a:buNone/>
            </a:pPr>
            <a:r>
              <a:rPr lang="en-GB" sz="1200" b="1" i="0" u="none" strike="noStrike" cap="none">
                <a:solidFill>
                  <a:schemeClr val="dk1"/>
                </a:solidFill>
                <a:latin typeface="Arial"/>
                <a:ea typeface="Arial"/>
                <a:cs typeface="Arial"/>
                <a:sym typeface="Arial"/>
              </a:rPr>
              <a:t>4. During grant delivery (progress reporting) </a:t>
            </a:r>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Arial"/>
                <a:ea typeface="Arial"/>
                <a:cs typeface="Arial"/>
                <a:sym typeface="Arial"/>
              </a:rPr>
              <a:t>Alongside tracking progress and challenges, use reporting to support learning </a:t>
            </a:r>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Arial"/>
                <a:ea typeface="Arial"/>
                <a:cs typeface="Arial"/>
                <a:sym typeface="Arial"/>
              </a:rPr>
              <a:t>Only request information that you intend to use</a:t>
            </a:r>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Arial"/>
                <a:ea typeface="Arial"/>
                <a:cs typeface="Arial"/>
                <a:sym typeface="Arial"/>
              </a:rPr>
              <a:t>Where possible, enable flexibility in reporting timelines to accommodate changes to project and grantee circumstances</a:t>
            </a:r>
            <a:endParaRPr/>
          </a:p>
          <a:p>
            <a:pPr marL="457200" lvl="0" indent="-228600" algn="l" rtl="0">
              <a:lnSpc>
                <a:spcPct val="100000"/>
              </a:lnSpc>
              <a:spcBef>
                <a:spcPts val="0"/>
              </a:spcBef>
              <a:spcAft>
                <a:spcPts val="0"/>
              </a:spcAft>
              <a:buSzPts val="1400"/>
              <a:buNone/>
            </a:pPr>
            <a:r>
              <a:rPr lang="en-GB" sz="1200" b="1" i="0" u="none" strike="noStrike" cap="none">
                <a:solidFill>
                  <a:schemeClr val="dk1"/>
                </a:solidFill>
                <a:latin typeface="Arial"/>
                <a:ea typeface="Arial"/>
                <a:cs typeface="Arial"/>
                <a:sym typeface="Arial"/>
              </a:rPr>
              <a:t>5. Evaluating outputs and impact</a:t>
            </a:r>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Arial"/>
                <a:ea typeface="Arial"/>
                <a:cs typeface="Arial"/>
                <a:sym typeface="Arial"/>
              </a:rPr>
              <a:t>To support learnings, share the findings of M&amp;E openly where possible</a:t>
            </a:r>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Arial"/>
                <a:ea typeface="Arial"/>
                <a:cs typeface="Arial"/>
                <a:sym typeface="Arial"/>
              </a:rPr>
              <a:t>Show how reporting and evaluation activity informs decision-making</a:t>
            </a:r>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Arial"/>
                <a:ea typeface="Arial"/>
                <a:cs typeface="Arial"/>
                <a:sym typeface="Arial"/>
              </a:rPr>
              <a:t>To support continuous improvement, gather feedback on your M&amp;E activity </a:t>
            </a:r>
            <a:endParaRPr/>
          </a:p>
          <a:p>
            <a:pPr marL="0" lvl="0" indent="0" algn="l" rtl="0">
              <a:lnSpc>
                <a:spcPct val="100000"/>
              </a:lnSpc>
              <a:spcBef>
                <a:spcPts val="0"/>
              </a:spcBef>
              <a:spcAft>
                <a:spcPts val="0"/>
              </a:spcAft>
              <a:buSzPts val="1400"/>
              <a:buNone/>
            </a:pPr>
            <a:endParaRPr/>
          </a:p>
        </p:txBody>
      </p:sp>
      <p:sp>
        <p:nvSpPr>
          <p:cNvPr id="216" name="Google Shape;21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Arial"/>
                <a:ea typeface="Arial"/>
                <a:cs typeface="Arial"/>
                <a:sym typeface="Arial"/>
              </a:rPr>
              <a:t>Communicating clearly and engaging consistently with internal and external communities helps Responsible Research Assessment (RRA) become part of a research funding organization’s (RFOs) everyday practice and identity. </a:t>
            </a:r>
            <a:endParaRPr/>
          </a:p>
          <a:p>
            <a:pPr marL="457200" lvl="0" indent="-228600" algn="l" rtl="0">
              <a:lnSpc>
                <a:spcPct val="100000"/>
              </a:lnSpc>
              <a:spcBef>
                <a:spcPts val="0"/>
              </a:spcBef>
              <a:spcAft>
                <a:spcPts val="0"/>
              </a:spcAft>
              <a:buSzPts val="1400"/>
              <a:buNone/>
            </a:pPr>
            <a:endParaRPr sz="1200" b="0" i="0" u="none" strike="noStrike" cap="none">
              <a:solidFill>
                <a:schemeClr val="dk1"/>
              </a:solidFill>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r>
              <a:rPr lang="en-GB" sz="1200" b="0" i="0" u="none" strike="noStrike" cap="none">
                <a:solidFill>
                  <a:schemeClr val="dk1"/>
                </a:solidFill>
                <a:latin typeface="Arial"/>
                <a:ea typeface="Arial"/>
                <a:cs typeface="Arial"/>
                <a:sym typeface="Arial"/>
              </a:rPr>
              <a:t>The Guide outlines practical ways to align community communication and engagement with RRA, including:    </a:t>
            </a:r>
            <a:endParaRPr/>
          </a:p>
          <a:p>
            <a:pPr marL="457200" lvl="0" indent="-228600" algn="l" rtl="0">
              <a:lnSpc>
                <a:spcPct val="100000"/>
              </a:lnSpc>
              <a:spcBef>
                <a:spcPts val="0"/>
              </a:spcBef>
              <a:spcAft>
                <a:spcPts val="0"/>
              </a:spcAft>
              <a:buSzPts val="1400"/>
              <a:buNone/>
            </a:pPr>
            <a:endParaRPr b="0"/>
          </a:p>
          <a:p>
            <a:pPr marL="457200" lvl="0" indent="-228600" algn="l" rtl="0">
              <a:lnSpc>
                <a:spcPct val="100000"/>
              </a:lnSpc>
              <a:spcBef>
                <a:spcPts val="0"/>
              </a:spcBef>
              <a:spcAft>
                <a:spcPts val="0"/>
              </a:spcAft>
              <a:buSzPts val="1400"/>
              <a:buNone/>
            </a:pPr>
            <a:r>
              <a:rPr lang="en-GB" sz="1200" b="1" i="0" u="none" strike="noStrike" cap="none">
                <a:solidFill>
                  <a:schemeClr val="dk1"/>
                </a:solidFill>
                <a:latin typeface="Arial"/>
                <a:ea typeface="Arial"/>
                <a:cs typeface="Arial"/>
                <a:sym typeface="Arial"/>
              </a:rPr>
              <a:t>1. Developing externally facing policies and position statements</a:t>
            </a:r>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Arial"/>
                <a:ea typeface="Arial"/>
                <a:cs typeface="Arial"/>
                <a:sym typeface="Arial"/>
              </a:rPr>
              <a:t>Develop a clear narrative about why RRA is important to your organization and its benefits</a:t>
            </a:r>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Arial"/>
                <a:ea typeface="Arial"/>
                <a:cs typeface="Arial"/>
                <a:sym typeface="Arial"/>
              </a:rPr>
              <a:t>Be consistent in how you talk about RRA across media and materials </a:t>
            </a:r>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Arial"/>
                <a:ea typeface="Arial"/>
                <a:cs typeface="Arial"/>
                <a:sym typeface="Arial"/>
              </a:rPr>
              <a:t>Align all policies and positions with the organization’s approach to RRA</a:t>
            </a:r>
            <a:endParaRPr/>
          </a:p>
          <a:p>
            <a:pPr marL="457200" lvl="0" indent="-228600" algn="l" rtl="0">
              <a:lnSpc>
                <a:spcPct val="100000"/>
              </a:lnSpc>
              <a:spcBef>
                <a:spcPts val="0"/>
              </a:spcBef>
              <a:spcAft>
                <a:spcPts val="0"/>
              </a:spcAft>
              <a:buSzPts val="1400"/>
              <a:buNone/>
            </a:pPr>
            <a:r>
              <a:rPr lang="en-GB" sz="1200" b="1" i="0" u="none" strike="noStrike" cap="none">
                <a:solidFill>
                  <a:schemeClr val="dk1"/>
                </a:solidFill>
                <a:latin typeface="Arial"/>
                <a:ea typeface="Arial"/>
                <a:cs typeface="Arial"/>
                <a:sym typeface="Arial"/>
              </a:rPr>
              <a:t>2. Internal communication about RRA</a:t>
            </a:r>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Arial"/>
                <a:ea typeface="Arial"/>
                <a:cs typeface="Arial"/>
                <a:sym typeface="Arial"/>
              </a:rPr>
              <a:t>Make opportunities for leaders to discuss the benefits of RRA with colleagues</a:t>
            </a:r>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Arial"/>
                <a:ea typeface="Arial"/>
                <a:cs typeface="Arial"/>
                <a:sym typeface="Arial"/>
              </a:rPr>
              <a:t>Build familiarity with RRA across the organization to embed into organization culture</a:t>
            </a:r>
            <a:endParaRPr/>
          </a:p>
          <a:p>
            <a:pPr marL="457200" lvl="0" indent="-228600" algn="l" rtl="0">
              <a:lnSpc>
                <a:spcPct val="100000"/>
              </a:lnSpc>
              <a:spcBef>
                <a:spcPts val="0"/>
              </a:spcBef>
              <a:spcAft>
                <a:spcPts val="0"/>
              </a:spcAft>
              <a:buSzPts val="1400"/>
              <a:buNone/>
            </a:pPr>
            <a:r>
              <a:rPr lang="en-GB" sz="1200" b="1" i="0" u="none" strike="noStrike" cap="none">
                <a:solidFill>
                  <a:schemeClr val="dk1"/>
                </a:solidFill>
                <a:latin typeface="Arial"/>
                <a:ea typeface="Arial"/>
                <a:cs typeface="Arial"/>
                <a:sym typeface="Arial"/>
              </a:rPr>
              <a:t>3. Communication about your funding decisions and successes</a:t>
            </a:r>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Arial"/>
                <a:ea typeface="Arial"/>
                <a:cs typeface="Arial"/>
                <a:sym typeface="Arial"/>
              </a:rPr>
              <a:t>Explain how funded projects align with the organization’s mission and values</a:t>
            </a:r>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Arial"/>
                <a:ea typeface="Arial"/>
                <a:cs typeface="Arial"/>
                <a:sym typeface="Arial"/>
              </a:rPr>
              <a:t>Share the diversity of grants and grantees that you have funded to provide examples and role models for others</a:t>
            </a:r>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Arial"/>
                <a:ea typeface="Arial"/>
                <a:cs typeface="Arial"/>
                <a:sym typeface="Arial"/>
              </a:rPr>
              <a:t>Take a balanced and broad approach to showcasing the relevance and impact of different kinds of research</a:t>
            </a:r>
            <a:endParaRPr/>
          </a:p>
          <a:p>
            <a:pPr marL="457200" marR="0" lvl="0" indent="-22860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225" name="Google Shape;22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GB"/>
              <a:t>Please feel free to change this and other slides!</a:t>
            </a:r>
            <a:endParaRPr/>
          </a:p>
        </p:txBody>
      </p:sp>
      <p:sp>
        <p:nvSpPr>
          <p:cNvPr id="235" name="Google Shape;23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18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0"/>
              <a:t>The scholarly research and publishing system is a global, interconnected ecosystem: every part of it influences, and is influenced by, each other part.</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GB" b="0"/>
              <a:t>Responsible research assessment (RRA) is inseparable from the wider system of values, practices, and change movements that shape research culture. Today, there are many initiatives and movements that, like RRA, aim to improve and enhance the context and culture of research.</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GB" b="1"/>
              <a:t>In the Guide we cover 8 specific components, discussing the interactions between RRA and the component. </a:t>
            </a:r>
            <a:r>
              <a:rPr lang="en-GB" b="0"/>
              <a:t>Below, we briefly summarize how RRA influences each component.</a:t>
            </a:r>
            <a:endParaRPr b="0"/>
          </a:p>
          <a:p>
            <a:pPr marL="0" lvl="0" indent="0" algn="l" rtl="0">
              <a:lnSpc>
                <a:spcPct val="100000"/>
              </a:lnSpc>
              <a:spcBef>
                <a:spcPts val="0"/>
              </a:spcBef>
              <a:spcAft>
                <a:spcPts val="0"/>
              </a:spcAft>
              <a:buSzPts val="1400"/>
              <a:buNone/>
            </a:pPr>
            <a:endParaRPr sz="1200" b="1">
              <a:solidFill>
                <a:schemeClr val="lt1"/>
              </a:solidFill>
              <a:latin typeface="Lora"/>
              <a:ea typeface="Lora"/>
              <a:cs typeface="Lora"/>
              <a:sym typeface="Lora"/>
            </a:endParaRPr>
          </a:p>
          <a:p>
            <a:pPr marL="0" lvl="0" indent="0" algn="l" rtl="0">
              <a:lnSpc>
                <a:spcPct val="100000"/>
              </a:lnSpc>
              <a:spcBef>
                <a:spcPts val="0"/>
              </a:spcBef>
              <a:spcAft>
                <a:spcPts val="0"/>
              </a:spcAft>
              <a:buClr>
                <a:schemeClr val="lt1"/>
              </a:buClr>
              <a:buSzPts val="2000"/>
              <a:buFont typeface="Arial"/>
              <a:buNone/>
            </a:pPr>
            <a:r>
              <a:rPr lang="en-GB" sz="1200" b="1">
                <a:solidFill>
                  <a:schemeClr val="lt1"/>
                </a:solidFill>
                <a:latin typeface="Lora"/>
                <a:ea typeface="Lora"/>
                <a:cs typeface="Lora"/>
                <a:sym typeface="Lora"/>
              </a:rPr>
              <a:t>Underpinning components</a:t>
            </a:r>
            <a:endParaRPr/>
          </a:p>
          <a:p>
            <a:pPr marL="342900" lvl="0" indent="-342900" algn="l" rtl="0">
              <a:lnSpc>
                <a:spcPct val="100000"/>
              </a:lnSpc>
              <a:spcBef>
                <a:spcPts val="0"/>
              </a:spcBef>
              <a:spcAft>
                <a:spcPts val="0"/>
              </a:spcAft>
              <a:buClr>
                <a:schemeClr val="lt1"/>
              </a:buClr>
              <a:buSzPts val="2000"/>
              <a:buFont typeface="Arial"/>
              <a:buAutoNum type="arabicPeriod"/>
            </a:pPr>
            <a:r>
              <a:rPr lang="en-GB" sz="1200" b="1">
                <a:solidFill>
                  <a:srgbClr val="92D050"/>
                </a:solidFill>
                <a:latin typeface="Lora"/>
                <a:ea typeface="Lora"/>
                <a:cs typeface="Lora"/>
                <a:sym typeface="Lora"/>
              </a:rPr>
              <a:t>Responsible Research Culture - </a:t>
            </a:r>
            <a:r>
              <a:rPr lang="en-GB" sz="1200">
                <a:solidFill>
                  <a:schemeClr val="lt1"/>
                </a:solidFill>
                <a:latin typeface="Lora"/>
                <a:ea typeface="Lora"/>
                <a:cs typeface="Lora"/>
                <a:sym typeface="Lora"/>
              </a:rPr>
              <a:t>recognizes and incentivizes collaboration, integrity, and innovation.</a:t>
            </a:r>
            <a:endParaRPr sz="1200"/>
          </a:p>
          <a:p>
            <a:pPr marL="342900" lvl="0" indent="-342900" algn="l" rtl="0">
              <a:lnSpc>
                <a:spcPct val="100000"/>
              </a:lnSpc>
              <a:spcBef>
                <a:spcPts val="0"/>
              </a:spcBef>
              <a:spcAft>
                <a:spcPts val="0"/>
              </a:spcAft>
              <a:buClr>
                <a:schemeClr val="lt1"/>
              </a:buClr>
              <a:buSzPts val="2000"/>
              <a:buFont typeface="Arial"/>
              <a:buAutoNum type="arabicPeriod"/>
            </a:pPr>
            <a:r>
              <a:rPr lang="en-GB" sz="1200" b="1">
                <a:solidFill>
                  <a:srgbClr val="00B050"/>
                </a:solidFill>
                <a:latin typeface="Lora"/>
                <a:ea typeface="Lora"/>
                <a:cs typeface="Lora"/>
                <a:sym typeface="Lora"/>
              </a:rPr>
              <a:t>Responsible Use of Metrics - </a:t>
            </a:r>
            <a:r>
              <a:rPr lang="en-GB" sz="1200">
                <a:solidFill>
                  <a:schemeClr val="lt1"/>
                </a:solidFill>
                <a:latin typeface="Lora"/>
                <a:ea typeface="Lora"/>
                <a:cs typeface="Lora"/>
                <a:sym typeface="Lora"/>
              </a:rPr>
              <a:t>balances and broadens approach to research assessment.</a:t>
            </a:r>
            <a:endParaRPr sz="1200" b="1">
              <a:solidFill>
                <a:srgbClr val="00B050"/>
              </a:solidFill>
            </a:endParaRPr>
          </a:p>
          <a:p>
            <a:pPr marL="342900" lvl="0" indent="-342900" algn="l" rtl="0">
              <a:lnSpc>
                <a:spcPct val="100000"/>
              </a:lnSpc>
              <a:spcBef>
                <a:spcPts val="0"/>
              </a:spcBef>
              <a:spcAft>
                <a:spcPts val="0"/>
              </a:spcAft>
              <a:buClr>
                <a:schemeClr val="lt1"/>
              </a:buClr>
              <a:buSzPts val="2000"/>
              <a:buFont typeface="Arial"/>
              <a:buAutoNum type="arabicPeriod"/>
            </a:pPr>
            <a:r>
              <a:rPr lang="en-GB" sz="1200" b="1">
                <a:solidFill>
                  <a:srgbClr val="33CCCC"/>
                </a:solidFill>
                <a:latin typeface="Lora"/>
                <a:ea typeface="Lora"/>
                <a:cs typeface="Lora"/>
                <a:sym typeface="Lora"/>
              </a:rPr>
              <a:t>Research Information Infrastructure - </a:t>
            </a:r>
            <a:r>
              <a:rPr lang="en-GB" sz="1200">
                <a:solidFill>
                  <a:schemeClr val="lt1"/>
                </a:solidFill>
                <a:latin typeface="Lora"/>
                <a:ea typeface="Lora"/>
                <a:cs typeface="Lora"/>
                <a:sym typeface="Lora"/>
              </a:rPr>
              <a:t>makes contributions discoverable and usable.</a:t>
            </a:r>
            <a:endParaRPr/>
          </a:p>
          <a:p>
            <a:pPr marL="342900" lvl="0" indent="-215900" algn="l" rtl="0">
              <a:lnSpc>
                <a:spcPct val="100000"/>
              </a:lnSpc>
              <a:spcBef>
                <a:spcPts val="0"/>
              </a:spcBef>
              <a:spcAft>
                <a:spcPts val="0"/>
              </a:spcAft>
              <a:buClr>
                <a:schemeClr val="lt1"/>
              </a:buClr>
              <a:buSzPts val="2000"/>
              <a:buFont typeface="Arial"/>
              <a:buNone/>
            </a:pPr>
            <a:endParaRPr sz="1200" b="1">
              <a:solidFill>
                <a:schemeClr val="lt1"/>
              </a:solidFill>
              <a:latin typeface="Lora"/>
              <a:ea typeface="Lora"/>
              <a:cs typeface="Lora"/>
              <a:sym typeface="Lora"/>
            </a:endParaRPr>
          </a:p>
          <a:p>
            <a:pPr marL="0" lvl="0" indent="0" algn="l" rtl="0">
              <a:lnSpc>
                <a:spcPct val="100000"/>
              </a:lnSpc>
              <a:spcBef>
                <a:spcPts val="0"/>
              </a:spcBef>
              <a:spcAft>
                <a:spcPts val="0"/>
              </a:spcAft>
              <a:buSzPts val="1400"/>
              <a:buNone/>
            </a:pPr>
            <a:r>
              <a:rPr lang="en-GB" sz="1200" b="1">
                <a:solidFill>
                  <a:schemeClr val="lt1"/>
                </a:solidFill>
                <a:latin typeface="Lora"/>
                <a:ea typeface="Lora"/>
                <a:cs typeface="Lora"/>
                <a:sym typeface="Lora"/>
              </a:rPr>
              <a:t>Supporting components</a:t>
            </a:r>
            <a:endParaRPr/>
          </a:p>
          <a:p>
            <a:pPr marL="342900" lvl="0" indent="-342900" algn="l" rtl="0">
              <a:lnSpc>
                <a:spcPct val="100000"/>
              </a:lnSpc>
              <a:spcBef>
                <a:spcPts val="0"/>
              </a:spcBef>
              <a:spcAft>
                <a:spcPts val="0"/>
              </a:spcAft>
              <a:buClr>
                <a:schemeClr val="lt1"/>
              </a:buClr>
              <a:buSzPts val="2000"/>
              <a:buFont typeface="Arial"/>
              <a:buAutoNum type="arabicPeriod"/>
            </a:pPr>
            <a:r>
              <a:rPr lang="en-GB" sz="1200" b="1">
                <a:solidFill>
                  <a:srgbClr val="FF6699"/>
                </a:solidFill>
                <a:latin typeface="Lora"/>
                <a:ea typeface="Lora"/>
                <a:cs typeface="Lora"/>
                <a:sym typeface="Lora"/>
              </a:rPr>
              <a:t>Equity, Diversity, and Inclusion - </a:t>
            </a:r>
            <a:r>
              <a:rPr lang="en-GB" sz="1200">
                <a:solidFill>
                  <a:schemeClr val="lt1"/>
                </a:solidFill>
                <a:latin typeface="Lora"/>
                <a:ea typeface="Lora"/>
                <a:cs typeface="Lora"/>
                <a:sym typeface="Lora"/>
              </a:rPr>
              <a:t>recognizes the diversity of contributions and career paths</a:t>
            </a:r>
            <a:endParaRPr sz="1200" b="1">
              <a:solidFill>
                <a:srgbClr val="FF6699"/>
              </a:solidFill>
            </a:endParaRPr>
          </a:p>
          <a:p>
            <a:pPr marL="342900" lvl="0" indent="-342900" algn="l" rtl="0">
              <a:lnSpc>
                <a:spcPct val="100000"/>
              </a:lnSpc>
              <a:spcBef>
                <a:spcPts val="0"/>
              </a:spcBef>
              <a:spcAft>
                <a:spcPts val="0"/>
              </a:spcAft>
              <a:buClr>
                <a:schemeClr val="lt1"/>
              </a:buClr>
              <a:buSzPts val="2000"/>
              <a:buFont typeface="Arial"/>
              <a:buAutoNum type="arabicPeriod"/>
            </a:pPr>
            <a:r>
              <a:rPr lang="en-GB" sz="1200" b="1">
                <a:solidFill>
                  <a:srgbClr val="FF0066"/>
                </a:solidFill>
                <a:latin typeface="Lora"/>
                <a:ea typeface="Lora"/>
                <a:cs typeface="Lora"/>
                <a:sym typeface="Lora"/>
              </a:rPr>
              <a:t>Research Ethics and Integrity - </a:t>
            </a:r>
            <a:r>
              <a:rPr lang="en-GB" sz="1200">
                <a:solidFill>
                  <a:schemeClr val="lt1"/>
                </a:solidFill>
                <a:latin typeface="Lora"/>
                <a:ea typeface="Lora"/>
                <a:cs typeface="Lora"/>
                <a:sym typeface="Lora"/>
              </a:rPr>
              <a:t>reduces perverse incentives, focuses on practices that deliver robust research.</a:t>
            </a:r>
            <a:endParaRPr/>
          </a:p>
          <a:p>
            <a:pPr marL="342900" lvl="0" indent="-342900" algn="l" rtl="0">
              <a:lnSpc>
                <a:spcPct val="100000"/>
              </a:lnSpc>
              <a:spcBef>
                <a:spcPts val="0"/>
              </a:spcBef>
              <a:spcAft>
                <a:spcPts val="0"/>
              </a:spcAft>
              <a:buClr>
                <a:schemeClr val="lt1"/>
              </a:buClr>
              <a:buSzPts val="2000"/>
              <a:buFont typeface="Arial"/>
              <a:buAutoNum type="arabicPeriod"/>
            </a:pPr>
            <a:r>
              <a:rPr lang="en-GB" sz="1200" b="1">
                <a:solidFill>
                  <a:schemeClr val="accent2"/>
                </a:solidFill>
                <a:latin typeface="Lora"/>
                <a:ea typeface="Lora"/>
                <a:cs typeface="Lora"/>
                <a:sym typeface="Lora"/>
              </a:rPr>
              <a:t>Open Science - </a:t>
            </a:r>
            <a:r>
              <a:rPr lang="en-GB" sz="1200">
                <a:solidFill>
                  <a:schemeClr val="lt1"/>
                </a:solidFill>
                <a:latin typeface="Lora"/>
                <a:ea typeface="Lora"/>
                <a:cs typeface="Lora"/>
                <a:sym typeface="Lora"/>
              </a:rPr>
              <a:t>rewards transparency and the sharing of data and research outputs.</a:t>
            </a:r>
            <a:endParaRPr sz="1200" b="1">
              <a:solidFill>
                <a:schemeClr val="accent2"/>
              </a:solidFill>
            </a:endParaRPr>
          </a:p>
          <a:p>
            <a:pPr marL="342900" marR="0" lvl="0" indent="-342900" algn="l" rtl="0">
              <a:lnSpc>
                <a:spcPct val="100000"/>
              </a:lnSpc>
              <a:spcBef>
                <a:spcPts val="0"/>
              </a:spcBef>
              <a:spcAft>
                <a:spcPts val="0"/>
              </a:spcAft>
              <a:buClr>
                <a:schemeClr val="lt1"/>
              </a:buClr>
              <a:buSzPts val="2000"/>
              <a:buFont typeface="Arial"/>
              <a:buAutoNum type="arabicPeriod"/>
            </a:pPr>
            <a:r>
              <a:rPr lang="en-GB" sz="1200" b="1">
                <a:solidFill>
                  <a:schemeClr val="accent1"/>
                </a:solidFill>
                <a:latin typeface="Lora"/>
                <a:ea typeface="Lora"/>
                <a:cs typeface="Lora"/>
                <a:sym typeface="Lora"/>
              </a:rPr>
              <a:t>Inter- and Transdisciplinary Research and Societal Impact- </a:t>
            </a:r>
            <a:r>
              <a:rPr lang="en-GB" sz="1200" b="0" i="0" u="none" strike="noStrike" cap="none">
                <a:solidFill>
                  <a:schemeClr val="lt1"/>
                </a:solidFill>
                <a:latin typeface="Lora"/>
                <a:ea typeface="Lora"/>
                <a:cs typeface="Lora"/>
                <a:sym typeface="Lora"/>
              </a:rPr>
              <a:t>values work that crosses boundaries and delivers real-world benefits</a:t>
            </a:r>
            <a:endParaRPr sz="1200" b="1">
              <a:solidFill>
                <a:schemeClr val="accent1"/>
              </a:solidFill>
              <a:latin typeface="Lora"/>
              <a:ea typeface="Lora"/>
              <a:cs typeface="Lora"/>
              <a:sym typeface="Lora"/>
            </a:endParaRPr>
          </a:p>
          <a:p>
            <a:pPr marL="0" lvl="0" indent="0" algn="l" rtl="0">
              <a:lnSpc>
                <a:spcPct val="100000"/>
              </a:lnSpc>
              <a:spcBef>
                <a:spcPts val="0"/>
              </a:spcBef>
              <a:spcAft>
                <a:spcPts val="0"/>
              </a:spcAft>
              <a:buClr>
                <a:schemeClr val="lt1"/>
              </a:buClr>
              <a:buSzPts val="2000"/>
              <a:buFont typeface="Arial"/>
              <a:buNone/>
            </a:pPr>
            <a:endParaRPr sz="1200" b="1">
              <a:solidFill>
                <a:srgbClr val="33CCCC"/>
              </a:solidFill>
              <a:latin typeface="Lora"/>
              <a:ea typeface="Lora"/>
              <a:cs typeface="Lora"/>
              <a:sym typeface="Lora"/>
            </a:endParaRPr>
          </a:p>
          <a:p>
            <a:pPr marL="0" lvl="0" indent="0" algn="l" rtl="0">
              <a:lnSpc>
                <a:spcPct val="100000"/>
              </a:lnSpc>
              <a:spcBef>
                <a:spcPts val="0"/>
              </a:spcBef>
              <a:spcAft>
                <a:spcPts val="0"/>
              </a:spcAft>
              <a:buClr>
                <a:schemeClr val="lt1"/>
              </a:buClr>
              <a:buSzPts val="2000"/>
              <a:buFont typeface="Arial"/>
              <a:buNone/>
            </a:pPr>
            <a:r>
              <a:rPr lang="en-GB" sz="1200" b="1">
                <a:solidFill>
                  <a:schemeClr val="lt1"/>
                </a:solidFill>
                <a:latin typeface="Lora"/>
                <a:ea typeface="Lora"/>
                <a:cs typeface="Lora"/>
                <a:sym typeface="Lora"/>
              </a:rPr>
              <a:t>Strengthening component</a:t>
            </a:r>
            <a:endParaRPr/>
          </a:p>
          <a:p>
            <a:pPr marL="342900" lvl="0" indent="-342900" algn="l" rtl="0">
              <a:lnSpc>
                <a:spcPct val="100000"/>
              </a:lnSpc>
              <a:spcBef>
                <a:spcPts val="0"/>
              </a:spcBef>
              <a:spcAft>
                <a:spcPts val="0"/>
              </a:spcAft>
              <a:buClr>
                <a:schemeClr val="lt1"/>
              </a:buClr>
              <a:buSzPts val="2000"/>
              <a:buFont typeface="Arial"/>
              <a:buAutoNum type="arabicPeriod"/>
            </a:pPr>
            <a:r>
              <a:rPr lang="en-GB" sz="1200" b="1">
                <a:solidFill>
                  <a:srgbClr val="00B0F0"/>
                </a:solidFill>
                <a:latin typeface="Lora"/>
                <a:ea typeface="Lora"/>
                <a:cs typeface="Lora"/>
                <a:sym typeface="Lora"/>
              </a:rPr>
              <a:t>Scholarly Communication - </a:t>
            </a:r>
            <a:r>
              <a:rPr lang="en-GB" sz="1200" b="0">
                <a:solidFill>
                  <a:schemeClr val="lt1"/>
                </a:solidFill>
                <a:latin typeface="Lora"/>
                <a:ea typeface="Lora"/>
                <a:cs typeface="Lora"/>
                <a:sym typeface="Lora"/>
              </a:rPr>
              <a:t>facilitates</a:t>
            </a:r>
            <a:r>
              <a:rPr lang="en-GB" sz="1200">
                <a:solidFill>
                  <a:schemeClr val="lt1"/>
                </a:solidFill>
                <a:latin typeface="Lora"/>
                <a:ea typeface="Lora"/>
                <a:cs typeface="Lora"/>
                <a:sym typeface="Lora"/>
              </a:rPr>
              <a:t> the sharing of research findings, maximizing the potential for use and reuse for use and reuse.</a:t>
            </a:r>
            <a:endParaRPr sz="1200">
              <a:solidFill>
                <a:srgbClr val="00B0F0"/>
              </a:solidFill>
              <a:latin typeface="Lora"/>
              <a:ea typeface="Lora"/>
              <a:cs typeface="Lora"/>
              <a:sym typeface="Lora"/>
            </a:endParaRPr>
          </a:p>
        </p:txBody>
      </p:sp>
      <p:sp>
        <p:nvSpPr>
          <p:cNvPr id="198" name="Google Shape;19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GB"/>
              <a:t>Please feel free to change this and other slides!</a:t>
            </a:r>
            <a:endParaRPr/>
          </a:p>
        </p:txBody>
      </p:sp>
      <p:sp>
        <p:nvSpPr>
          <p:cNvPr id="97" name="Google Shape;9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a:extLst>
            <a:ext uri="{FF2B5EF4-FFF2-40B4-BE49-F238E27FC236}">
              <a16:creationId xmlns:a16="http://schemas.microsoft.com/office/drawing/2014/main" id="{E7A3438F-ED4C-4DE3-F940-8AE6F675CA8E}"/>
            </a:ext>
          </a:extLst>
        </p:cNvPr>
        <p:cNvGrpSpPr/>
        <p:nvPr/>
      </p:nvGrpSpPr>
      <p:grpSpPr>
        <a:xfrm>
          <a:off x="0" y="0"/>
          <a:ext cx="0" cy="0"/>
          <a:chOff x="0" y="0"/>
          <a:chExt cx="0" cy="0"/>
        </a:xfrm>
      </p:grpSpPr>
      <p:sp>
        <p:nvSpPr>
          <p:cNvPr id="197" name="Google Shape;197;p16:notes">
            <a:extLst>
              <a:ext uri="{FF2B5EF4-FFF2-40B4-BE49-F238E27FC236}">
                <a16:creationId xmlns:a16="http://schemas.microsoft.com/office/drawing/2014/main" id="{4E38FBE7-9962-4607-420F-9FA8C1B77A1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0"/>
              <a:t>The scholarly research and publishing system is a global, interconnected ecosystem: every part of it influences, and is influenced by, each other part.</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GB" b="0"/>
              <a:t>Responsible research assessment (RRA) is inseparable from the wider system of values, practices, and change movements that shape research culture. Today, there are many initiatives and movements that, like RRA, aim to improve and enhance the context and culture of research.</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GB" b="1"/>
              <a:t>In the Guide we cover 8 specific components, discussing the interactions between RRA and the component. </a:t>
            </a:r>
            <a:r>
              <a:rPr lang="en-GB" b="0"/>
              <a:t>Below, we briefly summarize how RRA influences each component.</a:t>
            </a:r>
            <a:endParaRPr b="0"/>
          </a:p>
          <a:p>
            <a:pPr marL="0" lvl="0" indent="0" algn="l" rtl="0">
              <a:lnSpc>
                <a:spcPct val="100000"/>
              </a:lnSpc>
              <a:spcBef>
                <a:spcPts val="0"/>
              </a:spcBef>
              <a:spcAft>
                <a:spcPts val="0"/>
              </a:spcAft>
              <a:buSzPts val="1400"/>
              <a:buNone/>
            </a:pPr>
            <a:endParaRPr sz="1200" b="1">
              <a:solidFill>
                <a:schemeClr val="lt1"/>
              </a:solidFill>
              <a:latin typeface="Lora"/>
              <a:ea typeface="Lora"/>
              <a:cs typeface="Lora"/>
              <a:sym typeface="Lora"/>
            </a:endParaRPr>
          </a:p>
          <a:p>
            <a:pPr marL="0" lvl="0" indent="0" algn="l" rtl="0">
              <a:lnSpc>
                <a:spcPct val="100000"/>
              </a:lnSpc>
              <a:spcBef>
                <a:spcPts val="0"/>
              </a:spcBef>
              <a:spcAft>
                <a:spcPts val="0"/>
              </a:spcAft>
              <a:buClr>
                <a:schemeClr val="lt1"/>
              </a:buClr>
              <a:buSzPts val="2000"/>
              <a:buFont typeface="Arial"/>
              <a:buNone/>
            </a:pPr>
            <a:r>
              <a:rPr lang="en-GB" sz="1200" b="1">
                <a:solidFill>
                  <a:schemeClr val="lt1"/>
                </a:solidFill>
                <a:latin typeface="Lora"/>
                <a:ea typeface="Lora"/>
                <a:cs typeface="Lora"/>
                <a:sym typeface="Lora"/>
              </a:rPr>
              <a:t>Underpinning components</a:t>
            </a:r>
            <a:endParaRPr/>
          </a:p>
          <a:p>
            <a:pPr marL="342900" lvl="0" indent="-342900" algn="l" rtl="0">
              <a:lnSpc>
                <a:spcPct val="100000"/>
              </a:lnSpc>
              <a:spcBef>
                <a:spcPts val="0"/>
              </a:spcBef>
              <a:spcAft>
                <a:spcPts val="0"/>
              </a:spcAft>
              <a:buClr>
                <a:schemeClr val="lt1"/>
              </a:buClr>
              <a:buSzPts val="2000"/>
              <a:buFont typeface="Arial"/>
              <a:buAutoNum type="arabicPeriod"/>
            </a:pPr>
            <a:r>
              <a:rPr lang="en-GB" sz="1200" b="1">
                <a:solidFill>
                  <a:srgbClr val="92D050"/>
                </a:solidFill>
                <a:latin typeface="Lora"/>
                <a:ea typeface="Lora"/>
                <a:cs typeface="Lora"/>
                <a:sym typeface="Lora"/>
              </a:rPr>
              <a:t>Responsible Research Culture - </a:t>
            </a:r>
            <a:r>
              <a:rPr lang="en-GB" sz="1200">
                <a:solidFill>
                  <a:schemeClr val="lt1"/>
                </a:solidFill>
                <a:latin typeface="Lora"/>
                <a:ea typeface="Lora"/>
                <a:cs typeface="Lora"/>
                <a:sym typeface="Lora"/>
              </a:rPr>
              <a:t>recognizes and incentivizes collaboration, integrity, and innovation.</a:t>
            </a:r>
            <a:endParaRPr sz="1200"/>
          </a:p>
          <a:p>
            <a:pPr marL="342900" lvl="0" indent="-342900" algn="l" rtl="0">
              <a:lnSpc>
                <a:spcPct val="100000"/>
              </a:lnSpc>
              <a:spcBef>
                <a:spcPts val="0"/>
              </a:spcBef>
              <a:spcAft>
                <a:spcPts val="0"/>
              </a:spcAft>
              <a:buClr>
                <a:schemeClr val="lt1"/>
              </a:buClr>
              <a:buSzPts val="2000"/>
              <a:buFont typeface="Arial"/>
              <a:buAutoNum type="arabicPeriod"/>
            </a:pPr>
            <a:r>
              <a:rPr lang="en-GB" sz="1200" b="1">
                <a:solidFill>
                  <a:srgbClr val="00B050"/>
                </a:solidFill>
                <a:latin typeface="Lora"/>
                <a:ea typeface="Lora"/>
                <a:cs typeface="Lora"/>
                <a:sym typeface="Lora"/>
              </a:rPr>
              <a:t>Responsible Use of Metrics - </a:t>
            </a:r>
            <a:r>
              <a:rPr lang="en-GB" sz="1200">
                <a:solidFill>
                  <a:schemeClr val="lt1"/>
                </a:solidFill>
                <a:latin typeface="Lora"/>
                <a:ea typeface="Lora"/>
                <a:cs typeface="Lora"/>
                <a:sym typeface="Lora"/>
              </a:rPr>
              <a:t>balances and broadens approach to research assessment.</a:t>
            </a:r>
            <a:endParaRPr sz="1200" b="1">
              <a:solidFill>
                <a:srgbClr val="00B050"/>
              </a:solidFill>
            </a:endParaRPr>
          </a:p>
          <a:p>
            <a:pPr marL="342900" lvl="0" indent="-342900" algn="l" rtl="0">
              <a:lnSpc>
                <a:spcPct val="100000"/>
              </a:lnSpc>
              <a:spcBef>
                <a:spcPts val="0"/>
              </a:spcBef>
              <a:spcAft>
                <a:spcPts val="0"/>
              </a:spcAft>
              <a:buClr>
                <a:schemeClr val="lt1"/>
              </a:buClr>
              <a:buSzPts val="2000"/>
              <a:buFont typeface="Arial"/>
              <a:buAutoNum type="arabicPeriod"/>
            </a:pPr>
            <a:r>
              <a:rPr lang="en-GB" sz="1200" b="1">
                <a:solidFill>
                  <a:srgbClr val="33CCCC"/>
                </a:solidFill>
                <a:latin typeface="Lora"/>
                <a:ea typeface="Lora"/>
                <a:cs typeface="Lora"/>
                <a:sym typeface="Lora"/>
              </a:rPr>
              <a:t>Research Information Infrastructure - </a:t>
            </a:r>
            <a:r>
              <a:rPr lang="en-GB" sz="1200">
                <a:solidFill>
                  <a:schemeClr val="lt1"/>
                </a:solidFill>
                <a:latin typeface="Lora"/>
                <a:ea typeface="Lora"/>
                <a:cs typeface="Lora"/>
                <a:sym typeface="Lora"/>
              </a:rPr>
              <a:t>makes contributions discoverable and usable.</a:t>
            </a:r>
            <a:endParaRPr/>
          </a:p>
          <a:p>
            <a:pPr marL="342900" lvl="0" indent="-215900" algn="l" rtl="0">
              <a:lnSpc>
                <a:spcPct val="100000"/>
              </a:lnSpc>
              <a:spcBef>
                <a:spcPts val="0"/>
              </a:spcBef>
              <a:spcAft>
                <a:spcPts val="0"/>
              </a:spcAft>
              <a:buClr>
                <a:schemeClr val="lt1"/>
              </a:buClr>
              <a:buSzPts val="2000"/>
              <a:buFont typeface="Arial"/>
              <a:buNone/>
            </a:pPr>
            <a:endParaRPr sz="1200" b="1">
              <a:solidFill>
                <a:schemeClr val="lt1"/>
              </a:solidFill>
              <a:latin typeface="Lora"/>
              <a:ea typeface="Lora"/>
              <a:cs typeface="Lora"/>
              <a:sym typeface="Lora"/>
            </a:endParaRPr>
          </a:p>
          <a:p>
            <a:pPr marL="0" lvl="0" indent="0" algn="l" rtl="0">
              <a:lnSpc>
                <a:spcPct val="100000"/>
              </a:lnSpc>
              <a:spcBef>
                <a:spcPts val="0"/>
              </a:spcBef>
              <a:spcAft>
                <a:spcPts val="0"/>
              </a:spcAft>
              <a:buSzPts val="1400"/>
              <a:buNone/>
            </a:pPr>
            <a:r>
              <a:rPr lang="en-GB" sz="1200" b="1">
                <a:solidFill>
                  <a:schemeClr val="lt1"/>
                </a:solidFill>
                <a:latin typeface="Lora"/>
                <a:ea typeface="Lora"/>
                <a:cs typeface="Lora"/>
                <a:sym typeface="Lora"/>
              </a:rPr>
              <a:t>Supporting components</a:t>
            </a:r>
            <a:endParaRPr/>
          </a:p>
          <a:p>
            <a:pPr marL="342900" lvl="0" indent="-342900" algn="l" rtl="0">
              <a:lnSpc>
                <a:spcPct val="100000"/>
              </a:lnSpc>
              <a:spcBef>
                <a:spcPts val="0"/>
              </a:spcBef>
              <a:spcAft>
                <a:spcPts val="0"/>
              </a:spcAft>
              <a:buClr>
                <a:schemeClr val="lt1"/>
              </a:buClr>
              <a:buSzPts val="2000"/>
              <a:buFont typeface="Arial"/>
              <a:buAutoNum type="arabicPeriod"/>
            </a:pPr>
            <a:r>
              <a:rPr lang="en-GB" sz="1200" b="1">
                <a:solidFill>
                  <a:srgbClr val="FF6699"/>
                </a:solidFill>
                <a:latin typeface="Lora"/>
                <a:ea typeface="Lora"/>
                <a:cs typeface="Lora"/>
                <a:sym typeface="Lora"/>
              </a:rPr>
              <a:t>Equity, Diversity, and Inclusion - </a:t>
            </a:r>
            <a:r>
              <a:rPr lang="en-GB" sz="1200">
                <a:solidFill>
                  <a:schemeClr val="lt1"/>
                </a:solidFill>
                <a:latin typeface="Lora"/>
                <a:ea typeface="Lora"/>
                <a:cs typeface="Lora"/>
                <a:sym typeface="Lora"/>
              </a:rPr>
              <a:t>recognizes the diversity of contributions and career paths</a:t>
            </a:r>
            <a:endParaRPr sz="1200" b="1">
              <a:solidFill>
                <a:srgbClr val="FF6699"/>
              </a:solidFill>
            </a:endParaRPr>
          </a:p>
          <a:p>
            <a:pPr marL="342900" lvl="0" indent="-342900" algn="l" rtl="0">
              <a:lnSpc>
                <a:spcPct val="100000"/>
              </a:lnSpc>
              <a:spcBef>
                <a:spcPts val="0"/>
              </a:spcBef>
              <a:spcAft>
                <a:spcPts val="0"/>
              </a:spcAft>
              <a:buClr>
                <a:schemeClr val="lt1"/>
              </a:buClr>
              <a:buSzPts val="2000"/>
              <a:buFont typeface="Arial"/>
              <a:buAutoNum type="arabicPeriod"/>
            </a:pPr>
            <a:r>
              <a:rPr lang="en-GB" sz="1200" b="1">
                <a:solidFill>
                  <a:srgbClr val="FF0066"/>
                </a:solidFill>
                <a:latin typeface="Lora"/>
                <a:ea typeface="Lora"/>
                <a:cs typeface="Lora"/>
                <a:sym typeface="Lora"/>
              </a:rPr>
              <a:t>Research Ethics and Integrity - </a:t>
            </a:r>
            <a:r>
              <a:rPr lang="en-GB" sz="1200">
                <a:solidFill>
                  <a:schemeClr val="lt1"/>
                </a:solidFill>
                <a:latin typeface="Lora"/>
                <a:ea typeface="Lora"/>
                <a:cs typeface="Lora"/>
                <a:sym typeface="Lora"/>
              </a:rPr>
              <a:t>reduces perverse incentives, focuses on practices that deliver robust research.</a:t>
            </a:r>
            <a:endParaRPr/>
          </a:p>
          <a:p>
            <a:pPr marL="342900" lvl="0" indent="-342900" algn="l" rtl="0">
              <a:lnSpc>
                <a:spcPct val="100000"/>
              </a:lnSpc>
              <a:spcBef>
                <a:spcPts val="0"/>
              </a:spcBef>
              <a:spcAft>
                <a:spcPts val="0"/>
              </a:spcAft>
              <a:buClr>
                <a:schemeClr val="lt1"/>
              </a:buClr>
              <a:buSzPts val="2000"/>
              <a:buFont typeface="Arial"/>
              <a:buAutoNum type="arabicPeriod"/>
            </a:pPr>
            <a:r>
              <a:rPr lang="en-GB" sz="1200" b="1">
                <a:solidFill>
                  <a:schemeClr val="accent2"/>
                </a:solidFill>
                <a:latin typeface="Lora"/>
                <a:ea typeface="Lora"/>
                <a:cs typeface="Lora"/>
                <a:sym typeface="Lora"/>
              </a:rPr>
              <a:t>Open Science - </a:t>
            </a:r>
            <a:r>
              <a:rPr lang="en-GB" sz="1200">
                <a:solidFill>
                  <a:schemeClr val="lt1"/>
                </a:solidFill>
                <a:latin typeface="Lora"/>
                <a:ea typeface="Lora"/>
                <a:cs typeface="Lora"/>
                <a:sym typeface="Lora"/>
              </a:rPr>
              <a:t>rewards transparency and the sharing of data and research outputs.</a:t>
            </a:r>
            <a:endParaRPr sz="1200" b="1">
              <a:solidFill>
                <a:schemeClr val="accent2"/>
              </a:solidFill>
            </a:endParaRPr>
          </a:p>
          <a:p>
            <a:pPr marL="342900" marR="0" lvl="0" indent="-342900" algn="l" rtl="0">
              <a:lnSpc>
                <a:spcPct val="100000"/>
              </a:lnSpc>
              <a:spcBef>
                <a:spcPts val="0"/>
              </a:spcBef>
              <a:spcAft>
                <a:spcPts val="0"/>
              </a:spcAft>
              <a:buClr>
                <a:schemeClr val="lt1"/>
              </a:buClr>
              <a:buSzPts val="2000"/>
              <a:buFont typeface="Arial"/>
              <a:buAutoNum type="arabicPeriod"/>
            </a:pPr>
            <a:r>
              <a:rPr lang="en-GB" sz="1200" b="1">
                <a:solidFill>
                  <a:schemeClr val="accent1"/>
                </a:solidFill>
                <a:latin typeface="Lora"/>
                <a:ea typeface="Lora"/>
                <a:cs typeface="Lora"/>
                <a:sym typeface="Lora"/>
              </a:rPr>
              <a:t>Inter- and Transdisciplinary Research and Societal Impact- </a:t>
            </a:r>
            <a:r>
              <a:rPr lang="en-GB" sz="1200" b="0" i="0" u="none" strike="noStrike" cap="none">
                <a:solidFill>
                  <a:schemeClr val="lt1"/>
                </a:solidFill>
                <a:latin typeface="Lora"/>
                <a:ea typeface="Lora"/>
                <a:cs typeface="Lora"/>
                <a:sym typeface="Lora"/>
              </a:rPr>
              <a:t>values work that crosses boundaries and delivers real-world benefits</a:t>
            </a:r>
            <a:endParaRPr sz="1200" b="1">
              <a:solidFill>
                <a:schemeClr val="accent1"/>
              </a:solidFill>
              <a:latin typeface="Lora"/>
              <a:ea typeface="Lora"/>
              <a:cs typeface="Lora"/>
              <a:sym typeface="Lora"/>
            </a:endParaRPr>
          </a:p>
          <a:p>
            <a:pPr marL="0" lvl="0" indent="0" algn="l" rtl="0">
              <a:lnSpc>
                <a:spcPct val="100000"/>
              </a:lnSpc>
              <a:spcBef>
                <a:spcPts val="0"/>
              </a:spcBef>
              <a:spcAft>
                <a:spcPts val="0"/>
              </a:spcAft>
              <a:buClr>
                <a:schemeClr val="lt1"/>
              </a:buClr>
              <a:buSzPts val="2000"/>
              <a:buFont typeface="Arial"/>
              <a:buNone/>
            </a:pPr>
            <a:endParaRPr sz="1200" b="1">
              <a:solidFill>
                <a:srgbClr val="33CCCC"/>
              </a:solidFill>
              <a:latin typeface="Lora"/>
              <a:ea typeface="Lora"/>
              <a:cs typeface="Lora"/>
              <a:sym typeface="Lora"/>
            </a:endParaRPr>
          </a:p>
          <a:p>
            <a:pPr marL="0" lvl="0" indent="0" algn="l" rtl="0">
              <a:lnSpc>
                <a:spcPct val="100000"/>
              </a:lnSpc>
              <a:spcBef>
                <a:spcPts val="0"/>
              </a:spcBef>
              <a:spcAft>
                <a:spcPts val="0"/>
              </a:spcAft>
              <a:buClr>
                <a:schemeClr val="lt1"/>
              </a:buClr>
              <a:buSzPts val="2000"/>
              <a:buFont typeface="Arial"/>
              <a:buNone/>
            </a:pPr>
            <a:r>
              <a:rPr lang="en-GB" sz="1200" b="1">
                <a:solidFill>
                  <a:schemeClr val="lt1"/>
                </a:solidFill>
                <a:latin typeface="Lora"/>
                <a:ea typeface="Lora"/>
                <a:cs typeface="Lora"/>
                <a:sym typeface="Lora"/>
              </a:rPr>
              <a:t>Strengthening component</a:t>
            </a:r>
            <a:endParaRPr/>
          </a:p>
          <a:p>
            <a:pPr marL="342900" lvl="0" indent="-342900" algn="l" rtl="0">
              <a:lnSpc>
                <a:spcPct val="100000"/>
              </a:lnSpc>
              <a:spcBef>
                <a:spcPts val="0"/>
              </a:spcBef>
              <a:spcAft>
                <a:spcPts val="0"/>
              </a:spcAft>
              <a:buClr>
                <a:schemeClr val="lt1"/>
              </a:buClr>
              <a:buSzPts val="2000"/>
              <a:buFont typeface="Arial"/>
              <a:buAutoNum type="arabicPeriod"/>
            </a:pPr>
            <a:r>
              <a:rPr lang="en-GB" sz="1200" b="1">
                <a:solidFill>
                  <a:srgbClr val="00B0F0"/>
                </a:solidFill>
                <a:latin typeface="Lora"/>
                <a:ea typeface="Lora"/>
                <a:cs typeface="Lora"/>
                <a:sym typeface="Lora"/>
              </a:rPr>
              <a:t>Scholarly Communication - </a:t>
            </a:r>
            <a:r>
              <a:rPr lang="en-GB" sz="1200" b="0">
                <a:solidFill>
                  <a:schemeClr val="lt1"/>
                </a:solidFill>
                <a:latin typeface="Lora"/>
                <a:ea typeface="Lora"/>
                <a:cs typeface="Lora"/>
                <a:sym typeface="Lora"/>
              </a:rPr>
              <a:t>facilitates</a:t>
            </a:r>
            <a:r>
              <a:rPr lang="en-GB" sz="1200">
                <a:solidFill>
                  <a:schemeClr val="lt1"/>
                </a:solidFill>
                <a:latin typeface="Lora"/>
                <a:ea typeface="Lora"/>
                <a:cs typeface="Lora"/>
                <a:sym typeface="Lora"/>
              </a:rPr>
              <a:t> the sharing of research findings, maximizing the potential for use and reuse for use and reuse.</a:t>
            </a:r>
            <a:endParaRPr sz="1200">
              <a:solidFill>
                <a:srgbClr val="00B0F0"/>
              </a:solidFill>
              <a:latin typeface="Lora"/>
              <a:ea typeface="Lora"/>
              <a:cs typeface="Lora"/>
              <a:sym typeface="Lora"/>
            </a:endParaRPr>
          </a:p>
        </p:txBody>
      </p:sp>
      <p:sp>
        <p:nvSpPr>
          <p:cNvPr id="198" name="Google Shape;198;p16:notes">
            <a:extLst>
              <a:ext uri="{FF2B5EF4-FFF2-40B4-BE49-F238E27FC236}">
                <a16:creationId xmlns:a16="http://schemas.microsoft.com/office/drawing/2014/main" id="{C06A110A-6326-4339-EB9E-D688328B6FE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888226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GB"/>
              <a:t>Please feel free to change this and other slides!</a:t>
            </a:r>
            <a:endParaRPr/>
          </a:p>
        </p:txBody>
      </p:sp>
      <p:sp>
        <p:nvSpPr>
          <p:cNvPr id="257" name="Google Shape;257;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21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GB" sz="1200" b="0" i="0" u="none" strike="noStrike" cap="none">
                <a:solidFill>
                  <a:schemeClr val="dk1"/>
                </a:solidFill>
                <a:highlight>
                  <a:srgbClr val="FFFF00"/>
                </a:highlight>
                <a:latin typeface="Arial"/>
                <a:ea typeface="Arial"/>
                <a:cs typeface="Arial"/>
                <a:sym typeface="Arial"/>
              </a:rPr>
              <a:t>The Guide is accompanied by tailored summaries:</a:t>
            </a:r>
            <a:endParaRPr/>
          </a:p>
          <a:p>
            <a:pPr marL="457200" lvl="0" indent="-228600" algn="l" rtl="0">
              <a:lnSpc>
                <a:spcPct val="100000"/>
              </a:lnSpc>
              <a:spcBef>
                <a:spcPts val="0"/>
              </a:spcBef>
              <a:spcAft>
                <a:spcPts val="0"/>
              </a:spcAft>
              <a:buSzPts val="1400"/>
              <a:buNone/>
            </a:pPr>
            <a:r>
              <a:rPr lang="en-GB" sz="1200" b="1" i="0" u="none" strike="noStrike" cap="none">
                <a:solidFill>
                  <a:schemeClr val="dk1"/>
                </a:solidFill>
                <a:highlight>
                  <a:srgbClr val="FFFF00"/>
                </a:highlight>
                <a:latin typeface="Arial"/>
                <a:ea typeface="Arial"/>
                <a:cs typeface="Arial"/>
                <a:sym typeface="Arial"/>
              </a:rPr>
              <a:t>Informational Briefs</a:t>
            </a:r>
            <a:r>
              <a:rPr lang="en-GB" sz="1200" b="0" i="0" u="none" strike="noStrike" cap="none">
                <a:solidFill>
                  <a:schemeClr val="dk1"/>
                </a:solidFill>
                <a:highlight>
                  <a:srgbClr val="FFFF00"/>
                </a:highlight>
                <a:latin typeface="Arial"/>
                <a:ea typeface="Arial"/>
                <a:cs typeface="Arial"/>
                <a:sym typeface="Arial"/>
              </a:rPr>
              <a:t> for funding leaders and program staff, offering a distilled summary of the Guide and potential action points</a:t>
            </a:r>
            <a:endParaRPr/>
          </a:p>
          <a:p>
            <a:pPr marL="457200" lvl="0" indent="-228600" algn="l" rtl="0">
              <a:lnSpc>
                <a:spcPct val="100000"/>
              </a:lnSpc>
              <a:spcBef>
                <a:spcPts val="0"/>
              </a:spcBef>
              <a:spcAft>
                <a:spcPts val="0"/>
              </a:spcAft>
              <a:buSzPts val="1400"/>
              <a:buNone/>
            </a:pPr>
            <a:r>
              <a:rPr lang="en-GB" sz="1200" b="1" i="0" u="none" strike="noStrike" cap="none">
                <a:solidFill>
                  <a:schemeClr val="dk1"/>
                </a:solidFill>
                <a:highlight>
                  <a:srgbClr val="FFFF00"/>
                </a:highlight>
                <a:latin typeface="Arial"/>
                <a:ea typeface="Arial"/>
                <a:cs typeface="Arial"/>
                <a:sym typeface="Arial"/>
              </a:rPr>
              <a:t>Quick-Reference Sheets</a:t>
            </a:r>
            <a:r>
              <a:rPr lang="en-GB" sz="1200" b="0" i="0" u="none" strike="noStrike" cap="none">
                <a:solidFill>
                  <a:schemeClr val="dk1"/>
                </a:solidFill>
                <a:highlight>
                  <a:srgbClr val="FFFF00"/>
                </a:highlight>
                <a:latin typeface="Arial"/>
                <a:ea typeface="Arial"/>
                <a:cs typeface="Arial"/>
                <a:sym typeface="Arial"/>
              </a:rPr>
              <a:t> offering concise summaries of the key elements of the Guide </a:t>
            </a:r>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highlight>
                  <a:srgbClr val="FFFF00"/>
                </a:highlight>
                <a:latin typeface="Arial"/>
                <a:ea typeface="Arial"/>
                <a:cs typeface="Arial"/>
                <a:sym typeface="Arial"/>
              </a:rPr>
              <a:t>We have also created two</a:t>
            </a:r>
            <a:r>
              <a:rPr lang="en-GB" sz="1200" b="1" i="0" u="none" strike="noStrike" cap="none">
                <a:solidFill>
                  <a:schemeClr val="dk1"/>
                </a:solidFill>
                <a:highlight>
                  <a:srgbClr val="FFFF00"/>
                </a:highlight>
                <a:latin typeface="Arial"/>
                <a:ea typeface="Arial"/>
                <a:cs typeface="Arial"/>
                <a:sym typeface="Arial"/>
              </a:rPr>
              <a:t> Slides Decks</a:t>
            </a:r>
            <a:r>
              <a:rPr lang="en-GB" sz="1200" b="0" i="0" u="none" strike="noStrike" cap="none">
                <a:solidFill>
                  <a:schemeClr val="dk1"/>
                </a:solidFill>
                <a:highlight>
                  <a:srgbClr val="FFFF00"/>
                </a:highlight>
                <a:latin typeface="Arial"/>
                <a:ea typeface="Arial"/>
                <a:cs typeface="Arial"/>
                <a:sym typeface="Arial"/>
              </a:rPr>
              <a:t>: one providing an overview of the Guide, its aims, and a summary description of its content; and a second aimed at funder Program staff looking to develop RRA-aligned interventions (this one!), which delves into Chapter 3 in more detail.</a:t>
            </a:r>
            <a:endParaRPr>
              <a:highlight>
                <a:srgbClr val="FFFF00"/>
              </a:highlight>
            </a:endParaRPr>
          </a:p>
        </p:txBody>
      </p:sp>
      <p:sp>
        <p:nvSpPr>
          <p:cNvPr id="265" name="Google Shape;26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highlight>
                <a:srgbClr val="FFFF00"/>
              </a:highlight>
            </a:endParaRPr>
          </a:p>
        </p:txBody>
      </p:sp>
      <p:sp>
        <p:nvSpPr>
          <p:cNvPr id="273" name="Google Shape;27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More information is available on the DORA website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r>
              <a:rPr lang="en-GB"/>
              <a:t>The Guide was created through a collaboration with the Global Research Council’s Responsible Research Assessment Working Group and Science Europe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We are also very grateful for the input and helpful contributions of a range of funding experts, notably, DORA’s Funders Groups and participants of a workshop held alongside the EU High-level Conference on Reforming Research Assessment (CeRRA) in Copenhagen in December 2025.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b="1" i="1"/>
              <a:t>While the contributors' insights strengthened this work, any errors or omissions that remain are entirely our responsibility. The views expressed in the Guide are those of the authors and should not be interpreted as reflecting the positions of the contributors or their institutions.</a:t>
            </a:r>
            <a:endParaRPr b="1" i="1"/>
          </a:p>
        </p:txBody>
      </p:sp>
      <p:sp>
        <p:nvSpPr>
          <p:cNvPr id="106" name="Google Shape;10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2800"/>
              <a:buFont typeface="Arial"/>
              <a:buNone/>
            </a:pPr>
            <a:r>
              <a:rPr lang="en-GB" sz="1200" b="0" i="0" u="none" strike="noStrike" cap="none">
                <a:solidFill>
                  <a:schemeClr val="accent1"/>
                </a:solidFill>
                <a:latin typeface="Lora"/>
                <a:ea typeface="Lora"/>
                <a:cs typeface="Lora"/>
                <a:sym typeface="Lora"/>
              </a:rPr>
              <a:t>The aim of the Guide is simple: it is designed </a:t>
            </a:r>
            <a:r>
              <a:rPr lang="en-GB" sz="1200" b="1" i="0" u="none" strike="noStrike" cap="none">
                <a:solidFill>
                  <a:schemeClr val="accent1"/>
                </a:solidFill>
                <a:latin typeface="Lora"/>
                <a:ea typeface="Lora"/>
                <a:cs typeface="Lora"/>
                <a:sym typeface="Lora"/>
              </a:rPr>
              <a:t>to be a “</a:t>
            </a:r>
            <a:r>
              <a:rPr lang="en-GB" sz="1200" b="1" i="1" u="none" strike="noStrike" cap="none">
                <a:solidFill>
                  <a:schemeClr val="accent1"/>
                </a:solidFill>
                <a:latin typeface="Lora"/>
                <a:ea typeface="Lora"/>
                <a:cs typeface="Lora"/>
                <a:sym typeface="Lora"/>
              </a:rPr>
              <a:t>one-stop-shop</a:t>
            </a:r>
            <a:r>
              <a:rPr lang="en-GB" sz="1200" b="1" i="0" u="none" strike="noStrike" cap="none">
                <a:solidFill>
                  <a:schemeClr val="accent1"/>
                </a:solidFill>
                <a:latin typeface="Lora"/>
                <a:ea typeface="Lora"/>
                <a:cs typeface="Lora"/>
                <a:sym typeface="Lora"/>
              </a:rPr>
              <a:t>” </a:t>
            </a:r>
            <a:r>
              <a:rPr lang="en-GB" sz="1200" b="1" u="none" strike="noStrike" cap="none">
                <a:solidFill>
                  <a:schemeClr val="lt1"/>
                </a:solidFill>
                <a:latin typeface="Lora"/>
                <a:ea typeface="Lora"/>
                <a:cs typeface="Lora"/>
                <a:sym typeface="Lora"/>
              </a:rPr>
              <a:t>for funding agencies</a:t>
            </a:r>
            <a:r>
              <a:rPr lang="en-GB" sz="1200" b="0" u="none" strike="noStrike" cap="none">
                <a:solidFill>
                  <a:schemeClr val="lt1"/>
                </a:solidFill>
                <a:latin typeface="Lora"/>
                <a:ea typeface="Lora"/>
                <a:cs typeface="Lora"/>
                <a:sym typeface="Lora"/>
              </a:rPr>
              <a:t>, providing practical tips on how and where to get started with Responsible Research Assessment (RRA), alongside</a:t>
            </a:r>
            <a:r>
              <a:rPr lang="en-GB" sz="1200" b="0">
                <a:solidFill>
                  <a:schemeClr val="lt1"/>
                </a:solidFill>
                <a:latin typeface="Lora"/>
                <a:ea typeface="Lora"/>
                <a:cs typeface="Lora"/>
                <a:sym typeface="Lora"/>
              </a:rPr>
              <a:t> with resources and real</a:t>
            </a:r>
            <a:r>
              <a:rPr lang="en-GB" sz="1200" b="0" u="none" strike="noStrike" cap="none">
                <a:solidFill>
                  <a:schemeClr val="lt1"/>
                </a:solidFill>
                <a:latin typeface="Lora"/>
                <a:ea typeface="Lora"/>
                <a:cs typeface="Lora"/>
                <a:sym typeface="Lora"/>
              </a:rPr>
              <a:t> examples.</a:t>
            </a:r>
            <a:endParaRPr sz="1200" b="0"/>
          </a:p>
          <a:p>
            <a:pPr marL="0" marR="0" lvl="0" indent="0" algn="l" rtl="0">
              <a:lnSpc>
                <a:spcPct val="100000"/>
              </a:lnSpc>
              <a:spcBef>
                <a:spcPts val="1200"/>
              </a:spcBef>
              <a:spcAft>
                <a:spcPts val="0"/>
              </a:spcAft>
              <a:buClr>
                <a:schemeClr val="accent1"/>
              </a:buClr>
              <a:buSzPts val="2800"/>
              <a:buFont typeface="Arial"/>
              <a:buNone/>
            </a:pPr>
            <a:endParaRPr sz="1200" b="0" i="0" u="none" strike="noStrike" cap="none">
              <a:solidFill>
                <a:schemeClr val="accent1"/>
              </a:solidFill>
              <a:latin typeface="Lora"/>
              <a:ea typeface="Lora"/>
              <a:cs typeface="Lora"/>
              <a:sym typeface="Lora"/>
            </a:endParaRPr>
          </a:p>
          <a:p>
            <a:pPr marL="171450" marR="0" lvl="0" indent="-177800" algn="l" rtl="0">
              <a:lnSpc>
                <a:spcPct val="100000"/>
              </a:lnSpc>
              <a:spcBef>
                <a:spcPts val="1200"/>
              </a:spcBef>
              <a:spcAft>
                <a:spcPts val="0"/>
              </a:spcAft>
              <a:buClr>
                <a:schemeClr val="accent1"/>
              </a:buClr>
              <a:buSzPts val="2800"/>
              <a:buFont typeface="Arial"/>
              <a:buChar char="•"/>
            </a:pPr>
            <a:r>
              <a:rPr lang="en-GB" sz="1200" b="1" i="0" u="none" strike="noStrike" cap="none">
                <a:solidFill>
                  <a:schemeClr val="accent1"/>
                </a:solidFill>
                <a:latin typeface="Lora"/>
                <a:ea typeface="Lora"/>
                <a:cs typeface="Lora"/>
                <a:sym typeface="Lora"/>
              </a:rPr>
              <a:t>Its audience is broad and inclusive</a:t>
            </a:r>
            <a:r>
              <a:rPr lang="en-GB" sz="1200" b="0" i="0" u="none" strike="noStrike" cap="none">
                <a:solidFill>
                  <a:schemeClr val="accent1"/>
                </a:solidFill>
                <a:latin typeface="Lora"/>
                <a:ea typeface="Lora"/>
                <a:cs typeface="Lora"/>
                <a:sym typeface="Lora"/>
              </a:rPr>
              <a:t> – it is intended for any research funder who want to use RRA to enhance the effectiveness and impact of their funding, and that’s from government agencies and private philanthropies to not-for-profit research charities, and commercial organizations.</a:t>
            </a:r>
            <a:endParaRPr/>
          </a:p>
          <a:p>
            <a:pPr marL="171450" marR="0" lvl="0" indent="0" algn="l" rtl="0">
              <a:lnSpc>
                <a:spcPct val="100000"/>
              </a:lnSpc>
              <a:spcBef>
                <a:spcPts val="1200"/>
              </a:spcBef>
              <a:spcAft>
                <a:spcPts val="0"/>
              </a:spcAft>
              <a:buClr>
                <a:schemeClr val="accent1"/>
              </a:buClr>
              <a:buSzPts val="2800"/>
              <a:buFont typeface="Arial"/>
              <a:buNone/>
            </a:pPr>
            <a:endParaRPr sz="1200" b="0" i="0" u="none" strike="noStrike" cap="none">
              <a:solidFill>
                <a:schemeClr val="accent1"/>
              </a:solidFill>
              <a:latin typeface="Lora"/>
              <a:ea typeface="Lora"/>
              <a:cs typeface="Lora"/>
              <a:sym typeface="Lora"/>
            </a:endParaRPr>
          </a:p>
          <a:p>
            <a:pPr marL="171450" marR="0" lvl="0" indent="-177800" algn="l" rtl="0">
              <a:lnSpc>
                <a:spcPct val="100000"/>
              </a:lnSpc>
              <a:spcBef>
                <a:spcPts val="1200"/>
              </a:spcBef>
              <a:spcAft>
                <a:spcPts val="0"/>
              </a:spcAft>
              <a:buClr>
                <a:schemeClr val="accent1"/>
              </a:buClr>
              <a:buSzPts val="2800"/>
              <a:buFont typeface="Arial"/>
              <a:buChar char="•"/>
            </a:pPr>
            <a:r>
              <a:rPr lang="en-GB" sz="1200" b="1" i="0" u="none" strike="noStrike" cap="none">
                <a:solidFill>
                  <a:schemeClr val="accent1"/>
                </a:solidFill>
                <a:latin typeface="Lora"/>
                <a:ea typeface="Lora"/>
                <a:cs typeface="Lora"/>
                <a:sym typeface="Lora"/>
              </a:rPr>
              <a:t>It should be used flexibly </a:t>
            </a:r>
            <a:r>
              <a:rPr lang="en-GB" sz="1200" b="0" i="0" u="none" strike="noStrike" cap="none">
                <a:solidFill>
                  <a:schemeClr val="accent1"/>
                </a:solidFill>
                <a:latin typeface="Lora"/>
                <a:ea typeface="Lora"/>
                <a:cs typeface="Lora"/>
                <a:sym typeface="Lora"/>
              </a:rPr>
              <a:t>–no </a:t>
            </a:r>
            <a:r>
              <a:rPr lang="en-GB" sz="1200" b="0" u="none" strike="noStrike" cap="none">
                <a:solidFill>
                  <a:schemeClr val="lt1"/>
                </a:solidFill>
                <a:latin typeface="Lora"/>
                <a:ea typeface="Lora"/>
                <a:cs typeface="Lora"/>
                <a:sym typeface="Lora"/>
              </a:rPr>
              <a:t>‘one-size fits all</a:t>
            </a:r>
            <a:r>
              <a:rPr lang="en-GB" sz="1200" b="0">
                <a:solidFill>
                  <a:schemeClr val="lt1"/>
                </a:solidFill>
                <a:latin typeface="Lora"/>
                <a:ea typeface="Lora"/>
                <a:cs typeface="Lora"/>
                <a:sym typeface="Lora"/>
              </a:rPr>
              <a:t>’ – i</a:t>
            </a:r>
            <a:r>
              <a:rPr lang="en-GB" b="0"/>
              <a:t>mplementing RRA involves trade-offs, with resources, costs, and benefits to consider in each context. Whether starting out or already making changes, organizations are encouraged to use the ideas, tools, and examples that best fit their needs and context.</a:t>
            </a:r>
            <a:endParaRPr sz="1200" b="0">
              <a:solidFill>
                <a:schemeClr val="lt1"/>
              </a:solidFill>
              <a:latin typeface="Lora"/>
              <a:ea typeface="Lora"/>
              <a:cs typeface="Lora"/>
              <a:sym typeface="Lora"/>
            </a:endParaRPr>
          </a:p>
          <a:p>
            <a:pPr marL="171450" marR="0" lvl="0" indent="0" algn="l" rtl="0">
              <a:lnSpc>
                <a:spcPct val="100000"/>
              </a:lnSpc>
              <a:spcBef>
                <a:spcPts val="1200"/>
              </a:spcBef>
              <a:spcAft>
                <a:spcPts val="0"/>
              </a:spcAft>
              <a:buClr>
                <a:schemeClr val="accent1"/>
              </a:buClr>
              <a:buSzPts val="2800"/>
              <a:buFont typeface="Arial"/>
              <a:buNone/>
            </a:pPr>
            <a:endParaRPr sz="1200" b="0">
              <a:solidFill>
                <a:schemeClr val="lt1"/>
              </a:solidFill>
              <a:latin typeface="Lora"/>
              <a:ea typeface="Lora"/>
              <a:cs typeface="Lora"/>
              <a:sym typeface="Lora"/>
            </a:endParaRPr>
          </a:p>
          <a:p>
            <a:pPr marL="171450" marR="0" lvl="0" indent="-177800" algn="l" rtl="0">
              <a:lnSpc>
                <a:spcPct val="100000"/>
              </a:lnSpc>
              <a:spcBef>
                <a:spcPts val="1200"/>
              </a:spcBef>
              <a:spcAft>
                <a:spcPts val="1200"/>
              </a:spcAft>
              <a:buClr>
                <a:schemeClr val="accent1"/>
              </a:buClr>
              <a:buSzPts val="2800"/>
              <a:buFont typeface="Arial"/>
              <a:buChar char="•"/>
            </a:pPr>
            <a:r>
              <a:rPr lang="en-GB" sz="1200" b="1">
                <a:solidFill>
                  <a:schemeClr val="lt1"/>
                </a:solidFill>
                <a:latin typeface="Lora"/>
                <a:ea typeface="Lora"/>
                <a:cs typeface="Lora"/>
                <a:sym typeface="Lora"/>
              </a:rPr>
              <a:t>The Guide is a</a:t>
            </a:r>
            <a:r>
              <a:rPr lang="en-GB" sz="1200" b="1">
                <a:solidFill>
                  <a:schemeClr val="accent1"/>
                </a:solidFill>
                <a:latin typeface="Lora"/>
                <a:ea typeface="Lora"/>
                <a:cs typeface="Lora"/>
                <a:sym typeface="Lora"/>
              </a:rPr>
              <a:t>vailable free</a:t>
            </a:r>
            <a:r>
              <a:rPr lang="en-GB" sz="1200" b="0">
                <a:solidFill>
                  <a:schemeClr val="accent1"/>
                </a:solidFill>
                <a:latin typeface="Lora"/>
                <a:ea typeface="Lora"/>
                <a:cs typeface="Lora"/>
                <a:sym typeface="Lora"/>
              </a:rPr>
              <a:t>: </a:t>
            </a:r>
            <a:r>
              <a:rPr lang="en-GB" sz="1100" b="0" u="sng">
                <a:solidFill>
                  <a:schemeClr val="lt1"/>
                </a:solidFill>
                <a:latin typeface="Lora"/>
                <a:ea typeface="Lora"/>
                <a:cs typeface="Lora"/>
                <a:sym typeface="Lora"/>
                <a:hlinkClick r:id="rId3">
                  <a:extLst>
                    <a:ext uri="{A12FA001-AC4F-418D-AE19-62706E023703}">
                      <ahyp:hlinkClr xmlns:ahyp="http://schemas.microsoft.com/office/drawing/2018/hyperlinkcolor" val="tx"/>
                    </a:ext>
                  </a:extLst>
                </a:hlinkClick>
              </a:rPr>
              <a:t>https://bit.ly/DORA-Funder-Guide</a:t>
            </a:r>
            <a:r>
              <a:rPr lang="en-GB" sz="1100" b="0">
                <a:solidFill>
                  <a:schemeClr val="lt1"/>
                </a:solidFill>
                <a:latin typeface="Lora"/>
                <a:ea typeface="Lora"/>
                <a:cs typeface="Lora"/>
                <a:sym typeface="Lora"/>
              </a:rPr>
              <a:t> </a:t>
            </a:r>
            <a:endParaRPr b="0"/>
          </a:p>
        </p:txBody>
      </p:sp>
      <p:sp>
        <p:nvSpPr>
          <p:cNvPr id="116" name="Google Shape;11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200"/>
              <a:buFont typeface="Arial"/>
              <a:buNone/>
            </a:pPr>
            <a:r>
              <a:rPr lang="en-GB" sz="1200" b="0">
                <a:solidFill>
                  <a:schemeClr val="accent1"/>
                </a:solidFill>
              </a:rPr>
              <a:t>The deck is organized into sections, following those of the Guide itself. </a:t>
            </a:r>
            <a:endParaRPr/>
          </a:p>
          <a:p>
            <a:pPr marL="0" lvl="0" indent="0" algn="l" rtl="0">
              <a:lnSpc>
                <a:spcPct val="100000"/>
              </a:lnSpc>
              <a:spcBef>
                <a:spcPts val="0"/>
              </a:spcBef>
              <a:spcAft>
                <a:spcPts val="0"/>
              </a:spcAft>
              <a:buSzPts val="1200"/>
              <a:buFont typeface="Arial"/>
              <a:buNone/>
            </a:pPr>
            <a:endParaRPr sz="1200" b="1">
              <a:solidFill>
                <a:schemeClr val="accent1"/>
              </a:solidFill>
            </a:endParaRPr>
          </a:p>
          <a:p>
            <a:pPr marL="457200" lvl="0" indent="-457200" algn="l" rtl="0">
              <a:lnSpc>
                <a:spcPct val="100000"/>
              </a:lnSpc>
              <a:spcBef>
                <a:spcPts val="0"/>
              </a:spcBef>
              <a:spcAft>
                <a:spcPts val="0"/>
              </a:spcAft>
              <a:buSzPts val="1200"/>
              <a:buFont typeface="Arial"/>
              <a:buAutoNum type="arabicPeriod"/>
            </a:pPr>
            <a:r>
              <a:rPr lang="en-GB" sz="1200" b="1">
                <a:solidFill>
                  <a:schemeClr val="accent1"/>
                </a:solidFill>
              </a:rPr>
              <a:t>Introduction</a:t>
            </a:r>
            <a:endParaRPr/>
          </a:p>
          <a:p>
            <a:pPr marL="457200" lvl="0" indent="-457200" algn="l" rtl="0">
              <a:lnSpc>
                <a:spcPct val="100000"/>
              </a:lnSpc>
              <a:spcBef>
                <a:spcPts val="0"/>
              </a:spcBef>
              <a:spcAft>
                <a:spcPts val="0"/>
              </a:spcAft>
              <a:buSzPts val="1200"/>
              <a:buFont typeface="Arial"/>
              <a:buAutoNum type="arabicPeriod"/>
            </a:pPr>
            <a:r>
              <a:rPr lang="en-GB" sz="1200" b="1">
                <a:solidFill>
                  <a:schemeClr val="accent1"/>
                </a:solidFill>
              </a:rPr>
              <a:t>Key activities for embedding Responsible Research Assessment</a:t>
            </a:r>
            <a:endParaRPr/>
          </a:p>
          <a:p>
            <a:pPr marL="457200" lvl="0" indent="-457200" algn="l" rtl="0">
              <a:lnSpc>
                <a:spcPct val="100000"/>
              </a:lnSpc>
              <a:spcBef>
                <a:spcPts val="0"/>
              </a:spcBef>
              <a:spcAft>
                <a:spcPts val="0"/>
              </a:spcAft>
              <a:buSzPts val="1200"/>
              <a:buFont typeface="Arial"/>
              <a:buAutoNum type="arabicPeriod"/>
            </a:pPr>
            <a:r>
              <a:rPr lang="en-GB" sz="1200" b="1">
                <a:solidFill>
                  <a:schemeClr val="accent1"/>
                </a:solidFill>
              </a:rPr>
              <a:t>Key moments for RRA in funding agency research assessment</a:t>
            </a:r>
            <a:endParaRPr/>
          </a:p>
          <a:p>
            <a:pPr marL="457200" lvl="0" indent="-457200" algn="l" rtl="0">
              <a:lnSpc>
                <a:spcPct val="100000"/>
              </a:lnSpc>
              <a:spcBef>
                <a:spcPts val="0"/>
              </a:spcBef>
              <a:spcAft>
                <a:spcPts val="0"/>
              </a:spcAft>
              <a:buSzPts val="1200"/>
              <a:buFont typeface="Arial"/>
              <a:buAutoNum type="arabicPeriod"/>
            </a:pPr>
            <a:r>
              <a:rPr lang="en-GB" sz="1200" b="1">
                <a:solidFill>
                  <a:schemeClr val="accent1"/>
                </a:solidFill>
              </a:rPr>
              <a:t>Responsible Research Assessment and its place in the research system </a:t>
            </a:r>
            <a:endParaRPr/>
          </a:p>
          <a:p>
            <a:pPr marL="457200" lvl="0" indent="-381000" algn="l" rtl="0">
              <a:lnSpc>
                <a:spcPct val="100000"/>
              </a:lnSpc>
              <a:spcBef>
                <a:spcPts val="0"/>
              </a:spcBef>
              <a:spcAft>
                <a:spcPts val="0"/>
              </a:spcAft>
              <a:buSzPts val="1200"/>
              <a:buFont typeface="Arial"/>
              <a:buNone/>
            </a:pPr>
            <a:endParaRPr sz="1200" b="1">
              <a:solidFill>
                <a:schemeClr val="accent1"/>
              </a:solidFill>
            </a:endParaRPr>
          </a:p>
          <a:p>
            <a:pPr marL="457200" lvl="0" indent="-457200" algn="l" rtl="0">
              <a:lnSpc>
                <a:spcPct val="100000"/>
              </a:lnSpc>
              <a:spcBef>
                <a:spcPts val="0"/>
              </a:spcBef>
              <a:spcAft>
                <a:spcPts val="0"/>
              </a:spcAft>
              <a:buSzPts val="1200"/>
              <a:buFont typeface="Arial"/>
              <a:buAutoNum type="arabicPeriod"/>
            </a:pPr>
            <a:r>
              <a:rPr lang="en-GB" sz="1200" b="1">
                <a:solidFill>
                  <a:schemeClr val="accent1"/>
                </a:solidFill>
              </a:rPr>
              <a:t>A final section provides links to some resources that have been created to complement the full Guide</a:t>
            </a:r>
            <a:r>
              <a:rPr lang="en-GB" sz="1200" b="0">
                <a:solidFill>
                  <a:schemeClr val="accent1"/>
                </a:solidFill>
              </a:rPr>
              <a:t>, including a series of </a:t>
            </a:r>
            <a:r>
              <a:rPr lang="en-GB" sz="1200" b="1">
                <a:solidFill>
                  <a:schemeClr val="accent1"/>
                </a:solidFill>
              </a:rPr>
              <a:t>Informational Briefs </a:t>
            </a:r>
            <a:r>
              <a:rPr lang="en-GB" sz="1200" b="0">
                <a:solidFill>
                  <a:schemeClr val="accent1"/>
                </a:solidFill>
              </a:rPr>
              <a:t>designed for specific staff at funding agencies (e.g. the leadership and funding program staff) and</a:t>
            </a:r>
            <a:r>
              <a:rPr lang="en-GB" sz="1200" b="1">
                <a:solidFill>
                  <a:schemeClr val="accent1"/>
                </a:solidFill>
              </a:rPr>
              <a:t> one-page summaries </a:t>
            </a:r>
            <a:r>
              <a:rPr lang="en-GB" sz="1200" b="0">
                <a:solidFill>
                  <a:schemeClr val="accent1"/>
                </a:solidFill>
              </a:rPr>
              <a:t>that provide an overview of the contents of key sections in the Guide. </a:t>
            </a:r>
            <a:endParaRPr/>
          </a:p>
          <a:p>
            <a:pPr marL="0" lvl="0" indent="0" algn="l" rtl="0">
              <a:lnSpc>
                <a:spcPct val="100000"/>
              </a:lnSpc>
              <a:spcBef>
                <a:spcPts val="0"/>
              </a:spcBef>
              <a:spcAft>
                <a:spcPts val="0"/>
              </a:spcAft>
              <a:buSzPts val="1400"/>
              <a:buNone/>
            </a:pPr>
            <a:endParaRPr/>
          </a:p>
        </p:txBody>
      </p:sp>
      <p:sp>
        <p:nvSpPr>
          <p:cNvPr id="123" name="Google Shape;12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GB"/>
              <a:t>Please feel free to change this and other slides!</a:t>
            </a:r>
            <a:endParaRPr/>
          </a:p>
        </p:txBody>
      </p:sp>
      <p:sp>
        <p:nvSpPr>
          <p:cNvPr id="130" name="Google Shape;13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200" b="0" i="0" u="none" strike="noStrike" cap="none">
                <a:solidFill>
                  <a:schemeClr val="dk1"/>
                </a:solidFill>
                <a:latin typeface="Arial"/>
                <a:ea typeface="Arial"/>
                <a:cs typeface="Arial"/>
                <a:sym typeface="Arial"/>
              </a:rPr>
              <a:t>Responsible Research Assessment (RRA) is defined as an umbrella term for approaches to assessment that incentivize, reflect, and reward the plural characteristics of high-quality research, in support of diverse and inclusive research cultures. </a:t>
            </a:r>
            <a:r>
              <a:rPr lang="en-GB" sz="1200"/>
              <a:t>It represents a shift from traditional assessment approaches that have often relied narrow quantitative indicators, such as publication counts and citations, as proxies for quality and performance. While useful in some contexts, these measures do not capture the full range of contributions that underpin robust, impactful research.</a:t>
            </a:r>
            <a:endParaRPr/>
          </a:p>
          <a:p>
            <a:pPr marL="0" marR="0" lvl="0" indent="0" algn="l" rtl="0">
              <a:lnSpc>
                <a:spcPct val="100000"/>
              </a:lnSpc>
              <a:spcBef>
                <a:spcPts val="0"/>
              </a:spcBef>
              <a:spcAft>
                <a:spcPts val="0"/>
              </a:spcAft>
              <a:buClr>
                <a:srgbClr val="000000"/>
              </a:buClr>
              <a:buSzPts val="1400"/>
              <a:buFont typeface="Arial"/>
              <a:buNone/>
            </a:pPr>
            <a:endParaRPr sz="1200"/>
          </a:p>
          <a:p>
            <a:pPr marL="0" marR="0" lvl="0" indent="0" algn="l" rtl="0">
              <a:lnSpc>
                <a:spcPct val="100000"/>
              </a:lnSpc>
              <a:spcBef>
                <a:spcPts val="0"/>
              </a:spcBef>
              <a:spcAft>
                <a:spcPts val="0"/>
              </a:spcAft>
              <a:buClr>
                <a:srgbClr val="000000"/>
              </a:buClr>
              <a:buSzPts val="1400"/>
              <a:buFont typeface="Arial"/>
              <a:buNone/>
            </a:pPr>
            <a:r>
              <a:rPr lang="en-GB" sz="1200"/>
              <a:t>RRA is guided by 3 core principles: </a:t>
            </a:r>
            <a:endParaRPr/>
          </a:p>
          <a:p>
            <a:pPr marL="403225" lvl="0" indent="-228600" algn="l" rtl="0">
              <a:lnSpc>
                <a:spcPct val="100000"/>
              </a:lnSpc>
              <a:spcBef>
                <a:spcPts val="0"/>
              </a:spcBef>
              <a:spcAft>
                <a:spcPts val="0"/>
              </a:spcAft>
              <a:buSzPts val="995"/>
              <a:buFont typeface="Arial"/>
              <a:buAutoNum type="arabicPeriod"/>
            </a:pPr>
            <a:r>
              <a:rPr lang="en-GB" sz="1200"/>
              <a:t>Encouraging a holistic view of research contributions and impact – </a:t>
            </a:r>
            <a:r>
              <a:rPr lang="en-GB" sz="1200" b="1" i="1"/>
              <a:t>[the resource (pictured) provides a useful way to think about the types and diversity of research impact when thinking about approaches to RRA]</a:t>
            </a:r>
            <a:endParaRPr/>
          </a:p>
          <a:p>
            <a:pPr marL="403225" lvl="0" indent="-228600" algn="l" rtl="0">
              <a:lnSpc>
                <a:spcPct val="100000"/>
              </a:lnSpc>
              <a:spcBef>
                <a:spcPts val="1200"/>
              </a:spcBef>
              <a:spcAft>
                <a:spcPts val="0"/>
              </a:spcAft>
              <a:buSzPts val="995"/>
              <a:buFont typeface="Arial"/>
              <a:buAutoNum type="arabicPeriod"/>
            </a:pPr>
            <a:r>
              <a:rPr lang="en-GB" sz="1200"/>
              <a:t>Think balanced and broad: valuing quality over quantity</a:t>
            </a:r>
            <a:endParaRPr/>
          </a:p>
          <a:p>
            <a:pPr marL="403225" lvl="0" indent="-228600" algn="l" rtl="0">
              <a:lnSpc>
                <a:spcPct val="100000"/>
              </a:lnSpc>
              <a:spcBef>
                <a:spcPts val="1200"/>
              </a:spcBef>
              <a:spcAft>
                <a:spcPts val="0"/>
              </a:spcAft>
              <a:buSzPts val="995"/>
              <a:buFont typeface="Arial"/>
              <a:buAutoNum type="arabicPeriod"/>
            </a:pPr>
            <a:r>
              <a:rPr lang="en-GB" sz="1200"/>
              <a:t>Promoting equity</a:t>
            </a:r>
            <a:endParaRPr/>
          </a:p>
          <a:p>
            <a:pPr marL="0" marR="0" lvl="0" indent="0" algn="l" rtl="0">
              <a:lnSpc>
                <a:spcPct val="100000"/>
              </a:lnSpc>
              <a:spcBef>
                <a:spcPts val="1200"/>
              </a:spcBef>
              <a:spcAft>
                <a:spcPts val="0"/>
              </a:spcAft>
              <a:buClr>
                <a:srgbClr val="000000"/>
              </a:buClr>
              <a:buSzPts val="1400"/>
              <a:buFont typeface="Arial"/>
              <a:buNone/>
            </a:pPr>
            <a:endParaRPr sz="1200"/>
          </a:p>
          <a:p>
            <a:pPr marL="0" marR="0" lvl="0" indent="0" algn="l" rtl="0">
              <a:lnSpc>
                <a:spcPct val="100000"/>
              </a:lnSpc>
              <a:spcBef>
                <a:spcPts val="0"/>
              </a:spcBef>
              <a:spcAft>
                <a:spcPts val="0"/>
              </a:spcAft>
              <a:buClr>
                <a:srgbClr val="000000"/>
              </a:buClr>
              <a:buSzPts val="1400"/>
              <a:buFont typeface="Arial"/>
              <a:buNone/>
            </a:pPr>
            <a:r>
              <a:rPr lang="en-GB"/>
              <a:t>Implementing RRA involves considering how and where any existing processes are not aligned to RRA principles and where changes can be made to established practices within the funding life cycle – for example, during the design of funding calls, and in the assessment of grant applications for funding.   </a:t>
            </a:r>
            <a:endParaRPr/>
          </a:p>
        </p:txBody>
      </p:sp>
      <p:sp>
        <p:nvSpPr>
          <p:cNvPr id="139" name="Google Shape;13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7</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200" b="1" i="0" u="none" strike="noStrike" cap="none">
                <a:solidFill>
                  <a:schemeClr val="dk1"/>
                </a:solidFill>
                <a:latin typeface="Arial"/>
                <a:ea typeface="Arial"/>
                <a:cs typeface="Arial"/>
                <a:sym typeface="Arial"/>
              </a:rPr>
              <a:t>Funders play a central role in shaping RRA across the research system: </a:t>
            </a:r>
            <a:r>
              <a:rPr lang="en-GB" sz="1200" b="0" i="0" u="none" strike="noStrike" cap="none">
                <a:solidFill>
                  <a:schemeClr val="dk1"/>
                </a:solidFill>
                <a:latin typeface="Arial"/>
                <a:ea typeface="Arial"/>
                <a:cs typeface="Arial"/>
                <a:sym typeface="Arial"/>
              </a:rPr>
              <a:t>their policies and requirements influence the conduct and behaviors of those they fund, and in the organizations where research is performed</a:t>
            </a:r>
            <a:endParaRPr/>
          </a:p>
          <a:p>
            <a:pPr marL="0" marR="0" lvl="0" indent="0" algn="l" rtl="0">
              <a:lnSpc>
                <a:spcPct val="100000"/>
              </a:lnSpc>
              <a:spcBef>
                <a:spcPts val="0"/>
              </a:spcBef>
              <a:spcAft>
                <a:spcPts val="0"/>
              </a:spcAft>
              <a:buClr>
                <a:srgbClr val="000000"/>
              </a:buClr>
              <a:buSzPts val="1400"/>
              <a:buFont typeface="Arial"/>
              <a:buNone/>
            </a:pPr>
            <a:r>
              <a:rPr lang="en-GB" sz="1200" b="0" i="0" u="none" strike="noStrike" cap="none">
                <a:solidFill>
                  <a:schemeClr val="dk1"/>
                </a:solidFill>
                <a:latin typeface="Arial"/>
                <a:ea typeface="Arial"/>
                <a:cs typeface="Arial"/>
                <a:sym typeface="Arial"/>
              </a:rPr>
              <a:t>(e.g. in universities and research organizations), and thereby influences research culture more broadly.</a:t>
            </a:r>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b="1"/>
              <a:t>Evidence also shows that RRA-aligned practices can help drive additional value from funding investments</a:t>
            </a:r>
            <a:r>
              <a:rPr lang="en-GB"/>
              <a:t>, specifically:</a:t>
            </a:r>
            <a:endParaRPr/>
          </a:p>
          <a:p>
            <a:pPr marL="228600" marR="0" lvl="0" indent="-228600" algn="l" rtl="0">
              <a:lnSpc>
                <a:spcPct val="100000"/>
              </a:lnSpc>
              <a:spcBef>
                <a:spcPts val="0"/>
              </a:spcBef>
              <a:spcAft>
                <a:spcPts val="0"/>
              </a:spcAft>
              <a:buClr>
                <a:srgbClr val="000000"/>
              </a:buClr>
              <a:buSzPts val="1400"/>
              <a:buFont typeface="Arial"/>
              <a:buAutoNum type="arabicPeriod"/>
            </a:pPr>
            <a:r>
              <a:rPr lang="en-GB" b="1"/>
              <a:t>By improving research quality and reliability</a:t>
            </a:r>
            <a:r>
              <a:rPr lang="en-GB"/>
              <a:t>: by incentivizing robust and rigorous methods and reporting of findings, making research more reliable and reproducible and reducing the risk of potentially unreliable findings being adopted </a:t>
            </a:r>
            <a:endParaRPr/>
          </a:p>
          <a:p>
            <a:pPr marL="228600" marR="0" lvl="0" indent="-228600" algn="l" rtl="0">
              <a:lnSpc>
                <a:spcPct val="100000"/>
              </a:lnSpc>
              <a:spcBef>
                <a:spcPts val="0"/>
              </a:spcBef>
              <a:spcAft>
                <a:spcPts val="0"/>
              </a:spcAft>
              <a:buClr>
                <a:srgbClr val="000000"/>
              </a:buClr>
              <a:buSzPts val="1400"/>
              <a:buFont typeface="Arial"/>
              <a:buAutoNum type="arabicPeriod"/>
            </a:pPr>
            <a:r>
              <a:rPr lang="en-GB" b="1"/>
              <a:t>By reducing waste and duplication</a:t>
            </a:r>
            <a:r>
              <a:rPr lang="en-GB"/>
              <a:t>: transparency, data sharing, and the reporting of negative or null results helps to reduce wasted resources by avoiding unnecessary duplication or research that adds little new knowledge</a:t>
            </a:r>
            <a:endParaRPr/>
          </a:p>
          <a:p>
            <a:pPr marL="228600" marR="0" lvl="0" indent="-228600" algn="l" rtl="0">
              <a:lnSpc>
                <a:spcPct val="100000"/>
              </a:lnSpc>
              <a:spcBef>
                <a:spcPts val="0"/>
              </a:spcBef>
              <a:spcAft>
                <a:spcPts val="0"/>
              </a:spcAft>
              <a:buClr>
                <a:srgbClr val="000000"/>
              </a:buClr>
              <a:buSzPts val="1400"/>
              <a:buFont typeface="Arial"/>
              <a:buAutoNum type="arabicPeriod"/>
            </a:pPr>
            <a:r>
              <a:rPr lang="en-GB" b="1"/>
              <a:t>By accelerating real-world impact: </a:t>
            </a:r>
            <a:r>
              <a:rPr lang="en-GB"/>
              <a:t>improving quality, reducing waste and encouraging collaboration, and the sharing of a wider range of research outputs ultimately helps research to move more quickly into policy and practice, delivering societal impact.</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GB" b="1" u="sng"/>
              <a:t>EVIDENCE references: </a:t>
            </a:r>
            <a:endParaRPr/>
          </a:p>
          <a:p>
            <a:pPr marL="0" marR="0" lvl="0" indent="0" algn="l" rtl="0">
              <a:lnSpc>
                <a:spcPct val="100000"/>
              </a:lnSpc>
              <a:spcBef>
                <a:spcPts val="0"/>
              </a:spcBef>
              <a:spcAft>
                <a:spcPts val="0"/>
              </a:spcAft>
              <a:buClr>
                <a:srgbClr val="000000"/>
              </a:buClr>
              <a:buSzPts val="1400"/>
              <a:buFont typeface="Arial"/>
              <a:buNone/>
            </a:pPr>
            <a:r>
              <a:rPr lang="en-GB"/>
              <a:t>Ioannidis, J. P. A., Greenland, S., Hlatky, M. A., Khoury, M. J., Macleod, M. R., Moher, D., Schulz, K. F., &amp;Tibshirani, R. (2014). Increasing value and reducing waste in research design, conduct, and analysis. The Lancet, 383(9912), 166–175. https://doi.org/10.1016/s0140-6736(13)62227-8</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GB"/>
              <a:t>UK Reproducibility Network Steering Committee (2021). From grassroots to global: A blueprint for building a reproducibility network. PLOS Biology, 19(11), e3001461. https://doi.org/10.1371/journal.</a:t>
            </a:r>
            <a:endParaRPr/>
          </a:p>
          <a:p>
            <a:pPr marL="0" marR="0" lvl="0" indent="0" algn="l" rtl="0">
              <a:lnSpc>
                <a:spcPct val="100000"/>
              </a:lnSpc>
              <a:spcBef>
                <a:spcPts val="0"/>
              </a:spcBef>
              <a:spcAft>
                <a:spcPts val="0"/>
              </a:spcAft>
              <a:buClr>
                <a:srgbClr val="000000"/>
              </a:buClr>
              <a:buSzPts val="1400"/>
              <a:buFont typeface="Arial"/>
              <a:buNone/>
            </a:pPr>
            <a:r>
              <a:rPr lang="en-GB"/>
              <a:t>pbio.3001461</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GB"/>
              <a:t>Chalmers, I., &amp; Glasziou, P. (2009). Avoidable waste in the production and reporting of research evidence. The Lancet, 374(9683), 86–89. https://doi.org/10.1016/s0140-6736(09)60329-9</a:t>
            </a:r>
            <a:endParaRPr/>
          </a:p>
        </p:txBody>
      </p:sp>
      <p:sp>
        <p:nvSpPr>
          <p:cNvPr id="149" name="Google Shape;14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GB"/>
              <a:t>Please feel free to change this and other slides!</a:t>
            </a:r>
            <a:endParaRPr/>
          </a:p>
        </p:txBody>
      </p:sp>
      <p:sp>
        <p:nvSpPr>
          <p:cNvPr id="158" name="Google Shape;15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SzPts val="2800"/>
              <a:buNone/>
              <a:defRPr/>
            </a:lvl1pPr>
            <a:lvl2pPr marL="914400" lvl="1" indent="-381000" algn="l">
              <a:lnSpc>
                <a:spcPct val="150000"/>
              </a:lnSpc>
              <a:spcBef>
                <a:spcPts val="500"/>
              </a:spcBef>
              <a:spcAft>
                <a:spcPts val="0"/>
              </a:spcAft>
              <a:buSzPts val="2400"/>
              <a:buChar char="•"/>
              <a:defRPr/>
            </a:lvl2pPr>
            <a:lvl3pPr marL="1371600" lvl="2" indent="-355600" algn="l">
              <a:lnSpc>
                <a:spcPct val="150000"/>
              </a:lnSpc>
              <a:spcBef>
                <a:spcPts val="500"/>
              </a:spcBef>
              <a:spcAft>
                <a:spcPts val="0"/>
              </a:spcAft>
              <a:buSzPts val="2000"/>
              <a:buChar char="•"/>
              <a:defRPr/>
            </a:lvl3pPr>
            <a:lvl4pPr marL="1828800" lvl="3" indent="-342900" algn="l">
              <a:lnSpc>
                <a:spcPct val="150000"/>
              </a:lnSpc>
              <a:spcBef>
                <a:spcPts val="500"/>
              </a:spcBef>
              <a:spcAft>
                <a:spcPts val="0"/>
              </a:spcAft>
              <a:buSzPts val="1800"/>
              <a:buChar char="•"/>
              <a:defRPr/>
            </a:lvl4pPr>
            <a:lvl5pPr marL="2286000" lvl="4" indent="-342900" algn="l">
              <a:lnSpc>
                <a:spcPct val="15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4" name="Google Shape;24;p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SzPts val="2800"/>
              <a:buNone/>
              <a:defRPr/>
            </a:lvl1pPr>
            <a:lvl2pPr marL="914400" lvl="1" indent="-381000" algn="l">
              <a:lnSpc>
                <a:spcPct val="150000"/>
              </a:lnSpc>
              <a:spcBef>
                <a:spcPts val="500"/>
              </a:spcBef>
              <a:spcAft>
                <a:spcPts val="0"/>
              </a:spcAft>
              <a:buSzPts val="2400"/>
              <a:buChar char="•"/>
              <a:defRPr/>
            </a:lvl2pPr>
            <a:lvl3pPr marL="1371600" lvl="2" indent="-355600" algn="l">
              <a:lnSpc>
                <a:spcPct val="150000"/>
              </a:lnSpc>
              <a:spcBef>
                <a:spcPts val="500"/>
              </a:spcBef>
              <a:spcAft>
                <a:spcPts val="0"/>
              </a:spcAft>
              <a:buSzPts val="2000"/>
              <a:buChar char="•"/>
              <a:defRPr/>
            </a:lvl3pPr>
            <a:lvl4pPr marL="1828800" lvl="3" indent="-342900" algn="l">
              <a:lnSpc>
                <a:spcPct val="150000"/>
              </a:lnSpc>
              <a:spcBef>
                <a:spcPts val="500"/>
              </a:spcBef>
              <a:spcAft>
                <a:spcPts val="0"/>
              </a:spcAft>
              <a:buSzPts val="1800"/>
              <a:buChar char="•"/>
              <a:defRPr/>
            </a:lvl4pPr>
            <a:lvl5pPr marL="2286000" lvl="4" indent="-342900" algn="l">
              <a:lnSpc>
                <a:spcPct val="15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5" name="Google Shape;25;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7"/>
        <p:cNvGrpSpPr/>
        <p:nvPr/>
      </p:nvGrpSpPr>
      <p:grpSpPr>
        <a:xfrm>
          <a:off x="0" y="0"/>
          <a:ext cx="0" cy="0"/>
          <a:chOff x="0" y="0"/>
          <a:chExt cx="0" cy="0"/>
        </a:xfrm>
      </p:grpSpPr>
      <p:sp>
        <p:nvSpPr>
          <p:cNvPr id="78" name="Google Shape;78;p3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lt1"/>
              </a:buClr>
              <a:buSzPts val="1800"/>
              <a:buNone/>
              <a:defRPr/>
            </a:lvl1pPr>
            <a:lvl2pPr marL="914400" lvl="1" indent="-342900" algn="l">
              <a:lnSpc>
                <a:spcPct val="150000"/>
              </a:lnSpc>
              <a:spcBef>
                <a:spcPts val="500"/>
              </a:spcBef>
              <a:spcAft>
                <a:spcPts val="0"/>
              </a:spcAft>
              <a:buClr>
                <a:schemeClr val="lt1"/>
              </a:buClr>
              <a:buSzPts val="1800"/>
              <a:buChar char="•"/>
              <a:defRPr/>
            </a:lvl2pPr>
            <a:lvl3pPr marL="1371600" lvl="2" indent="-342900" algn="l">
              <a:lnSpc>
                <a:spcPct val="150000"/>
              </a:lnSpc>
              <a:spcBef>
                <a:spcPts val="500"/>
              </a:spcBef>
              <a:spcAft>
                <a:spcPts val="0"/>
              </a:spcAft>
              <a:buClr>
                <a:schemeClr val="lt1"/>
              </a:buClr>
              <a:buSzPts val="1800"/>
              <a:buChar char="•"/>
              <a:defRPr/>
            </a:lvl3pPr>
            <a:lvl4pPr marL="1828800" lvl="3" indent="-342900" algn="l">
              <a:lnSpc>
                <a:spcPct val="150000"/>
              </a:lnSpc>
              <a:spcBef>
                <a:spcPts val="500"/>
              </a:spcBef>
              <a:spcAft>
                <a:spcPts val="0"/>
              </a:spcAft>
              <a:buClr>
                <a:schemeClr val="lt1"/>
              </a:buClr>
              <a:buSzPts val="1800"/>
              <a:buChar char="•"/>
              <a:defRPr/>
            </a:lvl4pPr>
            <a:lvl5pPr marL="2286000" lvl="4" indent="-342900" algn="l">
              <a:lnSpc>
                <a:spcPct val="15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Bullets &amp; Photo" type="tx">
  <p:cSld name="TITLE_AND_BODY">
    <p:spTree>
      <p:nvGrpSpPr>
        <p:cNvPr id="1" name="Shape 83"/>
        <p:cNvGrpSpPr/>
        <p:nvPr/>
      </p:nvGrpSpPr>
      <p:grpSpPr>
        <a:xfrm>
          <a:off x="0" y="0"/>
          <a:ext cx="0" cy="0"/>
          <a:chOff x="0" y="0"/>
          <a:chExt cx="0" cy="0"/>
        </a:xfrm>
      </p:grpSpPr>
      <p:sp>
        <p:nvSpPr>
          <p:cNvPr id="84" name="Google Shape;84;p37"/>
          <p:cNvSpPr>
            <a:spLocks noGrp="1"/>
          </p:cNvSpPr>
          <p:nvPr>
            <p:ph type="pic" idx="2"/>
          </p:nvPr>
        </p:nvSpPr>
        <p:spPr>
          <a:xfrm>
            <a:off x="6584952" y="1574800"/>
            <a:ext cx="4762500" cy="4648200"/>
          </a:xfrm>
          <a:prstGeom prst="rect">
            <a:avLst/>
          </a:prstGeom>
          <a:noFill/>
          <a:ln>
            <a:noFill/>
          </a:ln>
        </p:spPr>
      </p:sp>
      <p:sp>
        <p:nvSpPr>
          <p:cNvPr id="85" name="Google Shape;85;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37"/>
          <p:cNvSpPr txBox="1">
            <a:spLocks noGrp="1"/>
          </p:cNvSpPr>
          <p:nvPr>
            <p:ph type="body" idx="1"/>
          </p:nvPr>
        </p:nvSpPr>
        <p:spPr>
          <a:xfrm>
            <a:off x="844550" y="1574800"/>
            <a:ext cx="5111751" cy="4648200"/>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3200"/>
              </a:spcBef>
              <a:spcAft>
                <a:spcPts val="0"/>
              </a:spcAft>
              <a:buClr>
                <a:schemeClr val="lt1"/>
              </a:buClr>
              <a:buSzPts val="3200"/>
              <a:buFont typeface="Lora"/>
              <a:buNone/>
              <a:defRPr sz="3200">
                <a:latin typeface="Lora"/>
                <a:ea typeface="Lora"/>
                <a:cs typeface="Lora"/>
                <a:sym typeface="Lora"/>
              </a:defRPr>
            </a:lvl1pPr>
            <a:lvl2pPr marL="914400" lvl="1" indent="-381000" algn="l">
              <a:lnSpc>
                <a:spcPct val="150000"/>
              </a:lnSpc>
              <a:spcBef>
                <a:spcPts val="0"/>
              </a:spcBef>
              <a:spcAft>
                <a:spcPts val="0"/>
              </a:spcAft>
              <a:buClr>
                <a:schemeClr val="lt1"/>
              </a:buClr>
              <a:buSzPts val="2400"/>
              <a:buChar char="•"/>
              <a:defRPr sz="2400">
                <a:latin typeface="Lora"/>
                <a:ea typeface="Lora"/>
                <a:cs typeface="Lora"/>
                <a:sym typeface="Lora"/>
              </a:defRPr>
            </a:lvl2pPr>
            <a:lvl3pPr marL="1371600" lvl="2" indent="-330200" algn="l">
              <a:lnSpc>
                <a:spcPct val="150000"/>
              </a:lnSpc>
              <a:spcBef>
                <a:spcPts val="0"/>
              </a:spcBef>
              <a:spcAft>
                <a:spcPts val="0"/>
              </a:spcAft>
              <a:buClr>
                <a:schemeClr val="lt1"/>
              </a:buClr>
              <a:buSzPts val="1600"/>
              <a:buChar char="•"/>
              <a:defRPr sz="1600">
                <a:latin typeface="Lora"/>
                <a:ea typeface="Lora"/>
                <a:cs typeface="Lora"/>
                <a:sym typeface="Lora"/>
              </a:defRPr>
            </a:lvl3pPr>
            <a:lvl4pPr marL="1828800" lvl="3" indent="-330200" algn="l">
              <a:lnSpc>
                <a:spcPct val="150000"/>
              </a:lnSpc>
              <a:spcBef>
                <a:spcPts val="0"/>
              </a:spcBef>
              <a:spcAft>
                <a:spcPts val="0"/>
              </a:spcAft>
              <a:buClr>
                <a:schemeClr val="lt1"/>
              </a:buClr>
              <a:buSzPts val="1600"/>
              <a:buChar char="•"/>
              <a:defRPr sz="1600">
                <a:latin typeface="Lora"/>
                <a:ea typeface="Lora"/>
                <a:cs typeface="Lora"/>
                <a:sym typeface="Lora"/>
              </a:defRPr>
            </a:lvl4pPr>
            <a:lvl5pPr marL="2286000" lvl="4" indent="-330200" algn="l">
              <a:lnSpc>
                <a:spcPct val="150000"/>
              </a:lnSpc>
              <a:spcBef>
                <a:spcPts val="0"/>
              </a:spcBef>
              <a:spcAft>
                <a:spcPts val="0"/>
              </a:spcAft>
              <a:buClr>
                <a:schemeClr val="lt1"/>
              </a:buClr>
              <a:buSzPts val="1600"/>
              <a:buChar char="•"/>
              <a:defRPr sz="1600">
                <a:latin typeface="Lora"/>
                <a:ea typeface="Lora"/>
                <a:cs typeface="Lora"/>
                <a:sym typeface="Lor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7"/>
        <p:cNvGrpSpPr/>
        <p:nvPr/>
      </p:nvGrpSpPr>
      <p:grpSpPr>
        <a:xfrm>
          <a:off x="0" y="0"/>
          <a:ext cx="0" cy="0"/>
          <a:chOff x="0" y="0"/>
          <a:chExt cx="0" cy="0"/>
        </a:xfrm>
      </p:grpSpPr>
      <p:sp>
        <p:nvSpPr>
          <p:cNvPr id="28" name="Google Shape;28;p2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Arial"/>
              <a:buNone/>
              <a:defRPr sz="6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150000"/>
              </a:lnSpc>
              <a:spcBef>
                <a:spcPts val="1000"/>
              </a:spcBef>
              <a:spcAft>
                <a:spcPts val="0"/>
              </a:spcAft>
              <a:buClr>
                <a:schemeClr val="lt1"/>
              </a:buClr>
              <a:buSzPts val="2400"/>
              <a:buNone/>
              <a:defRPr sz="2400">
                <a:latin typeface="Arial"/>
                <a:ea typeface="Arial"/>
                <a:cs typeface="Arial"/>
                <a:sym typeface="Arial"/>
              </a:defRPr>
            </a:lvl1pPr>
            <a:lvl2pPr lvl="1" algn="ctr">
              <a:lnSpc>
                <a:spcPct val="150000"/>
              </a:lnSpc>
              <a:spcBef>
                <a:spcPts val="500"/>
              </a:spcBef>
              <a:spcAft>
                <a:spcPts val="0"/>
              </a:spcAft>
              <a:buClr>
                <a:schemeClr val="lt1"/>
              </a:buClr>
              <a:buSzPts val="2000"/>
              <a:buNone/>
              <a:defRPr sz="2000"/>
            </a:lvl2pPr>
            <a:lvl3pPr lvl="2" algn="ctr">
              <a:lnSpc>
                <a:spcPct val="150000"/>
              </a:lnSpc>
              <a:spcBef>
                <a:spcPts val="500"/>
              </a:spcBef>
              <a:spcAft>
                <a:spcPts val="0"/>
              </a:spcAft>
              <a:buClr>
                <a:schemeClr val="lt1"/>
              </a:buClr>
              <a:buSzPts val="1800"/>
              <a:buNone/>
              <a:defRPr sz="1800"/>
            </a:lvl3pPr>
            <a:lvl4pPr lvl="3" algn="ctr">
              <a:lnSpc>
                <a:spcPct val="150000"/>
              </a:lnSpc>
              <a:spcBef>
                <a:spcPts val="500"/>
              </a:spcBef>
              <a:spcAft>
                <a:spcPts val="0"/>
              </a:spcAft>
              <a:buClr>
                <a:schemeClr val="lt1"/>
              </a:buClr>
              <a:buSzPts val="1600"/>
              <a:buNone/>
              <a:defRPr sz="1600"/>
            </a:lvl4pPr>
            <a:lvl5pPr lvl="4" algn="ctr">
              <a:lnSpc>
                <a:spcPct val="15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0" name="Google Shape;3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
        <p:cNvGrpSpPr/>
        <p:nvPr/>
      </p:nvGrpSpPr>
      <p:grpSpPr>
        <a:xfrm>
          <a:off x="0" y="0"/>
          <a:ext cx="0" cy="0"/>
          <a:chOff x="0" y="0"/>
          <a:chExt cx="0" cy="0"/>
        </a:xfrm>
      </p:grpSpPr>
      <p:sp>
        <p:nvSpPr>
          <p:cNvPr id="34" name="Google Shape;34;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lt1"/>
              </a:buClr>
              <a:buSzPts val="1800"/>
              <a:buNone/>
              <a:defRPr/>
            </a:lvl1pPr>
            <a:lvl2pPr marL="914400" lvl="1" indent="-342900" algn="l">
              <a:lnSpc>
                <a:spcPct val="150000"/>
              </a:lnSpc>
              <a:spcBef>
                <a:spcPts val="500"/>
              </a:spcBef>
              <a:spcAft>
                <a:spcPts val="0"/>
              </a:spcAft>
              <a:buClr>
                <a:schemeClr val="lt1"/>
              </a:buClr>
              <a:buSzPts val="1800"/>
              <a:buChar char="•"/>
              <a:defRPr/>
            </a:lvl2pPr>
            <a:lvl3pPr marL="1371600" lvl="2" indent="-342900" algn="l">
              <a:lnSpc>
                <a:spcPct val="150000"/>
              </a:lnSpc>
              <a:spcBef>
                <a:spcPts val="500"/>
              </a:spcBef>
              <a:spcAft>
                <a:spcPts val="0"/>
              </a:spcAft>
              <a:buClr>
                <a:schemeClr val="lt1"/>
              </a:buClr>
              <a:buSzPts val="1800"/>
              <a:buChar char="•"/>
              <a:defRPr/>
            </a:lvl3pPr>
            <a:lvl4pPr marL="1828800" lvl="3" indent="-342900" algn="l">
              <a:lnSpc>
                <a:spcPct val="150000"/>
              </a:lnSpc>
              <a:spcBef>
                <a:spcPts val="500"/>
              </a:spcBef>
              <a:spcAft>
                <a:spcPts val="0"/>
              </a:spcAft>
              <a:buClr>
                <a:schemeClr val="lt1"/>
              </a:buClr>
              <a:buSzPts val="1800"/>
              <a:buChar char="•"/>
              <a:defRPr/>
            </a:lvl4pPr>
            <a:lvl5pPr marL="2286000" lvl="4" indent="-342900" algn="l">
              <a:lnSpc>
                <a:spcPct val="15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
        <p:nvSpPr>
          <p:cNvPr id="40" name="Google Shape;40;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50000"/>
              </a:lnSpc>
              <a:spcBef>
                <a:spcPts val="1000"/>
              </a:spcBef>
              <a:spcAft>
                <a:spcPts val="0"/>
              </a:spcAft>
              <a:buClr>
                <a:schemeClr val="lt1"/>
              </a:buClr>
              <a:buSzPts val="2400"/>
              <a:buNone/>
              <a:defRPr sz="2400" b="1"/>
            </a:lvl1pPr>
            <a:lvl2pPr marL="914400" lvl="1" indent="-228600" algn="l">
              <a:lnSpc>
                <a:spcPct val="150000"/>
              </a:lnSpc>
              <a:spcBef>
                <a:spcPts val="500"/>
              </a:spcBef>
              <a:spcAft>
                <a:spcPts val="0"/>
              </a:spcAft>
              <a:buClr>
                <a:schemeClr val="lt1"/>
              </a:buClr>
              <a:buSzPts val="2000"/>
              <a:buNone/>
              <a:defRPr sz="2000" b="1"/>
            </a:lvl2pPr>
            <a:lvl3pPr marL="1371600" lvl="2" indent="-228600" algn="l">
              <a:lnSpc>
                <a:spcPct val="150000"/>
              </a:lnSpc>
              <a:spcBef>
                <a:spcPts val="500"/>
              </a:spcBef>
              <a:spcAft>
                <a:spcPts val="0"/>
              </a:spcAft>
              <a:buClr>
                <a:schemeClr val="lt1"/>
              </a:buClr>
              <a:buSzPts val="1800"/>
              <a:buNone/>
              <a:defRPr sz="1800" b="1"/>
            </a:lvl3pPr>
            <a:lvl4pPr marL="1828800" lvl="3" indent="-228600" algn="l">
              <a:lnSpc>
                <a:spcPct val="150000"/>
              </a:lnSpc>
              <a:spcBef>
                <a:spcPts val="500"/>
              </a:spcBef>
              <a:spcAft>
                <a:spcPts val="0"/>
              </a:spcAft>
              <a:buClr>
                <a:schemeClr val="lt1"/>
              </a:buClr>
              <a:buSzPts val="1600"/>
              <a:buNone/>
              <a:defRPr sz="1600" b="1"/>
            </a:lvl4pPr>
            <a:lvl5pPr marL="2286000" lvl="4" indent="-228600" algn="l">
              <a:lnSpc>
                <a:spcPct val="15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lt1"/>
              </a:buClr>
              <a:buSzPts val="1800"/>
              <a:buNone/>
              <a:defRPr/>
            </a:lvl1pPr>
            <a:lvl2pPr marL="914400" lvl="1" indent="-342900" algn="l">
              <a:lnSpc>
                <a:spcPct val="150000"/>
              </a:lnSpc>
              <a:spcBef>
                <a:spcPts val="500"/>
              </a:spcBef>
              <a:spcAft>
                <a:spcPts val="0"/>
              </a:spcAft>
              <a:buClr>
                <a:schemeClr val="lt1"/>
              </a:buClr>
              <a:buSzPts val="1800"/>
              <a:buChar char="•"/>
              <a:defRPr/>
            </a:lvl2pPr>
            <a:lvl3pPr marL="1371600" lvl="2" indent="-342900" algn="l">
              <a:lnSpc>
                <a:spcPct val="150000"/>
              </a:lnSpc>
              <a:spcBef>
                <a:spcPts val="500"/>
              </a:spcBef>
              <a:spcAft>
                <a:spcPts val="0"/>
              </a:spcAft>
              <a:buClr>
                <a:schemeClr val="lt1"/>
              </a:buClr>
              <a:buSzPts val="1800"/>
              <a:buChar char="•"/>
              <a:defRPr/>
            </a:lvl3pPr>
            <a:lvl4pPr marL="1828800" lvl="3" indent="-342900" algn="l">
              <a:lnSpc>
                <a:spcPct val="150000"/>
              </a:lnSpc>
              <a:spcBef>
                <a:spcPts val="500"/>
              </a:spcBef>
              <a:spcAft>
                <a:spcPts val="0"/>
              </a:spcAft>
              <a:buClr>
                <a:schemeClr val="lt1"/>
              </a:buClr>
              <a:buSzPts val="1800"/>
              <a:buChar char="•"/>
              <a:defRPr/>
            </a:lvl4pPr>
            <a:lvl5pPr marL="2286000" lvl="4" indent="-342900" algn="l">
              <a:lnSpc>
                <a:spcPct val="15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50000"/>
              </a:lnSpc>
              <a:spcBef>
                <a:spcPts val="1000"/>
              </a:spcBef>
              <a:spcAft>
                <a:spcPts val="0"/>
              </a:spcAft>
              <a:buClr>
                <a:schemeClr val="lt1"/>
              </a:buClr>
              <a:buSzPts val="2400"/>
              <a:buNone/>
              <a:defRPr sz="2400" b="1"/>
            </a:lvl1pPr>
            <a:lvl2pPr marL="914400" lvl="1" indent="-228600" algn="l">
              <a:lnSpc>
                <a:spcPct val="150000"/>
              </a:lnSpc>
              <a:spcBef>
                <a:spcPts val="500"/>
              </a:spcBef>
              <a:spcAft>
                <a:spcPts val="0"/>
              </a:spcAft>
              <a:buClr>
                <a:schemeClr val="lt1"/>
              </a:buClr>
              <a:buSzPts val="2000"/>
              <a:buNone/>
              <a:defRPr sz="2000" b="1"/>
            </a:lvl2pPr>
            <a:lvl3pPr marL="1371600" lvl="2" indent="-228600" algn="l">
              <a:lnSpc>
                <a:spcPct val="150000"/>
              </a:lnSpc>
              <a:spcBef>
                <a:spcPts val="500"/>
              </a:spcBef>
              <a:spcAft>
                <a:spcPts val="0"/>
              </a:spcAft>
              <a:buClr>
                <a:schemeClr val="lt1"/>
              </a:buClr>
              <a:buSzPts val="1800"/>
              <a:buNone/>
              <a:defRPr sz="1800" b="1"/>
            </a:lvl3pPr>
            <a:lvl4pPr marL="1828800" lvl="3" indent="-228600" algn="l">
              <a:lnSpc>
                <a:spcPct val="150000"/>
              </a:lnSpc>
              <a:spcBef>
                <a:spcPts val="500"/>
              </a:spcBef>
              <a:spcAft>
                <a:spcPts val="0"/>
              </a:spcAft>
              <a:buClr>
                <a:schemeClr val="lt1"/>
              </a:buClr>
              <a:buSzPts val="1600"/>
              <a:buNone/>
              <a:defRPr sz="1600" b="1"/>
            </a:lvl4pPr>
            <a:lvl5pPr marL="2286000" lvl="4" indent="-228600" algn="l">
              <a:lnSpc>
                <a:spcPct val="15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lt1"/>
              </a:buClr>
              <a:buSzPts val="1800"/>
              <a:buNone/>
              <a:defRPr/>
            </a:lvl1pPr>
            <a:lvl2pPr marL="914400" lvl="1" indent="-342900" algn="l">
              <a:lnSpc>
                <a:spcPct val="150000"/>
              </a:lnSpc>
              <a:spcBef>
                <a:spcPts val="500"/>
              </a:spcBef>
              <a:spcAft>
                <a:spcPts val="0"/>
              </a:spcAft>
              <a:buClr>
                <a:schemeClr val="lt1"/>
              </a:buClr>
              <a:buSzPts val="1800"/>
              <a:buChar char="•"/>
              <a:defRPr/>
            </a:lvl2pPr>
            <a:lvl3pPr marL="1371600" lvl="2" indent="-342900" algn="l">
              <a:lnSpc>
                <a:spcPct val="150000"/>
              </a:lnSpc>
              <a:spcBef>
                <a:spcPts val="500"/>
              </a:spcBef>
              <a:spcAft>
                <a:spcPts val="0"/>
              </a:spcAft>
              <a:buClr>
                <a:schemeClr val="lt1"/>
              </a:buClr>
              <a:buSzPts val="1800"/>
              <a:buChar char="•"/>
              <a:defRPr/>
            </a:lvl3pPr>
            <a:lvl4pPr marL="1828800" lvl="3" indent="-342900" algn="l">
              <a:lnSpc>
                <a:spcPct val="150000"/>
              </a:lnSpc>
              <a:spcBef>
                <a:spcPts val="500"/>
              </a:spcBef>
              <a:spcAft>
                <a:spcPts val="0"/>
              </a:spcAft>
              <a:buClr>
                <a:schemeClr val="lt1"/>
              </a:buClr>
              <a:buSzPts val="1800"/>
              <a:buChar char="•"/>
              <a:defRPr/>
            </a:lvl4pPr>
            <a:lvl5pPr marL="2286000" lvl="4" indent="-342900" algn="l">
              <a:lnSpc>
                <a:spcPct val="15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7"/>
        <p:cNvGrpSpPr/>
        <p:nvPr/>
      </p:nvGrpSpPr>
      <p:grpSpPr>
        <a:xfrm>
          <a:off x="0" y="0"/>
          <a:ext cx="0" cy="0"/>
          <a:chOff x="0" y="0"/>
          <a:chExt cx="0" cy="0"/>
        </a:xfrm>
      </p:grpSpPr>
      <p:sp>
        <p:nvSpPr>
          <p:cNvPr id="58" name="Google Shape;58;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lt1"/>
              </a:buClr>
              <a:buSzPts val="3200"/>
              <a:buNone/>
              <a:defRPr sz="3200"/>
            </a:lvl1pPr>
            <a:lvl2pPr marL="914400" lvl="1" indent="-406400" algn="l">
              <a:lnSpc>
                <a:spcPct val="150000"/>
              </a:lnSpc>
              <a:spcBef>
                <a:spcPts val="500"/>
              </a:spcBef>
              <a:spcAft>
                <a:spcPts val="0"/>
              </a:spcAft>
              <a:buClr>
                <a:schemeClr val="lt1"/>
              </a:buClr>
              <a:buSzPts val="2800"/>
              <a:buChar char="•"/>
              <a:defRPr sz="2800"/>
            </a:lvl2pPr>
            <a:lvl3pPr marL="1371600" lvl="2" indent="-381000" algn="l">
              <a:lnSpc>
                <a:spcPct val="150000"/>
              </a:lnSpc>
              <a:spcBef>
                <a:spcPts val="500"/>
              </a:spcBef>
              <a:spcAft>
                <a:spcPts val="0"/>
              </a:spcAft>
              <a:buClr>
                <a:schemeClr val="lt1"/>
              </a:buClr>
              <a:buSzPts val="2400"/>
              <a:buChar char="•"/>
              <a:defRPr sz="2400"/>
            </a:lvl3pPr>
            <a:lvl4pPr marL="1828800" lvl="3" indent="-355600" algn="l">
              <a:lnSpc>
                <a:spcPct val="150000"/>
              </a:lnSpc>
              <a:spcBef>
                <a:spcPts val="500"/>
              </a:spcBef>
              <a:spcAft>
                <a:spcPts val="0"/>
              </a:spcAft>
              <a:buClr>
                <a:schemeClr val="lt1"/>
              </a:buClr>
              <a:buSzPts val="2000"/>
              <a:buChar char="•"/>
              <a:defRPr sz="2000"/>
            </a:lvl4pPr>
            <a:lvl5pPr marL="2286000" lvl="4" indent="-355600" algn="l">
              <a:lnSpc>
                <a:spcPct val="15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0" name="Google Shape;60;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lt1"/>
              </a:buClr>
              <a:buSzPts val="1600"/>
              <a:buNone/>
              <a:defRPr sz="1600"/>
            </a:lvl1pPr>
            <a:lvl2pPr marL="914400" lvl="1" indent="-228600" algn="l">
              <a:lnSpc>
                <a:spcPct val="150000"/>
              </a:lnSpc>
              <a:spcBef>
                <a:spcPts val="500"/>
              </a:spcBef>
              <a:spcAft>
                <a:spcPts val="0"/>
              </a:spcAft>
              <a:buClr>
                <a:schemeClr val="lt1"/>
              </a:buClr>
              <a:buSzPts val="1400"/>
              <a:buNone/>
              <a:defRPr sz="1400"/>
            </a:lvl2pPr>
            <a:lvl3pPr marL="1371600" lvl="2" indent="-228600" algn="l">
              <a:lnSpc>
                <a:spcPct val="150000"/>
              </a:lnSpc>
              <a:spcBef>
                <a:spcPts val="500"/>
              </a:spcBef>
              <a:spcAft>
                <a:spcPts val="0"/>
              </a:spcAft>
              <a:buClr>
                <a:schemeClr val="lt1"/>
              </a:buClr>
              <a:buSzPts val="1200"/>
              <a:buNone/>
              <a:defRPr sz="1200"/>
            </a:lvl3pPr>
            <a:lvl4pPr marL="1828800" lvl="3" indent="-228600" algn="l">
              <a:lnSpc>
                <a:spcPct val="150000"/>
              </a:lnSpc>
              <a:spcBef>
                <a:spcPts val="500"/>
              </a:spcBef>
              <a:spcAft>
                <a:spcPts val="0"/>
              </a:spcAft>
              <a:buClr>
                <a:schemeClr val="lt1"/>
              </a:buClr>
              <a:buSzPts val="1000"/>
              <a:buNone/>
              <a:defRPr sz="1000"/>
            </a:lvl4pPr>
            <a:lvl5pPr marL="2286000" lvl="4" indent="-228600" algn="l">
              <a:lnSpc>
                <a:spcPct val="15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1" name="Google Shape;6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4"/>
        <p:cNvGrpSpPr/>
        <p:nvPr/>
      </p:nvGrpSpPr>
      <p:grpSpPr>
        <a:xfrm>
          <a:off x="0" y="0"/>
          <a:ext cx="0" cy="0"/>
          <a:chOff x="0" y="0"/>
          <a:chExt cx="0" cy="0"/>
        </a:xfrm>
      </p:grpSpPr>
      <p:sp>
        <p:nvSpPr>
          <p:cNvPr id="65" name="Google Shape;65;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4"/>
          <p:cNvSpPr>
            <a:spLocks noGrp="1"/>
          </p:cNvSpPr>
          <p:nvPr>
            <p:ph type="pic" idx="2"/>
          </p:nvPr>
        </p:nvSpPr>
        <p:spPr>
          <a:xfrm>
            <a:off x="5183188" y="987425"/>
            <a:ext cx="6172200" cy="4873625"/>
          </a:xfrm>
          <a:prstGeom prst="rect">
            <a:avLst/>
          </a:prstGeom>
          <a:noFill/>
          <a:ln>
            <a:noFill/>
          </a:ln>
        </p:spPr>
      </p:sp>
      <p:sp>
        <p:nvSpPr>
          <p:cNvPr id="67" name="Google Shape;67;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lt1"/>
              </a:buClr>
              <a:buSzPts val="1600"/>
              <a:buNone/>
              <a:defRPr sz="1600"/>
            </a:lvl1pPr>
            <a:lvl2pPr marL="914400" lvl="1" indent="-228600" algn="l">
              <a:lnSpc>
                <a:spcPct val="150000"/>
              </a:lnSpc>
              <a:spcBef>
                <a:spcPts val="500"/>
              </a:spcBef>
              <a:spcAft>
                <a:spcPts val="0"/>
              </a:spcAft>
              <a:buClr>
                <a:schemeClr val="lt1"/>
              </a:buClr>
              <a:buSzPts val="1400"/>
              <a:buNone/>
              <a:defRPr sz="1400"/>
            </a:lvl2pPr>
            <a:lvl3pPr marL="1371600" lvl="2" indent="-228600" algn="l">
              <a:lnSpc>
                <a:spcPct val="150000"/>
              </a:lnSpc>
              <a:spcBef>
                <a:spcPts val="500"/>
              </a:spcBef>
              <a:spcAft>
                <a:spcPts val="0"/>
              </a:spcAft>
              <a:buClr>
                <a:schemeClr val="lt1"/>
              </a:buClr>
              <a:buSzPts val="1200"/>
              <a:buNone/>
              <a:defRPr sz="1200"/>
            </a:lvl3pPr>
            <a:lvl4pPr marL="1828800" lvl="3" indent="-228600" algn="l">
              <a:lnSpc>
                <a:spcPct val="150000"/>
              </a:lnSpc>
              <a:spcBef>
                <a:spcPts val="500"/>
              </a:spcBef>
              <a:spcAft>
                <a:spcPts val="0"/>
              </a:spcAft>
              <a:buClr>
                <a:schemeClr val="lt1"/>
              </a:buClr>
              <a:buSzPts val="1000"/>
              <a:buNone/>
              <a:defRPr sz="1000"/>
            </a:lvl4pPr>
            <a:lvl5pPr marL="2286000" lvl="4" indent="-228600" algn="l">
              <a:lnSpc>
                <a:spcPct val="15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8" name="Google Shape;6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1"/>
        <p:cNvGrpSpPr/>
        <p:nvPr/>
      </p:nvGrpSpPr>
      <p:grpSpPr>
        <a:xfrm>
          <a:off x="0" y="0"/>
          <a:ext cx="0" cy="0"/>
          <a:chOff x="0" y="0"/>
          <a:chExt cx="0" cy="0"/>
        </a:xfrm>
      </p:grpSpPr>
      <p:sp>
        <p:nvSpPr>
          <p:cNvPr id="72" name="Google Shape;72;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lt1"/>
              </a:buClr>
              <a:buSzPts val="1800"/>
              <a:buNone/>
              <a:defRPr/>
            </a:lvl1pPr>
            <a:lvl2pPr marL="914400" lvl="1" indent="-342900" algn="l">
              <a:lnSpc>
                <a:spcPct val="150000"/>
              </a:lnSpc>
              <a:spcBef>
                <a:spcPts val="500"/>
              </a:spcBef>
              <a:spcAft>
                <a:spcPts val="0"/>
              </a:spcAft>
              <a:buClr>
                <a:schemeClr val="lt1"/>
              </a:buClr>
              <a:buSzPts val="1800"/>
              <a:buChar char="•"/>
              <a:defRPr/>
            </a:lvl2pPr>
            <a:lvl3pPr marL="1371600" lvl="2" indent="-342900" algn="l">
              <a:lnSpc>
                <a:spcPct val="150000"/>
              </a:lnSpc>
              <a:spcBef>
                <a:spcPts val="500"/>
              </a:spcBef>
              <a:spcAft>
                <a:spcPts val="0"/>
              </a:spcAft>
              <a:buClr>
                <a:schemeClr val="lt1"/>
              </a:buClr>
              <a:buSzPts val="1800"/>
              <a:buChar char="•"/>
              <a:defRPr/>
            </a:lvl3pPr>
            <a:lvl4pPr marL="1828800" lvl="3" indent="-342900" algn="l">
              <a:lnSpc>
                <a:spcPct val="150000"/>
              </a:lnSpc>
              <a:spcBef>
                <a:spcPts val="500"/>
              </a:spcBef>
              <a:spcAft>
                <a:spcPts val="0"/>
              </a:spcAft>
              <a:buClr>
                <a:schemeClr val="lt1"/>
              </a:buClr>
              <a:buSzPts val="1800"/>
              <a:buChar char="•"/>
              <a:defRPr/>
            </a:lvl4pPr>
            <a:lvl5pPr marL="2286000" lvl="4" indent="-342900" algn="l">
              <a:lnSpc>
                <a:spcPct val="15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50000"/>
              </a:lnSpc>
              <a:spcBef>
                <a:spcPts val="1000"/>
              </a:spcBef>
              <a:spcAft>
                <a:spcPts val="0"/>
              </a:spcAft>
              <a:buClr>
                <a:schemeClr val="lt1"/>
              </a:buClr>
              <a:buSzPts val="2800"/>
              <a:buFont typeface="Arial"/>
              <a:buNone/>
              <a:defRPr sz="2800" b="0" i="0" u="none" strike="noStrike" cap="none">
                <a:solidFill>
                  <a:schemeClr val="lt1"/>
                </a:solidFill>
                <a:latin typeface="Lora"/>
                <a:ea typeface="Lora"/>
                <a:cs typeface="Lora"/>
                <a:sym typeface="Lora"/>
              </a:defRPr>
            </a:lvl1pPr>
            <a:lvl2pPr marL="914400" marR="0" lvl="1" indent="-381000" algn="l" rtl="0">
              <a:lnSpc>
                <a:spcPct val="150000"/>
              </a:lnSpc>
              <a:spcBef>
                <a:spcPts val="500"/>
              </a:spcBef>
              <a:spcAft>
                <a:spcPts val="0"/>
              </a:spcAft>
              <a:buClr>
                <a:schemeClr val="lt1"/>
              </a:buClr>
              <a:buSzPts val="2400"/>
              <a:buFont typeface="Arial"/>
              <a:buChar char="•"/>
              <a:defRPr sz="2400" b="0" i="0" u="none" strike="noStrike" cap="none">
                <a:solidFill>
                  <a:schemeClr val="lt1"/>
                </a:solidFill>
                <a:latin typeface="Lora"/>
                <a:ea typeface="Lora"/>
                <a:cs typeface="Lora"/>
                <a:sym typeface="Lora"/>
              </a:defRPr>
            </a:lvl2pPr>
            <a:lvl3pPr marL="1371600" marR="0" lvl="2" indent="-355600" algn="l" rtl="0">
              <a:lnSpc>
                <a:spcPct val="150000"/>
              </a:lnSpc>
              <a:spcBef>
                <a:spcPts val="500"/>
              </a:spcBef>
              <a:spcAft>
                <a:spcPts val="0"/>
              </a:spcAft>
              <a:buClr>
                <a:schemeClr val="lt1"/>
              </a:buClr>
              <a:buSzPts val="2000"/>
              <a:buFont typeface="Arial"/>
              <a:buChar char="•"/>
              <a:defRPr sz="2000" b="0" i="0" u="none" strike="noStrike" cap="none">
                <a:solidFill>
                  <a:schemeClr val="lt1"/>
                </a:solidFill>
                <a:latin typeface="Lora"/>
                <a:ea typeface="Lora"/>
                <a:cs typeface="Lora"/>
                <a:sym typeface="Lora"/>
              </a:defRPr>
            </a:lvl3pPr>
            <a:lvl4pPr marL="1828800" marR="0" lvl="3" indent="-342900" algn="l" rtl="0">
              <a:lnSpc>
                <a:spcPct val="150000"/>
              </a:lnSpc>
              <a:spcBef>
                <a:spcPts val="500"/>
              </a:spcBef>
              <a:spcAft>
                <a:spcPts val="0"/>
              </a:spcAft>
              <a:buClr>
                <a:schemeClr val="lt1"/>
              </a:buClr>
              <a:buSzPts val="1800"/>
              <a:buFont typeface="Arial"/>
              <a:buChar char="•"/>
              <a:defRPr sz="1800" b="0" i="0" u="none" strike="noStrike" cap="none">
                <a:solidFill>
                  <a:schemeClr val="lt1"/>
                </a:solidFill>
                <a:latin typeface="Lora"/>
                <a:ea typeface="Lora"/>
                <a:cs typeface="Lora"/>
                <a:sym typeface="Lora"/>
              </a:defRPr>
            </a:lvl4pPr>
            <a:lvl5pPr marL="2286000" marR="0" lvl="4" indent="-342900" algn="l" rtl="0">
              <a:lnSpc>
                <a:spcPct val="150000"/>
              </a:lnSpc>
              <a:spcBef>
                <a:spcPts val="500"/>
              </a:spcBef>
              <a:spcAft>
                <a:spcPts val="0"/>
              </a:spcAft>
              <a:buClr>
                <a:schemeClr val="lt1"/>
              </a:buClr>
              <a:buSzPts val="1800"/>
              <a:buFont typeface="Arial"/>
              <a:buChar char="•"/>
              <a:defRPr sz="1800" b="0" i="0" u="none" strike="noStrike" cap="none">
                <a:solidFill>
                  <a:schemeClr val="lt1"/>
                </a:solidFill>
                <a:latin typeface="Lora"/>
                <a:ea typeface="Lora"/>
                <a:cs typeface="Lora"/>
                <a:sym typeface="Lor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9pPr>
          </a:lstStyle>
          <a:p>
            <a:endParaRPr/>
          </a:p>
        </p:txBody>
      </p:sp>
      <p:sp>
        <p:nvSpPr>
          <p:cNvPr id="12" name="Google Shape;1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Lora"/>
                <a:ea typeface="Lora"/>
                <a:cs typeface="Lora"/>
                <a:sym typeface="Lor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9pPr>
          </a:lstStyle>
          <a:p>
            <a:endParaRPr/>
          </a:p>
        </p:txBody>
      </p:sp>
      <p:sp>
        <p:nvSpPr>
          <p:cNvPr id="13" name="Google Shape;1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Lora"/>
                <a:ea typeface="Lora"/>
                <a:cs typeface="Lora"/>
                <a:sym typeface="Lor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9pPr>
          </a:lstStyle>
          <a:p>
            <a:endParaRPr/>
          </a:p>
        </p:txBody>
      </p:sp>
      <p:sp>
        <p:nvSpPr>
          <p:cNvPr id="14" name="Google Shape;1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
        <p:nvSpPr>
          <p:cNvPr id="15" name="Google Shape;15;p25"/>
          <p:cNvSpPr/>
          <p:nvPr/>
        </p:nvSpPr>
        <p:spPr>
          <a:xfrm>
            <a:off x="0" y="0"/>
            <a:ext cx="12192000" cy="6858000"/>
          </a:xfrm>
          <a:prstGeom prst="rect">
            <a:avLst/>
          </a:prstGeom>
          <a:noFill/>
          <a:ln w="38100" cap="flat" cmpd="sng">
            <a:solidFill>
              <a:srgbClr val="FCB7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ora"/>
              <a:ea typeface="Lora"/>
              <a:cs typeface="Lora"/>
              <a:sym typeface="Lora"/>
            </a:endParaRPr>
          </a:p>
        </p:txBody>
      </p:sp>
      <p:grpSp>
        <p:nvGrpSpPr>
          <p:cNvPr id="16" name="Google Shape;16;p25"/>
          <p:cNvGrpSpPr/>
          <p:nvPr/>
        </p:nvGrpSpPr>
        <p:grpSpPr>
          <a:xfrm>
            <a:off x="10360948" y="136525"/>
            <a:ext cx="1648869" cy="544512"/>
            <a:chOff x="3716315" y="1396339"/>
            <a:chExt cx="5295398" cy="1836683"/>
          </a:xfrm>
        </p:grpSpPr>
        <p:sp>
          <p:nvSpPr>
            <p:cNvPr id="17" name="Google Shape;17;p25"/>
            <p:cNvSpPr/>
            <p:nvPr/>
          </p:nvSpPr>
          <p:spPr>
            <a:xfrm>
              <a:off x="3716317" y="1396339"/>
              <a:ext cx="1828800" cy="1828800"/>
            </a:xfrm>
            <a:prstGeom prst="ellipse">
              <a:avLst/>
            </a:prstGeom>
            <a:solidFill>
              <a:schemeClr val="lt1"/>
            </a:solidFill>
            <a:ln w="12700" cap="flat" cmpd="sng">
              <a:solidFill>
                <a:srgbClr val="6A4D0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ora"/>
                <a:ea typeface="Lora"/>
                <a:cs typeface="Lora"/>
                <a:sym typeface="Lora"/>
              </a:endParaRPr>
            </a:p>
          </p:txBody>
        </p:sp>
        <p:pic>
          <p:nvPicPr>
            <p:cNvPr id="18" name="Google Shape;18;p25" descr="DORA logo"/>
            <p:cNvPicPr preferRelativeResize="0"/>
            <p:nvPr/>
          </p:nvPicPr>
          <p:blipFill rotWithShape="1">
            <a:blip r:embed="rId14">
              <a:alphaModFix/>
            </a:blip>
            <a:srcRect/>
            <a:stretch/>
          </p:blipFill>
          <p:spPr>
            <a:xfrm>
              <a:off x="3716315" y="1404222"/>
              <a:ext cx="5295398" cy="1828800"/>
            </a:xfrm>
            <a:prstGeom prst="rect">
              <a:avLst/>
            </a:prstGeom>
            <a:noFill/>
            <a:ln>
              <a:noFill/>
            </a:ln>
          </p:spPr>
        </p:pic>
      </p:grpSp>
      <p:pic>
        <p:nvPicPr>
          <p:cNvPr id="19" name="Google Shape;19;p25"/>
          <p:cNvPicPr preferRelativeResize="0"/>
          <p:nvPr/>
        </p:nvPicPr>
        <p:blipFill rotWithShape="1">
          <a:blip r:embed="rId15">
            <a:alphaModFix/>
          </a:blip>
          <a:srcRect/>
          <a:stretch/>
        </p:blipFill>
        <p:spPr>
          <a:xfrm>
            <a:off x="11304663" y="5631253"/>
            <a:ext cx="887337" cy="1300160"/>
          </a:xfrm>
          <a:prstGeom prst="rect">
            <a:avLst/>
          </a:prstGeom>
          <a:noFill/>
          <a:ln>
            <a:noFill/>
          </a:ln>
        </p:spPr>
      </p:pic>
      <p:pic>
        <p:nvPicPr>
          <p:cNvPr id="20" name="Google Shape;20;p25" descr="Global Research Council - Science Europe"/>
          <p:cNvPicPr preferRelativeResize="0"/>
          <p:nvPr/>
        </p:nvPicPr>
        <p:blipFill rotWithShape="1">
          <a:blip r:embed="rId16">
            <a:alphaModFix/>
          </a:blip>
          <a:srcRect/>
          <a:stretch/>
        </p:blipFill>
        <p:spPr>
          <a:xfrm>
            <a:off x="10360952" y="5885709"/>
            <a:ext cx="941299" cy="71903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fdora.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comments" Target="../comments/comment2.xml"/></Relationships>
</file>

<file path=ppt/slides/_rels/slide11.xml.rels><?xml version="1.0" encoding="UTF-8" standalone="yes"?>
<Relationships xmlns="http://schemas.openxmlformats.org/package/2006/relationships"><Relationship Id="rId3" Type="http://schemas.openxmlformats.org/officeDocument/2006/relationships/hyperlink" Target="https://bit.ly/DORA-Funder-Guide"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hyperlink" Target="https://bit.ly/DORA-Funder-Guide"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bit.ly/DORA-Funder-Guid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bit.ly/DORA-Funder-Guide"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hyperlink" Target="https://globalresearchcouncil.org/about/responsible-research-assessment-working-group/case-study-library/" TargetMode="External"/><Relationship Id="rId3" Type="http://schemas.openxmlformats.org/officeDocument/2006/relationships/hyperlink" Target="https://doi.org/10.5281/zenodo.18402271" TargetMode="External"/><Relationship Id="rId7" Type="http://schemas.openxmlformats.org/officeDocument/2006/relationships/hyperlink" Target="https://doi.org/10.6084/m9.figshare.31457152"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hyperlink" Target="https://sfdora.org/dora-case-studies/" TargetMode="External"/><Relationship Id="rId5" Type="http://schemas.openxmlformats.org/officeDocument/2006/relationships/hyperlink" Target="https://doi.org/10.5281/zenodo.19615426" TargetMode="External"/><Relationship Id="rId4" Type="http://schemas.openxmlformats.org/officeDocument/2006/relationships/hyperlink" Target="https://doi.org/10.5281/zenodo.19615795"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sfdora.org/"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bit.ly/DORA-Funder-Guide"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bit.ly/DORA-Funder-Guid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bit.ly/DORA-Funder-Guid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GB" sz="3600">
                <a:latin typeface="Lora"/>
                <a:ea typeface="Lora"/>
                <a:cs typeface="Lora"/>
                <a:sym typeface="Lora"/>
              </a:rPr>
              <a:t>About this resource</a:t>
            </a:r>
            <a:endParaRPr sz="3600">
              <a:latin typeface="Lora"/>
              <a:ea typeface="Lora"/>
              <a:cs typeface="Lora"/>
              <a:sym typeface="Lora"/>
            </a:endParaRPr>
          </a:p>
        </p:txBody>
      </p:sp>
      <p:sp>
        <p:nvSpPr>
          <p:cNvPr id="93" name="Google Shape;93;p1"/>
          <p:cNvSpPr txBox="1">
            <a:spLocks noGrp="1"/>
          </p:cNvSpPr>
          <p:nvPr>
            <p:ph type="body" idx="1"/>
          </p:nvPr>
        </p:nvSpPr>
        <p:spPr>
          <a:xfrm>
            <a:off x="838200" y="1534475"/>
            <a:ext cx="9290538" cy="412350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1000"/>
              </a:spcBef>
              <a:spcAft>
                <a:spcPts val="0"/>
              </a:spcAft>
              <a:buSzPts val="1800"/>
              <a:buFont typeface="Noto Sans Symbols"/>
              <a:buChar char="▪"/>
            </a:pPr>
            <a:r>
              <a:rPr lang="en-GB" sz="1800"/>
              <a:t>This slide deck accompanies </a:t>
            </a:r>
            <a:r>
              <a:rPr lang="en-GB" sz="1800">
                <a:solidFill>
                  <a:schemeClr val="accent1"/>
                </a:solidFill>
              </a:rPr>
              <a:t>“A Practical Guide to Implementing Responsible Research Assessment at Research Funding Organizations” (May 2026). </a:t>
            </a:r>
            <a:r>
              <a:rPr lang="en-GB" sz="1800">
                <a:solidFill>
                  <a:schemeClr val="lt1"/>
                </a:solidFill>
              </a:rPr>
              <a:t>It is designed to support funding agency staff in planning actionable RRA-aligned interventions in funding workflows. </a:t>
            </a:r>
            <a:endParaRPr sz="1800">
              <a:solidFill>
                <a:schemeClr val="lt1"/>
              </a:solidFill>
            </a:endParaRPr>
          </a:p>
          <a:p>
            <a:pPr marL="285750" lvl="0" indent="-285750" algn="l" rtl="0">
              <a:lnSpc>
                <a:spcPct val="100000"/>
              </a:lnSpc>
              <a:spcBef>
                <a:spcPts val="1000"/>
              </a:spcBef>
              <a:spcAft>
                <a:spcPts val="0"/>
              </a:spcAft>
              <a:buSzPts val="1800"/>
              <a:buFont typeface="Noto Sans Symbols"/>
              <a:buChar char="▪"/>
            </a:pPr>
            <a:r>
              <a:rPr lang="en-GB" sz="1800"/>
              <a:t>The deck provides an overview of the main sections of the Guide covering</a:t>
            </a:r>
            <a:r>
              <a:rPr lang="en-GB" sz="1800" i="1">
                <a:solidFill>
                  <a:schemeClr val="lt1"/>
                </a:solidFill>
              </a:rPr>
              <a:t>:</a:t>
            </a:r>
            <a:r>
              <a:rPr lang="en-GB" sz="1800" i="1">
                <a:solidFill>
                  <a:schemeClr val="accent1"/>
                </a:solidFill>
              </a:rPr>
              <a:t> an introduction to RRA, the role of funders, and potential areas for activities and actions to embed RRA-aligned policies and practices at funding agencies. </a:t>
            </a:r>
            <a:endParaRPr/>
          </a:p>
          <a:p>
            <a:pPr marL="285750" lvl="0" indent="-285750" algn="l" rtl="0">
              <a:lnSpc>
                <a:spcPct val="100000"/>
              </a:lnSpc>
              <a:spcBef>
                <a:spcPts val="1000"/>
              </a:spcBef>
              <a:spcAft>
                <a:spcPts val="0"/>
              </a:spcAft>
              <a:buSzPts val="1800"/>
              <a:buFont typeface="Noto Sans Symbols"/>
              <a:buChar char="▪"/>
            </a:pPr>
            <a:r>
              <a:rPr lang="en-GB" sz="1800"/>
              <a:t>Presenter notes are included in each slide. </a:t>
            </a:r>
            <a:endParaRPr/>
          </a:p>
          <a:p>
            <a:pPr marL="285750" lvl="0" indent="-285750" algn="l" rtl="0">
              <a:lnSpc>
                <a:spcPct val="100000"/>
              </a:lnSpc>
              <a:spcBef>
                <a:spcPts val="1000"/>
              </a:spcBef>
              <a:spcAft>
                <a:spcPts val="0"/>
              </a:spcAft>
              <a:buSzPts val="1800"/>
              <a:buFont typeface="Noto Sans Symbols"/>
              <a:buChar char="▪"/>
            </a:pPr>
            <a:r>
              <a:rPr lang="en-GB" sz="1800"/>
              <a:t>This content made available under a Creative Commons Attribution License (CC BY-NC 4.0), </a:t>
            </a:r>
            <a:r>
              <a:rPr lang="en-GB" sz="1800" i="1"/>
              <a:t>except for supporter logos</a:t>
            </a:r>
            <a:r>
              <a:rPr lang="en-GB" sz="1800"/>
              <a:t>. Logos are trademarks or registered trademarks of their respective organizations and may not be reused without permission. The DORA logo may be used if its visual integrity is maintained and it is not used to suggest endorsement by DORA.</a:t>
            </a:r>
            <a:endParaRPr/>
          </a:p>
          <a:p>
            <a:pPr marL="285750" lvl="0" indent="-285750" algn="l" rtl="0">
              <a:lnSpc>
                <a:spcPct val="100000"/>
              </a:lnSpc>
              <a:spcBef>
                <a:spcPts val="1000"/>
              </a:spcBef>
              <a:spcAft>
                <a:spcPts val="0"/>
              </a:spcAft>
              <a:buSzPts val="1800"/>
              <a:buFont typeface="Noto Sans Symbols"/>
              <a:buChar char="▪"/>
            </a:pPr>
            <a:r>
              <a:rPr lang="en-GB" sz="1800"/>
              <a:t>To find out more, visit </a:t>
            </a:r>
            <a:r>
              <a:rPr lang="en-GB" sz="1800" u="sng">
                <a:solidFill>
                  <a:schemeClr val="hlink"/>
                </a:solidFill>
                <a:hlinkClick r:id="rId3"/>
              </a:rPr>
              <a:t>https://sfdora.org/</a:t>
            </a:r>
            <a:r>
              <a:rPr lang="en-GB" sz="1800"/>
              <a:t> </a:t>
            </a:r>
            <a:endParaRPr/>
          </a:p>
          <a:p>
            <a:pPr marL="0" lvl="0" indent="0" algn="l" rtl="0">
              <a:lnSpc>
                <a:spcPct val="100000"/>
              </a:lnSpc>
              <a:spcBef>
                <a:spcPts val="0"/>
              </a:spcBef>
              <a:spcAft>
                <a:spcPts val="1800"/>
              </a:spcAft>
              <a:buSzPts val="3405"/>
              <a:buNone/>
            </a:pPr>
            <a:endParaRPr sz="1800">
              <a:solidFill>
                <a:schemeClr val="lt1"/>
              </a:solidFill>
              <a:latin typeface="Lora"/>
              <a:ea typeface="Lora"/>
              <a:cs typeface="Lora"/>
              <a:sym typeface="Lor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8"/>
          <p:cNvPicPr preferRelativeResize="0"/>
          <p:nvPr/>
        </p:nvPicPr>
        <p:blipFill rotWithShape="1">
          <a:blip r:embed="rId3">
            <a:alphaModFix/>
          </a:blip>
          <a:srcRect t="4780"/>
          <a:stretch/>
        </p:blipFill>
        <p:spPr>
          <a:xfrm>
            <a:off x="9313676" y="1943467"/>
            <a:ext cx="2878324" cy="3687295"/>
          </a:xfrm>
          <a:prstGeom prst="rect">
            <a:avLst/>
          </a:prstGeom>
          <a:noFill/>
          <a:ln>
            <a:noFill/>
          </a:ln>
        </p:spPr>
      </p:pic>
      <p:sp>
        <p:nvSpPr>
          <p:cNvPr id="169" name="Google Shape;169;p8"/>
          <p:cNvSpPr txBox="1"/>
          <p:nvPr/>
        </p:nvSpPr>
        <p:spPr>
          <a:xfrm>
            <a:off x="741485" y="1943467"/>
            <a:ext cx="8058149" cy="4057994"/>
          </a:xfrm>
          <a:prstGeom prst="rect">
            <a:avLst/>
          </a:prstGeom>
          <a:noFill/>
          <a:ln>
            <a:noFill/>
          </a:ln>
        </p:spPr>
        <p:txBody>
          <a:bodyPr spcFirstLastPara="1" wrap="square" lIns="91425" tIns="45700" rIns="91425" bIns="45700" anchor="t" anchorCtr="0">
            <a:spAutoFit/>
          </a:bodyPr>
          <a:lstStyle/>
          <a:p>
            <a:pPr marL="342900" marR="0" lvl="0" indent="-342900" algn="l" rtl="0">
              <a:lnSpc>
                <a:spcPct val="115000"/>
              </a:lnSpc>
              <a:spcBef>
                <a:spcPts val="0"/>
              </a:spcBef>
              <a:spcAft>
                <a:spcPts val="0"/>
              </a:spcAft>
              <a:buClr>
                <a:schemeClr val="lt1"/>
              </a:buClr>
              <a:buSzPts val="2000"/>
              <a:buFont typeface="Arial"/>
              <a:buAutoNum type="arabicPeriod"/>
            </a:pPr>
            <a:r>
              <a:rPr lang="en-GB" sz="2200" b="0" i="0" u="none" strike="noStrike" cap="none">
                <a:solidFill>
                  <a:schemeClr val="lt1"/>
                </a:solidFill>
                <a:latin typeface="Lora"/>
                <a:ea typeface="Lora"/>
                <a:cs typeface="Lora"/>
                <a:sym typeface="Lora"/>
              </a:rPr>
              <a:t>Engaging the organization leadership </a:t>
            </a:r>
            <a:endParaRPr sz="2200" b="0" i="0" u="none" strike="noStrike" cap="none">
              <a:solidFill>
                <a:srgbClr val="000000"/>
              </a:solidFill>
              <a:latin typeface="Lora"/>
              <a:ea typeface="Lora"/>
              <a:cs typeface="Lora"/>
              <a:sym typeface="Lora"/>
            </a:endParaRPr>
          </a:p>
          <a:p>
            <a:pPr marL="342900" marR="0" lvl="0" indent="-342900" algn="l" rtl="0">
              <a:lnSpc>
                <a:spcPct val="115000"/>
              </a:lnSpc>
              <a:spcBef>
                <a:spcPts val="600"/>
              </a:spcBef>
              <a:spcAft>
                <a:spcPts val="0"/>
              </a:spcAft>
              <a:buClr>
                <a:schemeClr val="lt1"/>
              </a:buClr>
              <a:buSzPts val="2000"/>
              <a:buFont typeface="Arial"/>
              <a:buAutoNum type="arabicPeriod"/>
            </a:pPr>
            <a:r>
              <a:rPr lang="en-GB" sz="2200" b="0" i="0" u="none" strike="noStrike" cap="none">
                <a:solidFill>
                  <a:schemeClr val="lt1"/>
                </a:solidFill>
                <a:latin typeface="Lora"/>
                <a:ea typeface="Lora"/>
                <a:cs typeface="Lora"/>
                <a:sym typeface="Lora"/>
              </a:rPr>
              <a:t>Developing a strategic vision for RRA</a:t>
            </a:r>
            <a:endParaRPr sz="2200" b="0" i="0" u="none" strike="noStrike" cap="none">
              <a:solidFill>
                <a:srgbClr val="000000"/>
              </a:solidFill>
              <a:latin typeface="Lora"/>
              <a:ea typeface="Lora"/>
              <a:cs typeface="Lora"/>
              <a:sym typeface="Lora"/>
            </a:endParaRPr>
          </a:p>
          <a:p>
            <a:pPr marL="342900" marR="0" lvl="0" indent="-342900" algn="l" rtl="0">
              <a:lnSpc>
                <a:spcPct val="115000"/>
              </a:lnSpc>
              <a:spcBef>
                <a:spcPts val="600"/>
              </a:spcBef>
              <a:spcAft>
                <a:spcPts val="0"/>
              </a:spcAft>
              <a:buClr>
                <a:schemeClr val="lt1"/>
              </a:buClr>
              <a:buSzPts val="2000"/>
              <a:buFont typeface="Arial"/>
              <a:buAutoNum type="arabicPeriod"/>
            </a:pPr>
            <a:r>
              <a:rPr lang="en-GB" sz="2200" b="0" i="0" u="none" strike="noStrike" cap="none">
                <a:solidFill>
                  <a:schemeClr val="lt1"/>
                </a:solidFill>
                <a:latin typeface="Lora"/>
                <a:ea typeface="Lora"/>
                <a:cs typeface="Lora"/>
                <a:sym typeface="Lora"/>
              </a:rPr>
              <a:t>Exploring the RRA landscape </a:t>
            </a:r>
            <a:endParaRPr sz="1400" b="0" i="0" u="none" strike="noStrike" cap="none">
              <a:solidFill>
                <a:srgbClr val="000000"/>
              </a:solidFill>
              <a:latin typeface="Arial"/>
              <a:ea typeface="Arial"/>
              <a:cs typeface="Arial"/>
              <a:sym typeface="Arial"/>
            </a:endParaRPr>
          </a:p>
          <a:p>
            <a:pPr marL="342900" marR="0" lvl="0" indent="-342900" algn="l" rtl="0">
              <a:lnSpc>
                <a:spcPct val="115000"/>
              </a:lnSpc>
              <a:spcBef>
                <a:spcPts val="600"/>
              </a:spcBef>
              <a:spcAft>
                <a:spcPts val="0"/>
              </a:spcAft>
              <a:buClr>
                <a:schemeClr val="lt1"/>
              </a:buClr>
              <a:buSzPts val="2000"/>
              <a:buFont typeface="Arial"/>
              <a:buAutoNum type="arabicPeriod"/>
            </a:pPr>
            <a:r>
              <a:rPr lang="en-GB" sz="2200" b="0" i="0" u="none" strike="noStrike" cap="none">
                <a:solidFill>
                  <a:schemeClr val="lt1"/>
                </a:solidFill>
                <a:latin typeface="Lora"/>
                <a:ea typeface="Lora"/>
                <a:cs typeface="Lora"/>
                <a:sym typeface="Lora"/>
              </a:rPr>
              <a:t>Engaging with communities inside and outside the organization</a:t>
            </a:r>
            <a:endParaRPr sz="2200" b="0" i="0" u="none" strike="noStrike" cap="none">
              <a:solidFill>
                <a:srgbClr val="000000"/>
              </a:solidFill>
              <a:latin typeface="Lora"/>
              <a:ea typeface="Lora"/>
              <a:cs typeface="Lora"/>
              <a:sym typeface="Lora"/>
            </a:endParaRPr>
          </a:p>
          <a:p>
            <a:pPr marL="342900" marR="0" lvl="0" indent="-342900" algn="l" rtl="0">
              <a:lnSpc>
                <a:spcPct val="115000"/>
              </a:lnSpc>
              <a:spcBef>
                <a:spcPts val="600"/>
              </a:spcBef>
              <a:spcAft>
                <a:spcPts val="0"/>
              </a:spcAft>
              <a:buClr>
                <a:schemeClr val="lt1"/>
              </a:buClr>
              <a:buSzPts val="2000"/>
              <a:buFont typeface="Arial"/>
              <a:buAutoNum type="arabicPeriod"/>
            </a:pPr>
            <a:r>
              <a:rPr lang="en-GB" sz="2200" b="0" i="0" u="none" strike="noStrike" cap="none">
                <a:solidFill>
                  <a:schemeClr val="lt1"/>
                </a:solidFill>
                <a:latin typeface="Lora"/>
                <a:ea typeface="Lora"/>
                <a:cs typeface="Lora"/>
                <a:sym typeface="Lora"/>
              </a:rPr>
              <a:t>Mobilizing resources</a:t>
            </a:r>
            <a:endParaRPr sz="2200" b="0" i="0" u="none" strike="noStrike" cap="none">
              <a:solidFill>
                <a:srgbClr val="000000"/>
              </a:solidFill>
              <a:latin typeface="Lora"/>
              <a:ea typeface="Lora"/>
              <a:cs typeface="Lora"/>
              <a:sym typeface="Lora"/>
            </a:endParaRPr>
          </a:p>
          <a:p>
            <a:pPr marL="342900" marR="0" lvl="0" indent="-342900" algn="l" rtl="0">
              <a:lnSpc>
                <a:spcPct val="115000"/>
              </a:lnSpc>
              <a:spcBef>
                <a:spcPts val="600"/>
              </a:spcBef>
              <a:spcAft>
                <a:spcPts val="0"/>
              </a:spcAft>
              <a:buClr>
                <a:schemeClr val="lt1"/>
              </a:buClr>
              <a:buSzPts val="2000"/>
              <a:buFont typeface="Arial"/>
              <a:buAutoNum type="arabicPeriod"/>
            </a:pPr>
            <a:r>
              <a:rPr lang="en-GB" sz="2200" b="0" i="0" u="none" strike="noStrike" cap="none">
                <a:solidFill>
                  <a:schemeClr val="lt1"/>
                </a:solidFill>
                <a:latin typeface="Lora"/>
                <a:ea typeface="Lora"/>
                <a:cs typeface="Lora"/>
                <a:sym typeface="Lora"/>
              </a:rPr>
              <a:t>Creating strong engagement and communication plans</a:t>
            </a:r>
            <a:endParaRPr sz="2200" b="0" i="0" u="none" strike="noStrike" cap="none">
              <a:solidFill>
                <a:srgbClr val="000000"/>
              </a:solidFill>
              <a:latin typeface="Lora"/>
              <a:ea typeface="Lora"/>
              <a:cs typeface="Lora"/>
              <a:sym typeface="Lora"/>
            </a:endParaRPr>
          </a:p>
          <a:p>
            <a:pPr marL="342900" marR="0" lvl="0" indent="-342900" algn="l" rtl="0">
              <a:lnSpc>
                <a:spcPct val="115000"/>
              </a:lnSpc>
              <a:spcBef>
                <a:spcPts val="600"/>
              </a:spcBef>
              <a:spcAft>
                <a:spcPts val="0"/>
              </a:spcAft>
              <a:buClr>
                <a:schemeClr val="lt1"/>
              </a:buClr>
              <a:buSzPts val="2000"/>
              <a:buFont typeface="Arial"/>
              <a:buAutoNum type="arabicPeriod"/>
            </a:pPr>
            <a:r>
              <a:rPr lang="en-GB" sz="2200" b="0" i="0" u="none" strike="noStrike" cap="none">
                <a:solidFill>
                  <a:schemeClr val="lt1"/>
                </a:solidFill>
                <a:latin typeface="Lora"/>
                <a:ea typeface="Lora"/>
                <a:cs typeface="Lora"/>
                <a:sym typeface="Lora"/>
              </a:rPr>
              <a:t>Monitoring, evaluating, and reviewing activities and interventions</a:t>
            </a:r>
            <a:endParaRPr sz="2200" b="0" i="0" u="none" strike="noStrike" cap="none">
              <a:solidFill>
                <a:schemeClr val="lt1"/>
              </a:solidFill>
              <a:latin typeface="Lora"/>
              <a:ea typeface="Lora"/>
              <a:cs typeface="Lora"/>
              <a:sym typeface="Lora"/>
            </a:endParaRPr>
          </a:p>
        </p:txBody>
      </p:sp>
      <p:sp>
        <p:nvSpPr>
          <p:cNvPr id="170" name="Google Shape;170;p8"/>
          <p:cNvSpPr txBox="1"/>
          <p:nvPr/>
        </p:nvSpPr>
        <p:spPr>
          <a:xfrm>
            <a:off x="741485" y="452057"/>
            <a:ext cx="10978662"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3900"/>
              <a:buFont typeface="Arial"/>
              <a:buNone/>
            </a:pPr>
            <a:r>
              <a:rPr lang="en-GB" sz="3600" b="0" i="0" u="none" strike="noStrike" cap="none">
                <a:solidFill>
                  <a:schemeClr val="lt1"/>
                </a:solidFill>
                <a:latin typeface="Lora"/>
                <a:ea typeface="Lora"/>
                <a:cs typeface="Lora"/>
                <a:sym typeface="Lora"/>
              </a:rPr>
              <a:t>Embedding RRA in the organization </a:t>
            </a:r>
            <a:br>
              <a:rPr lang="en-GB" sz="1400" b="0" i="0" u="none" strike="noStrike" cap="none">
                <a:solidFill>
                  <a:srgbClr val="000000"/>
                </a:solidFill>
                <a:latin typeface="Lora"/>
                <a:ea typeface="Lora"/>
                <a:cs typeface="Lora"/>
                <a:sym typeface="Lora"/>
              </a:rPr>
            </a:br>
            <a:r>
              <a:rPr lang="en-GB" sz="2400" b="1" i="0" u="none" strike="noStrike" cap="none">
                <a:solidFill>
                  <a:schemeClr val="accent1"/>
                </a:solidFill>
                <a:latin typeface="Lora"/>
                <a:ea typeface="Lora"/>
                <a:cs typeface="Lora"/>
                <a:sym typeface="Lora"/>
              </a:rPr>
              <a:t>Activities to build momentum for research assessment reform </a:t>
            </a:r>
            <a:endParaRPr sz="2400" b="0" i="0" u="none" strike="noStrike" cap="none">
              <a:solidFill>
                <a:srgbClr val="000000"/>
              </a:solidFill>
              <a:latin typeface="Lora"/>
              <a:ea typeface="Lora"/>
              <a:cs typeface="Lora"/>
              <a:sym typeface="Lor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4"/>
          <p:cNvSpPr txBox="1">
            <a:spLocks noGrp="1"/>
          </p:cNvSpPr>
          <p:nvPr>
            <p:ph type="ctrTitle"/>
          </p:nvPr>
        </p:nvSpPr>
        <p:spPr>
          <a:xfrm>
            <a:off x="1524000" y="167100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5333"/>
              <a:buFont typeface="Arial"/>
              <a:buNone/>
            </a:pPr>
            <a:r>
              <a:rPr lang="en-GB" sz="4800" b="1">
                <a:latin typeface="Lora"/>
                <a:ea typeface="Lora"/>
                <a:cs typeface="Lora"/>
                <a:sym typeface="Lora"/>
              </a:rPr>
              <a:t>Chapter 3. Key moments for RRA in the funding life cycle </a:t>
            </a:r>
            <a:endParaRPr sz="4800" b="1"/>
          </a:p>
        </p:txBody>
      </p:sp>
      <p:grpSp>
        <p:nvGrpSpPr>
          <p:cNvPr id="177" name="Google Shape;177;p14"/>
          <p:cNvGrpSpPr/>
          <p:nvPr/>
        </p:nvGrpSpPr>
        <p:grpSpPr>
          <a:xfrm>
            <a:off x="-496713" y="4832779"/>
            <a:ext cx="3443100" cy="2025231"/>
            <a:chOff x="-496713" y="4832779"/>
            <a:chExt cx="3443100" cy="2025231"/>
          </a:xfrm>
        </p:grpSpPr>
        <p:sp>
          <p:nvSpPr>
            <p:cNvPr id="178" name="Google Shape;178;p14"/>
            <p:cNvSpPr txBox="1"/>
            <p:nvPr/>
          </p:nvSpPr>
          <p:spPr>
            <a:xfrm>
              <a:off x="-496713" y="6482710"/>
              <a:ext cx="3443100" cy="375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1"/>
                </a:buClr>
                <a:buSzPts val="2333"/>
                <a:buFont typeface="Arial"/>
                <a:buNone/>
              </a:pPr>
              <a:br>
                <a:rPr lang="en-GB" sz="1000" b="0" i="0" u="none" strike="noStrike" cap="none">
                  <a:solidFill>
                    <a:schemeClr val="lt1"/>
                  </a:solidFill>
                  <a:latin typeface="Lora"/>
                  <a:ea typeface="Lora"/>
                  <a:cs typeface="Lora"/>
                  <a:sym typeface="Lora"/>
                </a:rPr>
              </a:br>
              <a:r>
                <a:rPr lang="en-GB" sz="1000" b="0" i="0" u="sng" strike="noStrike" cap="none">
                  <a:solidFill>
                    <a:schemeClr val="lt1"/>
                  </a:solidFill>
                  <a:latin typeface="Lora"/>
                  <a:ea typeface="Lora"/>
                  <a:cs typeface="Lora"/>
                  <a:sym typeface="Lora"/>
                  <a:hlinkClick r:id="rId3">
                    <a:extLst>
                      <a:ext uri="{A12FA001-AC4F-418D-AE19-62706E023703}">
                        <ahyp:hlinkClr xmlns:ahyp="http://schemas.microsoft.com/office/drawing/2018/hyperlinkcolor" val="tx"/>
                      </a:ext>
                    </a:extLst>
                  </a:hlinkClick>
                </a:rPr>
                <a:t>https://bit.ly/DORA-Funder-Guide</a:t>
              </a:r>
              <a:r>
                <a:rPr lang="en-GB" sz="1000" b="0" i="0" u="none" strike="noStrike" cap="none">
                  <a:solidFill>
                    <a:schemeClr val="lt1"/>
                  </a:solidFill>
                  <a:latin typeface="Lora"/>
                  <a:ea typeface="Lora"/>
                  <a:cs typeface="Lora"/>
                  <a:sym typeface="Lora"/>
                </a:rPr>
                <a:t> </a:t>
              </a:r>
              <a:br>
                <a:rPr lang="en-GB" sz="1000" b="0" i="0" u="none" strike="noStrike" cap="none">
                  <a:solidFill>
                    <a:schemeClr val="lt1"/>
                  </a:solidFill>
                  <a:latin typeface="Lora"/>
                  <a:ea typeface="Lora"/>
                  <a:cs typeface="Lora"/>
                  <a:sym typeface="Lora"/>
                </a:rPr>
              </a:br>
              <a:endParaRPr sz="1000" b="0" i="0" u="none" strike="noStrike" cap="none">
                <a:solidFill>
                  <a:schemeClr val="lt1"/>
                </a:solidFill>
                <a:latin typeface="Lora"/>
                <a:ea typeface="Lora"/>
                <a:cs typeface="Lora"/>
                <a:sym typeface="Lora"/>
              </a:endParaRPr>
            </a:p>
          </p:txBody>
        </p:sp>
        <p:pic>
          <p:nvPicPr>
            <p:cNvPr id="179" name="Google Shape;179;p14"/>
            <p:cNvPicPr preferRelativeResize="0"/>
            <p:nvPr/>
          </p:nvPicPr>
          <p:blipFill rotWithShape="1">
            <a:blip r:embed="rId4">
              <a:alphaModFix/>
            </a:blip>
            <a:srcRect/>
            <a:stretch/>
          </p:blipFill>
          <p:spPr>
            <a:xfrm>
              <a:off x="470146" y="4832779"/>
              <a:ext cx="1509395" cy="1509395"/>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9"/>
          <p:cNvSpPr txBox="1"/>
          <p:nvPr/>
        </p:nvSpPr>
        <p:spPr>
          <a:xfrm>
            <a:off x="741483" y="452057"/>
            <a:ext cx="10978662"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3900"/>
              <a:buFont typeface="Arial"/>
              <a:buNone/>
            </a:pPr>
            <a:r>
              <a:rPr lang="en-GB" sz="3600" b="0" i="0" u="none" strike="noStrike" cap="none">
                <a:solidFill>
                  <a:schemeClr val="lt1"/>
                </a:solidFill>
                <a:latin typeface="Lora"/>
                <a:ea typeface="Lora"/>
                <a:cs typeface="Lora"/>
                <a:sym typeface="Lora"/>
              </a:rPr>
              <a:t>Embedding RRA in the funding lifecycle</a:t>
            </a:r>
            <a:br>
              <a:rPr lang="en-GB" sz="1400" b="0" i="0" u="none" strike="noStrike" cap="none">
                <a:solidFill>
                  <a:srgbClr val="000000"/>
                </a:solidFill>
                <a:latin typeface="Lora"/>
                <a:ea typeface="Lora"/>
                <a:cs typeface="Lora"/>
                <a:sym typeface="Lora"/>
              </a:rPr>
            </a:br>
            <a:r>
              <a:rPr lang="en-GB" sz="2400" b="1" i="0" u="none" strike="noStrike" cap="none">
                <a:solidFill>
                  <a:schemeClr val="accent1"/>
                </a:solidFill>
                <a:latin typeface="Lora"/>
                <a:ea typeface="Lora"/>
                <a:cs typeface="Lora"/>
                <a:sym typeface="Lora"/>
              </a:rPr>
              <a:t>Moments to introduce RRA-aligned processes and workflows</a:t>
            </a:r>
            <a:endParaRPr sz="2400" b="0" i="0" u="none" strike="noStrike" cap="none">
              <a:solidFill>
                <a:srgbClr val="000000"/>
              </a:solidFill>
              <a:latin typeface="Lora"/>
              <a:ea typeface="Lora"/>
              <a:cs typeface="Lora"/>
              <a:sym typeface="Lora"/>
            </a:endParaRPr>
          </a:p>
        </p:txBody>
      </p:sp>
      <p:sp>
        <p:nvSpPr>
          <p:cNvPr id="185" name="Google Shape;185;p49"/>
          <p:cNvSpPr txBox="1"/>
          <p:nvPr/>
        </p:nvSpPr>
        <p:spPr>
          <a:xfrm>
            <a:off x="741483" y="1907065"/>
            <a:ext cx="6984264" cy="304387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15000"/>
              </a:lnSpc>
              <a:spcBef>
                <a:spcPts val="0"/>
              </a:spcBef>
              <a:spcAft>
                <a:spcPts val="0"/>
              </a:spcAft>
              <a:buClr>
                <a:schemeClr val="lt1"/>
              </a:buClr>
              <a:buSzPts val="2400"/>
              <a:buFont typeface="Arial"/>
              <a:buAutoNum type="arabicPeriod"/>
            </a:pPr>
            <a:r>
              <a:rPr lang="en-GB" sz="2200" b="0" i="0" u="none" strike="noStrike" cap="none">
                <a:solidFill>
                  <a:schemeClr val="lt1"/>
                </a:solidFill>
                <a:latin typeface="Lora"/>
                <a:ea typeface="Lora"/>
                <a:cs typeface="Lora"/>
                <a:sym typeface="Lora"/>
              </a:rPr>
              <a:t>Establishing funding programs and calls</a:t>
            </a:r>
            <a:endParaRPr sz="2200" b="0" i="0" u="none" strike="noStrike" cap="none">
              <a:solidFill>
                <a:srgbClr val="000000"/>
              </a:solidFill>
              <a:latin typeface="Lora"/>
              <a:ea typeface="Lora"/>
              <a:cs typeface="Lora"/>
              <a:sym typeface="Lora"/>
            </a:endParaRPr>
          </a:p>
          <a:p>
            <a:pPr marL="342900" marR="0" lvl="0" indent="-342900" algn="l" rtl="0">
              <a:lnSpc>
                <a:spcPct val="115000"/>
              </a:lnSpc>
              <a:spcBef>
                <a:spcPts val="1200"/>
              </a:spcBef>
              <a:spcAft>
                <a:spcPts val="0"/>
              </a:spcAft>
              <a:buClr>
                <a:schemeClr val="lt1"/>
              </a:buClr>
              <a:buSzPts val="2400"/>
              <a:buFont typeface="Arial"/>
              <a:buAutoNum type="arabicPeriod"/>
            </a:pPr>
            <a:r>
              <a:rPr lang="en-GB" sz="2200" b="0" i="0" u="none" strike="noStrike" cap="none">
                <a:solidFill>
                  <a:schemeClr val="lt1"/>
                </a:solidFill>
                <a:latin typeface="Lora"/>
                <a:ea typeface="Lora"/>
                <a:cs typeface="Lora"/>
                <a:sym typeface="Lora"/>
              </a:rPr>
              <a:t>Making funding decisions</a:t>
            </a:r>
            <a:endParaRPr sz="2200" b="0" i="0" u="none" strike="noStrike" cap="none">
              <a:solidFill>
                <a:srgbClr val="000000"/>
              </a:solidFill>
              <a:latin typeface="Lora"/>
              <a:ea typeface="Lora"/>
              <a:cs typeface="Lora"/>
              <a:sym typeface="Lora"/>
            </a:endParaRPr>
          </a:p>
          <a:p>
            <a:pPr marL="342900" marR="0" lvl="0" indent="-342900" algn="l" rtl="0">
              <a:lnSpc>
                <a:spcPct val="115000"/>
              </a:lnSpc>
              <a:spcBef>
                <a:spcPts val="1200"/>
              </a:spcBef>
              <a:spcAft>
                <a:spcPts val="0"/>
              </a:spcAft>
              <a:buClr>
                <a:schemeClr val="lt1"/>
              </a:buClr>
              <a:buSzPts val="2400"/>
              <a:buFont typeface="Arial"/>
              <a:buAutoNum type="arabicPeriod"/>
            </a:pPr>
            <a:r>
              <a:rPr lang="en-GB" sz="2200" b="0" i="0" u="none" strike="noStrike" cap="none">
                <a:solidFill>
                  <a:schemeClr val="lt1"/>
                </a:solidFill>
                <a:latin typeface="Lora"/>
                <a:ea typeface="Lora"/>
                <a:cs typeface="Lora"/>
                <a:sym typeface="Lora"/>
              </a:rPr>
              <a:t>Setting grant terms and conditions</a:t>
            </a:r>
            <a:endParaRPr sz="1400" b="0" i="0" u="none" strike="noStrike" cap="none">
              <a:solidFill>
                <a:srgbClr val="000000"/>
              </a:solidFill>
              <a:latin typeface="Arial"/>
              <a:ea typeface="Arial"/>
              <a:cs typeface="Arial"/>
              <a:sym typeface="Arial"/>
            </a:endParaRPr>
          </a:p>
          <a:p>
            <a:pPr marL="342900" marR="0" lvl="0" indent="-342900" algn="l" rtl="0">
              <a:lnSpc>
                <a:spcPct val="115000"/>
              </a:lnSpc>
              <a:spcBef>
                <a:spcPts val="1200"/>
              </a:spcBef>
              <a:spcAft>
                <a:spcPts val="0"/>
              </a:spcAft>
              <a:buClr>
                <a:schemeClr val="lt1"/>
              </a:buClr>
              <a:buSzPts val="2400"/>
              <a:buFont typeface="Arial"/>
              <a:buAutoNum type="arabicPeriod"/>
            </a:pPr>
            <a:r>
              <a:rPr lang="en-GB" sz="2200" b="0" i="0" u="none" strike="noStrike" cap="none">
                <a:solidFill>
                  <a:schemeClr val="lt1"/>
                </a:solidFill>
                <a:latin typeface="Lora"/>
                <a:ea typeface="Lora"/>
                <a:cs typeface="Lora"/>
                <a:sym typeface="Lora"/>
              </a:rPr>
              <a:t>Monitoring and evaluating grants and programs</a:t>
            </a:r>
            <a:endParaRPr sz="1400" b="0" i="0" u="none" strike="noStrike" cap="none">
              <a:solidFill>
                <a:srgbClr val="000000"/>
              </a:solidFill>
              <a:latin typeface="Arial"/>
              <a:ea typeface="Arial"/>
              <a:cs typeface="Arial"/>
              <a:sym typeface="Arial"/>
            </a:endParaRPr>
          </a:p>
          <a:p>
            <a:pPr marL="342900" marR="0" lvl="0" indent="-342900" algn="l" rtl="0">
              <a:lnSpc>
                <a:spcPct val="115000"/>
              </a:lnSpc>
              <a:spcBef>
                <a:spcPts val="1200"/>
              </a:spcBef>
              <a:spcAft>
                <a:spcPts val="0"/>
              </a:spcAft>
              <a:buClr>
                <a:schemeClr val="lt1"/>
              </a:buClr>
              <a:buSzPts val="2400"/>
              <a:buFont typeface="Arial"/>
              <a:buAutoNum type="arabicPeriod"/>
            </a:pPr>
            <a:r>
              <a:rPr lang="en-GB" sz="2200" b="0" i="0" u="none" strike="noStrike" cap="none">
                <a:solidFill>
                  <a:schemeClr val="lt1"/>
                </a:solidFill>
                <a:latin typeface="Lora"/>
                <a:ea typeface="Lora"/>
                <a:cs typeface="Lora"/>
                <a:sym typeface="Lora"/>
              </a:rPr>
              <a:t>Communicating and engaging with your communities</a:t>
            </a:r>
            <a:endParaRPr sz="2200" b="0" i="0" u="none" strike="noStrike" cap="none">
              <a:solidFill>
                <a:schemeClr val="lt1"/>
              </a:solidFill>
              <a:latin typeface="Lora"/>
              <a:ea typeface="Lora"/>
              <a:cs typeface="Lora"/>
              <a:sym typeface="Lora"/>
            </a:endParaRPr>
          </a:p>
        </p:txBody>
      </p:sp>
      <p:pic>
        <p:nvPicPr>
          <p:cNvPr id="186" name="Google Shape;186;p49"/>
          <p:cNvPicPr preferRelativeResize="0"/>
          <p:nvPr/>
        </p:nvPicPr>
        <p:blipFill rotWithShape="1">
          <a:blip r:embed="rId3">
            <a:alphaModFix/>
          </a:blip>
          <a:srcRect/>
          <a:stretch/>
        </p:blipFill>
        <p:spPr>
          <a:xfrm>
            <a:off x="9337431" y="1858540"/>
            <a:ext cx="2854570" cy="376158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
          <p:cNvSpPr txBox="1"/>
          <p:nvPr/>
        </p:nvSpPr>
        <p:spPr>
          <a:xfrm>
            <a:off x="741483" y="452057"/>
            <a:ext cx="10978662"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3900"/>
              <a:buFont typeface="Arial"/>
              <a:buNone/>
            </a:pPr>
            <a:r>
              <a:rPr lang="en-GB" sz="3600" b="0" i="0" u="none" strike="noStrike" cap="none">
                <a:solidFill>
                  <a:schemeClr val="lt1"/>
                </a:solidFill>
                <a:latin typeface="Lora"/>
                <a:ea typeface="Lora"/>
                <a:cs typeface="Lora"/>
                <a:sym typeface="Lora"/>
              </a:rPr>
              <a:t>Establishing funding programs and calls</a:t>
            </a:r>
            <a:br>
              <a:rPr lang="en-GB" sz="1400" b="0" i="0" u="none" strike="noStrike" cap="none">
                <a:solidFill>
                  <a:srgbClr val="000000"/>
                </a:solidFill>
                <a:latin typeface="Lora"/>
                <a:ea typeface="Lora"/>
                <a:cs typeface="Lora"/>
                <a:sym typeface="Lora"/>
              </a:rPr>
            </a:br>
            <a:r>
              <a:rPr lang="en-GB" sz="2400" b="1" i="0" u="none" strike="noStrike" cap="none">
                <a:solidFill>
                  <a:schemeClr val="accent1"/>
                </a:solidFill>
                <a:latin typeface="Lora"/>
                <a:ea typeface="Lora"/>
                <a:cs typeface="Lora"/>
                <a:sym typeface="Lora"/>
              </a:rPr>
              <a:t>Moments to introduce RRA-aligned processes and workflows</a:t>
            </a:r>
            <a:endParaRPr sz="2400" b="0" i="0" u="none" strike="noStrike" cap="none">
              <a:solidFill>
                <a:srgbClr val="000000"/>
              </a:solidFill>
              <a:latin typeface="Lora"/>
              <a:ea typeface="Lora"/>
              <a:cs typeface="Lora"/>
              <a:sym typeface="Lora"/>
            </a:endParaRPr>
          </a:p>
        </p:txBody>
      </p:sp>
      <p:sp>
        <p:nvSpPr>
          <p:cNvPr id="192" name="Google Shape;192;p3"/>
          <p:cNvSpPr txBox="1"/>
          <p:nvPr/>
        </p:nvSpPr>
        <p:spPr>
          <a:xfrm>
            <a:off x="741483" y="2055361"/>
            <a:ext cx="6942207" cy="156808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15000"/>
              </a:lnSpc>
              <a:spcBef>
                <a:spcPts val="0"/>
              </a:spcBef>
              <a:spcAft>
                <a:spcPts val="0"/>
              </a:spcAft>
              <a:buClr>
                <a:schemeClr val="lt1"/>
              </a:buClr>
              <a:buSzPts val="2400"/>
              <a:buFont typeface="Arial"/>
              <a:buAutoNum type="arabicPeriod"/>
            </a:pPr>
            <a:r>
              <a:rPr lang="en-GB" sz="2200" b="0" i="0" u="none" strike="noStrike" cap="none">
                <a:solidFill>
                  <a:schemeClr val="lt1"/>
                </a:solidFill>
                <a:latin typeface="Lora"/>
                <a:ea typeface="Lora"/>
                <a:cs typeface="Lora"/>
                <a:sym typeface="Lora"/>
              </a:rPr>
              <a:t>Setting funding priorities</a:t>
            </a:r>
            <a:endParaRPr sz="2200" b="0" i="0" u="none" strike="noStrike" cap="none">
              <a:solidFill>
                <a:srgbClr val="000000"/>
              </a:solidFill>
              <a:latin typeface="Lora"/>
              <a:ea typeface="Lora"/>
              <a:cs typeface="Lora"/>
              <a:sym typeface="Lora"/>
            </a:endParaRPr>
          </a:p>
          <a:p>
            <a:pPr marL="342900" marR="0" lvl="0" indent="-342900" algn="l" rtl="0">
              <a:lnSpc>
                <a:spcPct val="115000"/>
              </a:lnSpc>
              <a:spcBef>
                <a:spcPts val="1200"/>
              </a:spcBef>
              <a:spcAft>
                <a:spcPts val="0"/>
              </a:spcAft>
              <a:buClr>
                <a:schemeClr val="lt1"/>
              </a:buClr>
              <a:buSzPts val="2400"/>
              <a:buFont typeface="Arial"/>
              <a:buAutoNum type="arabicPeriod"/>
            </a:pPr>
            <a:r>
              <a:rPr lang="en-GB" sz="2200" b="0" i="0" u="none" strike="noStrike" cap="none">
                <a:solidFill>
                  <a:schemeClr val="lt1"/>
                </a:solidFill>
                <a:latin typeface="Lora"/>
                <a:ea typeface="Lora"/>
                <a:cs typeface="Lora"/>
                <a:sym typeface="Lora"/>
              </a:rPr>
              <a:t>Designing and advertising funding calls</a:t>
            </a:r>
            <a:endParaRPr sz="2200" b="0" i="0" u="none" strike="noStrike" cap="none">
              <a:solidFill>
                <a:srgbClr val="000000"/>
              </a:solidFill>
              <a:latin typeface="Lora"/>
              <a:ea typeface="Lora"/>
              <a:cs typeface="Lora"/>
              <a:sym typeface="Lora"/>
            </a:endParaRPr>
          </a:p>
          <a:p>
            <a:pPr marL="342900" marR="0" lvl="0" indent="-342900" algn="l" rtl="0">
              <a:lnSpc>
                <a:spcPct val="115000"/>
              </a:lnSpc>
              <a:spcBef>
                <a:spcPts val="1200"/>
              </a:spcBef>
              <a:spcAft>
                <a:spcPts val="0"/>
              </a:spcAft>
              <a:buClr>
                <a:schemeClr val="lt1"/>
              </a:buClr>
              <a:buSzPts val="2400"/>
              <a:buFont typeface="Arial"/>
              <a:buAutoNum type="arabicPeriod"/>
            </a:pPr>
            <a:r>
              <a:rPr lang="en-GB" sz="2200" b="0" i="0" u="none" strike="noStrike" cap="none">
                <a:solidFill>
                  <a:schemeClr val="lt1"/>
                </a:solidFill>
                <a:latin typeface="Lora"/>
                <a:ea typeface="Lora"/>
                <a:cs typeface="Lora"/>
                <a:sym typeface="Lora"/>
              </a:rPr>
              <a:t>Designing application processes</a:t>
            </a:r>
            <a:endParaRPr sz="1400" b="0" i="0" u="none" strike="noStrike" cap="none">
              <a:solidFill>
                <a:srgbClr val="000000"/>
              </a:solidFill>
              <a:latin typeface="Arial"/>
              <a:ea typeface="Arial"/>
              <a:cs typeface="Arial"/>
              <a:sym typeface="Arial"/>
            </a:endParaRPr>
          </a:p>
        </p:txBody>
      </p:sp>
      <p:grpSp>
        <p:nvGrpSpPr>
          <p:cNvPr id="193" name="Google Shape;193;p3"/>
          <p:cNvGrpSpPr/>
          <p:nvPr/>
        </p:nvGrpSpPr>
        <p:grpSpPr>
          <a:xfrm>
            <a:off x="7683690" y="2156346"/>
            <a:ext cx="4508310" cy="3593823"/>
            <a:chOff x="6513931" y="2156346"/>
            <a:chExt cx="5678069" cy="4701654"/>
          </a:xfrm>
        </p:grpSpPr>
        <p:pic>
          <p:nvPicPr>
            <p:cNvPr id="194" name="Google Shape;194;p3"/>
            <p:cNvPicPr preferRelativeResize="0"/>
            <p:nvPr/>
          </p:nvPicPr>
          <p:blipFill rotWithShape="1">
            <a:blip r:embed="rId3">
              <a:alphaModFix/>
            </a:blip>
            <a:srcRect/>
            <a:stretch/>
          </p:blipFill>
          <p:spPr>
            <a:xfrm>
              <a:off x="8150227" y="2156346"/>
              <a:ext cx="4041773" cy="4701654"/>
            </a:xfrm>
            <a:prstGeom prst="rect">
              <a:avLst/>
            </a:prstGeom>
            <a:noFill/>
            <a:ln>
              <a:noFill/>
            </a:ln>
          </p:spPr>
        </p:pic>
        <p:pic>
          <p:nvPicPr>
            <p:cNvPr id="195" name="Google Shape;195;p3"/>
            <p:cNvPicPr preferRelativeResize="0"/>
            <p:nvPr/>
          </p:nvPicPr>
          <p:blipFill rotWithShape="1">
            <a:blip r:embed="rId4">
              <a:alphaModFix/>
            </a:blip>
            <a:srcRect/>
            <a:stretch/>
          </p:blipFill>
          <p:spPr>
            <a:xfrm>
              <a:off x="6513931" y="3901184"/>
              <a:ext cx="1813717" cy="2956816"/>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0"/>
          <p:cNvSpPr txBox="1"/>
          <p:nvPr/>
        </p:nvSpPr>
        <p:spPr>
          <a:xfrm>
            <a:off x="741483" y="452057"/>
            <a:ext cx="10978662"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3900"/>
              <a:buFont typeface="Arial"/>
              <a:buNone/>
            </a:pPr>
            <a:r>
              <a:rPr lang="en-GB" sz="3600" b="0" i="0" u="none" strike="noStrike" cap="none">
                <a:solidFill>
                  <a:schemeClr val="lt1"/>
                </a:solidFill>
                <a:latin typeface="Lora"/>
                <a:ea typeface="Lora"/>
                <a:cs typeface="Lora"/>
                <a:sym typeface="Lora"/>
              </a:rPr>
              <a:t>Making funding decisions</a:t>
            </a:r>
            <a:br>
              <a:rPr lang="en-GB" sz="1400" b="0" i="0" u="none" strike="noStrike" cap="none">
                <a:solidFill>
                  <a:srgbClr val="000000"/>
                </a:solidFill>
                <a:latin typeface="Lora"/>
                <a:ea typeface="Lora"/>
                <a:cs typeface="Lora"/>
                <a:sym typeface="Lora"/>
              </a:rPr>
            </a:br>
            <a:r>
              <a:rPr lang="en-GB" sz="2400" b="1" i="0" u="none" strike="noStrike" cap="none">
                <a:solidFill>
                  <a:schemeClr val="accent1"/>
                </a:solidFill>
                <a:latin typeface="Lora"/>
                <a:ea typeface="Lora"/>
                <a:cs typeface="Lora"/>
                <a:sym typeface="Lora"/>
              </a:rPr>
              <a:t>Moments to introduce RRA-aligned processes and workflows</a:t>
            </a:r>
            <a:endParaRPr sz="2400" b="0" i="0" u="none" strike="noStrike" cap="none">
              <a:solidFill>
                <a:srgbClr val="000000"/>
              </a:solidFill>
              <a:latin typeface="Lora"/>
              <a:ea typeface="Lora"/>
              <a:cs typeface="Lora"/>
              <a:sym typeface="Lora"/>
            </a:endParaRPr>
          </a:p>
        </p:txBody>
      </p:sp>
      <p:sp>
        <p:nvSpPr>
          <p:cNvPr id="201" name="Google Shape;201;p20"/>
          <p:cNvSpPr txBox="1"/>
          <p:nvPr/>
        </p:nvSpPr>
        <p:spPr>
          <a:xfrm>
            <a:off x="741483" y="1910400"/>
            <a:ext cx="6984264" cy="2500644"/>
          </a:xfrm>
          <a:prstGeom prst="rect">
            <a:avLst/>
          </a:prstGeom>
          <a:noFill/>
          <a:ln>
            <a:noFill/>
          </a:ln>
        </p:spPr>
        <p:txBody>
          <a:bodyPr spcFirstLastPara="1" wrap="square" lIns="91425" tIns="45700" rIns="91425" bIns="45700" anchor="t" anchorCtr="0">
            <a:spAutoFit/>
          </a:bodyPr>
          <a:lstStyle/>
          <a:p>
            <a:pPr marL="342900" marR="0" lvl="0" indent="-342900" algn="l" rtl="0">
              <a:lnSpc>
                <a:spcPct val="115000"/>
              </a:lnSpc>
              <a:spcBef>
                <a:spcPts val="0"/>
              </a:spcBef>
              <a:spcAft>
                <a:spcPts val="0"/>
              </a:spcAft>
              <a:buClr>
                <a:schemeClr val="lt1"/>
              </a:buClr>
              <a:buSzPts val="2400"/>
              <a:buFont typeface="Arial"/>
              <a:buAutoNum type="arabicPeriod"/>
            </a:pPr>
            <a:r>
              <a:rPr lang="en-GB" sz="2200" b="0" i="0" u="none" strike="noStrike" cap="none">
                <a:solidFill>
                  <a:schemeClr val="lt1"/>
                </a:solidFill>
                <a:latin typeface="Lora"/>
                <a:ea typeface="Lora"/>
                <a:cs typeface="Lora"/>
                <a:sym typeface="Lora"/>
              </a:rPr>
              <a:t>Recruiting panel and committee members</a:t>
            </a:r>
            <a:endParaRPr sz="2200" b="0" i="0" u="none" strike="noStrike" cap="none">
              <a:solidFill>
                <a:srgbClr val="000000"/>
              </a:solidFill>
              <a:latin typeface="Lora"/>
              <a:ea typeface="Lora"/>
              <a:cs typeface="Lora"/>
              <a:sym typeface="Lora"/>
            </a:endParaRPr>
          </a:p>
          <a:p>
            <a:pPr marL="342900" marR="0" lvl="0" indent="-342900" algn="l" rtl="0">
              <a:lnSpc>
                <a:spcPct val="115000"/>
              </a:lnSpc>
              <a:spcBef>
                <a:spcPts val="1200"/>
              </a:spcBef>
              <a:spcAft>
                <a:spcPts val="0"/>
              </a:spcAft>
              <a:buClr>
                <a:schemeClr val="lt1"/>
              </a:buClr>
              <a:buSzPts val="2400"/>
              <a:buFont typeface="Arial"/>
              <a:buAutoNum type="arabicPeriod"/>
            </a:pPr>
            <a:r>
              <a:rPr lang="en-GB" sz="2200" b="0" i="0" u="none" strike="noStrike" cap="none">
                <a:solidFill>
                  <a:schemeClr val="lt1"/>
                </a:solidFill>
                <a:latin typeface="Lora"/>
                <a:ea typeface="Lora"/>
                <a:cs typeface="Lora"/>
                <a:sym typeface="Lora"/>
              </a:rPr>
              <a:t>Providing reviewers’ guidance and training</a:t>
            </a:r>
            <a:endParaRPr sz="2200" b="0" i="0" u="none" strike="noStrike" cap="none">
              <a:solidFill>
                <a:srgbClr val="000000"/>
              </a:solidFill>
              <a:latin typeface="Lora"/>
              <a:ea typeface="Lora"/>
              <a:cs typeface="Lora"/>
              <a:sym typeface="Lora"/>
            </a:endParaRPr>
          </a:p>
          <a:p>
            <a:pPr marL="342900" marR="0" lvl="0" indent="-342900" algn="l" rtl="0">
              <a:lnSpc>
                <a:spcPct val="115000"/>
              </a:lnSpc>
              <a:spcBef>
                <a:spcPts val="1200"/>
              </a:spcBef>
              <a:spcAft>
                <a:spcPts val="0"/>
              </a:spcAft>
              <a:buClr>
                <a:schemeClr val="lt1"/>
              </a:buClr>
              <a:buSzPts val="2400"/>
              <a:buFont typeface="Arial"/>
              <a:buAutoNum type="arabicPeriod"/>
            </a:pPr>
            <a:r>
              <a:rPr lang="en-GB" sz="2200" b="0" i="0" u="none" strike="noStrike" cap="none">
                <a:solidFill>
                  <a:schemeClr val="lt1"/>
                </a:solidFill>
                <a:latin typeface="Lora"/>
                <a:ea typeface="Lora"/>
                <a:cs typeface="Lora"/>
                <a:sym typeface="Lora"/>
              </a:rPr>
              <a:t>Designing RRA-aligned decision-making workflows</a:t>
            </a:r>
            <a:endParaRPr sz="1400" b="0" i="0" u="none" strike="noStrike" cap="none">
              <a:solidFill>
                <a:srgbClr val="000000"/>
              </a:solidFill>
              <a:latin typeface="Arial"/>
              <a:ea typeface="Arial"/>
              <a:cs typeface="Arial"/>
              <a:sym typeface="Arial"/>
            </a:endParaRPr>
          </a:p>
          <a:p>
            <a:pPr marL="342900" marR="0" lvl="0" indent="-342900" algn="l" rtl="0">
              <a:lnSpc>
                <a:spcPct val="115000"/>
              </a:lnSpc>
              <a:spcBef>
                <a:spcPts val="1200"/>
              </a:spcBef>
              <a:spcAft>
                <a:spcPts val="0"/>
              </a:spcAft>
              <a:buClr>
                <a:schemeClr val="lt1"/>
              </a:buClr>
              <a:buSzPts val="2400"/>
              <a:buFont typeface="Arial"/>
              <a:buAutoNum type="arabicPeriod"/>
            </a:pPr>
            <a:r>
              <a:rPr lang="en-GB" sz="2200" b="0" i="0" u="none" strike="noStrike" cap="none">
                <a:solidFill>
                  <a:schemeClr val="lt1"/>
                </a:solidFill>
                <a:latin typeface="Lora"/>
                <a:ea typeface="Lora"/>
                <a:cs typeface="Lora"/>
                <a:sym typeface="Lora"/>
              </a:rPr>
              <a:t>Sharing funding decisions with applicants</a:t>
            </a:r>
            <a:endParaRPr sz="2200" b="0" i="0" u="none" strike="noStrike" cap="none">
              <a:solidFill>
                <a:schemeClr val="lt1"/>
              </a:solidFill>
              <a:latin typeface="Lora"/>
              <a:ea typeface="Lora"/>
              <a:cs typeface="Lora"/>
              <a:sym typeface="Lora"/>
            </a:endParaRPr>
          </a:p>
        </p:txBody>
      </p:sp>
      <p:grpSp>
        <p:nvGrpSpPr>
          <p:cNvPr id="202" name="Google Shape;202;p20"/>
          <p:cNvGrpSpPr/>
          <p:nvPr/>
        </p:nvGrpSpPr>
        <p:grpSpPr>
          <a:xfrm>
            <a:off x="7596554" y="1907064"/>
            <a:ext cx="4595447" cy="3772767"/>
            <a:chOff x="6230814" y="1907064"/>
            <a:chExt cx="5961187" cy="4950936"/>
          </a:xfrm>
        </p:grpSpPr>
        <p:pic>
          <p:nvPicPr>
            <p:cNvPr id="203" name="Google Shape;203;p20"/>
            <p:cNvPicPr preferRelativeResize="0"/>
            <p:nvPr/>
          </p:nvPicPr>
          <p:blipFill rotWithShape="1">
            <a:blip r:embed="rId3">
              <a:alphaModFix/>
            </a:blip>
            <a:srcRect/>
            <a:stretch/>
          </p:blipFill>
          <p:spPr>
            <a:xfrm>
              <a:off x="8337025" y="1907064"/>
              <a:ext cx="3854976" cy="4950935"/>
            </a:xfrm>
            <a:prstGeom prst="rect">
              <a:avLst/>
            </a:prstGeom>
            <a:noFill/>
            <a:ln>
              <a:noFill/>
            </a:ln>
          </p:spPr>
        </p:pic>
        <p:pic>
          <p:nvPicPr>
            <p:cNvPr id="204" name="Google Shape;204;p20"/>
            <p:cNvPicPr preferRelativeResize="0"/>
            <p:nvPr/>
          </p:nvPicPr>
          <p:blipFill rotWithShape="1">
            <a:blip r:embed="rId4">
              <a:alphaModFix/>
            </a:blip>
            <a:srcRect/>
            <a:stretch/>
          </p:blipFill>
          <p:spPr>
            <a:xfrm>
              <a:off x="6230814" y="4442251"/>
              <a:ext cx="2766300" cy="2415749"/>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1"/>
          <p:cNvSpPr txBox="1"/>
          <p:nvPr/>
        </p:nvSpPr>
        <p:spPr>
          <a:xfrm>
            <a:off x="741483" y="452057"/>
            <a:ext cx="10978662"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3900"/>
              <a:buFont typeface="Arial"/>
              <a:buNone/>
            </a:pPr>
            <a:r>
              <a:rPr lang="en-GB" sz="3600" b="0" i="0" u="none" strike="noStrike" cap="none">
                <a:solidFill>
                  <a:schemeClr val="lt1"/>
                </a:solidFill>
                <a:latin typeface="Lora"/>
                <a:ea typeface="Lora"/>
                <a:cs typeface="Lora"/>
                <a:sym typeface="Lora"/>
              </a:rPr>
              <a:t>Setting grant terms and conditions</a:t>
            </a:r>
            <a:br>
              <a:rPr lang="en-GB" sz="1400" b="0" i="0" u="none" strike="noStrike" cap="none">
                <a:solidFill>
                  <a:srgbClr val="000000"/>
                </a:solidFill>
                <a:latin typeface="Lora"/>
                <a:ea typeface="Lora"/>
                <a:cs typeface="Lora"/>
                <a:sym typeface="Lora"/>
              </a:rPr>
            </a:br>
            <a:r>
              <a:rPr lang="en-GB" sz="2400" b="1" i="0" u="none" strike="noStrike" cap="none">
                <a:solidFill>
                  <a:schemeClr val="accent1"/>
                </a:solidFill>
                <a:latin typeface="Lora"/>
                <a:ea typeface="Lora"/>
                <a:cs typeface="Lora"/>
                <a:sym typeface="Lora"/>
              </a:rPr>
              <a:t>Moments to introduce RRA-aligned processes and workflows</a:t>
            </a:r>
            <a:endParaRPr sz="2400" b="0" i="0" u="none" strike="noStrike" cap="none">
              <a:solidFill>
                <a:srgbClr val="000000"/>
              </a:solidFill>
              <a:latin typeface="Lora"/>
              <a:ea typeface="Lora"/>
              <a:cs typeface="Lora"/>
              <a:sym typeface="Lora"/>
            </a:endParaRPr>
          </a:p>
        </p:txBody>
      </p:sp>
      <p:sp>
        <p:nvSpPr>
          <p:cNvPr id="210" name="Google Shape;210;p21"/>
          <p:cNvSpPr txBox="1"/>
          <p:nvPr/>
        </p:nvSpPr>
        <p:spPr>
          <a:xfrm>
            <a:off x="741483" y="1998234"/>
            <a:ext cx="6984264" cy="195741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15000"/>
              </a:lnSpc>
              <a:spcBef>
                <a:spcPts val="0"/>
              </a:spcBef>
              <a:spcAft>
                <a:spcPts val="0"/>
              </a:spcAft>
              <a:buClr>
                <a:schemeClr val="lt1"/>
              </a:buClr>
              <a:buSzPts val="2400"/>
              <a:buFont typeface="Arial"/>
              <a:buAutoNum type="arabicPeriod"/>
            </a:pPr>
            <a:r>
              <a:rPr lang="en-GB" sz="2200" b="0" i="0" u="none" strike="noStrike" cap="none">
                <a:solidFill>
                  <a:schemeClr val="lt1"/>
                </a:solidFill>
                <a:latin typeface="Lora"/>
                <a:ea typeface="Lora"/>
                <a:cs typeface="Lora"/>
                <a:sym typeface="Lora"/>
              </a:rPr>
              <a:t>Creating grant term and conditions</a:t>
            </a:r>
            <a:endParaRPr sz="2200" b="0" i="0" u="none" strike="noStrike" cap="none">
              <a:solidFill>
                <a:srgbClr val="000000"/>
              </a:solidFill>
              <a:latin typeface="Lora"/>
              <a:ea typeface="Lora"/>
              <a:cs typeface="Lora"/>
              <a:sym typeface="Lora"/>
            </a:endParaRPr>
          </a:p>
          <a:p>
            <a:pPr marL="342900" marR="0" lvl="0" indent="-342900" algn="l" rtl="0">
              <a:lnSpc>
                <a:spcPct val="115000"/>
              </a:lnSpc>
              <a:spcBef>
                <a:spcPts val="1200"/>
              </a:spcBef>
              <a:spcAft>
                <a:spcPts val="0"/>
              </a:spcAft>
              <a:buClr>
                <a:schemeClr val="lt1"/>
              </a:buClr>
              <a:buSzPts val="2400"/>
              <a:buFont typeface="Arial"/>
              <a:buAutoNum type="arabicPeriod"/>
            </a:pPr>
            <a:r>
              <a:rPr lang="en-GB" sz="2200" b="0" i="0" u="none" strike="noStrike" cap="none">
                <a:solidFill>
                  <a:schemeClr val="lt1"/>
                </a:solidFill>
                <a:latin typeface="Lora"/>
                <a:ea typeface="Lora"/>
                <a:cs typeface="Lora"/>
                <a:sym typeface="Lora"/>
              </a:rPr>
              <a:t>During the implementation and delivery of a grant</a:t>
            </a:r>
            <a:endParaRPr sz="2200" b="0" i="0" u="none" strike="noStrike" cap="none">
              <a:solidFill>
                <a:srgbClr val="000000"/>
              </a:solidFill>
              <a:latin typeface="Lora"/>
              <a:ea typeface="Lora"/>
              <a:cs typeface="Lora"/>
              <a:sym typeface="Lora"/>
            </a:endParaRPr>
          </a:p>
          <a:p>
            <a:pPr marL="342900" marR="0" lvl="0" indent="-342900" algn="l" rtl="0">
              <a:lnSpc>
                <a:spcPct val="115000"/>
              </a:lnSpc>
              <a:spcBef>
                <a:spcPts val="1200"/>
              </a:spcBef>
              <a:spcAft>
                <a:spcPts val="0"/>
              </a:spcAft>
              <a:buClr>
                <a:schemeClr val="lt1"/>
              </a:buClr>
              <a:buSzPts val="2400"/>
              <a:buFont typeface="Arial"/>
              <a:buAutoNum type="arabicPeriod"/>
            </a:pPr>
            <a:r>
              <a:rPr lang="en-GB" sz="2200" b="0" i="0" u="none" strike="noStrike" cap="none">
                <a:solidFill>
                  <a:schemeClr val="lt1"/>
                </a:solidFill>
                <a:latin typeface="Lora"/>
                <a:ea typeface="Lora"/>
                <a:cs typeface="Lora"/>
                <a:sym typeface="Lora"/>
              </a:rPr>
              <a:t>When setting grant reporting requirements </a:t>
            </a:r>
            <a:endParaRPr sz="2200" b="0" i="0" u="none" strike="noStrike" cap="none">
              <a:solidFill>
                <a:schemeClr val="lt1"/>
              </a:solidFill>
              <a:latin typeface="Lora"/>
              <a:ea typeface="Lora"/>
              <a:cs typeface="Lora"/>
              <a:sym typeface="Lora"/>
            </a:endParaRPr>
          </a:p>
        </p:txBody>
      </p:sp>
      <p:grpSp>
        <p:nvGrpSpPr>
          <p:cNvPr id="211" name="Google Shape;211;p21"/>
          <p:cNvGrpSpPr/>
          <p:nvPr/>
        </p:nvGrpSpPr>
        <p:grpSpPr>
          <a:xfrm>
            <a:off x="5433646" y="2054546"/>
            <a:ext cx="6758354" cy="3695623"/>
            <a:chOff x="4275200" y="2476417"/>
            <a:chExt cx="7916800" cy="4351397"/>
          </a:xfrm>
        </p:grpSpPr>
        <p:pic>
          <p:nvPicPr>
            <p:cNvPr id="212" name="Google Shape;212;p21"/>
            <p:cNvPicPr preferRelativeResize="0"/>
            <p:nvPr/>
          </p:nvPicPr>
          <p:blipFill rotWithShape="1">
            <a:blip r:embed="rId3">
              <a:alphaModFix/>
            </a:blip>
            <a:srcRect/>
            <a:stretch/>
          </p:blipFill>
          <p:spPr>
            <a:xfrm>
              <a:off x="7810120" y="2476417"/>
              <a:ext cx="4381880" cy="4351397"/>
            </a:xfrm>
            <a:prstGeom prst="rect">
              <a:avLst/>
            </a:prstGeom>
            <a:noFill/>
            <a:ln>
              <a:noFill/>
            </a:ln>
          </p:spPr>
        </p:pic>
        <p:pic>
          <p:nvPicPr>
            <p:cNvPr id="213" name="Google Shape;213;p21"/>
            <p:cNvPicPr preferRelativeResize="0"/>
            <p:nvPr/>
          </p:nvPicPr>
          <p:blipFill rotWithShape="1">
            <a:blip r:embed="rId4">
              <a:alphaModFix/>
            </a:blip>
            <a:srcRect l="10189"/>
            <a:stretch/>
          </p:blipFill>
          <p:spPr>
            <a:xfrm>
              <a:off x="4275200" y="5050195"/>
              <a:ext cx="3608072" cy="1777619"/>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2"/>
          <p:cNvSpPr txBox="1"/>
          <p:nvPr/>
        </p:nvSpPr>
        <p:spPr>
          <a:xfrm>
            <a:off x="741483" y="452057"/>
            <a:ext cx="10978662"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3900"/>
              <a:buFont typeface="Arial"/>
              <a:buNone/>
            </a:pPr>
            <a:r>
              <a:rPr lang="en-GB" sz="3600" b="0" i="0" u="none" strike="noStrike" cap="none">
                <a:solidFill>
                  <a:schemeClr val="lt1"/>
                </a:solidFill>
                <a:latin typeface="Lora"/>
                <a:ea typeface="Lora"/>
                <a:cs typeface="Lora"/>
                <a:sym typeface="Lora"/>
              </a:rPr>
              <a:t>Monitoring and evaluating grants and programs</a:t>
            </a:r>
            <a:br>
              <a:rPr lang="en-GB" sz="1400" b="0" i="0" u="none" strike="noStrike" cap="none">
                <a:solidFill>
                  <a:srgbClr val="000000"/>
                </a:solidFill>
                <a:latin typeface="Lora"/>
                <a:ea typeface="Lora"/>
                <a:cs typeface="Lora"/>
                <a:sym typeface="Lora"/>
              </a:rPr>
            </a:br>
            <a:r>
              <a:rPr lang="en-GB" sz="2400" b="1" i="0" u="none" strike="noStrike" cap="none">
                <a:solidFill>
                  <a:schemeClr val="accent1"/>
                </a:solidFill>
                <a:latin typeface="Lora"/>
                <a:ea typeface="Lora"/>
                <a:cs typeface="Lora"/>
                <a:sym typeface="Lora"/>
              </a:rPr>
              <a:t>Moments to introduce RRA-aligned processes and workflows</a:t>
            </a:r>
            <a:endParaRPr sz="2400" b="0" i="0" u="none" strike="noStrike" cap="none">
              <a:solidFill>
                <a:srgbClr val="000000"/>
              </a:solidFill>
              <a:latin typeface="Lora"/>
              <a:ea typeface="Lora"/>
              <a:cs typeface="Lora"/>
              <a:sym typeface="Lora"/>
            </a:endParaRPr>
          </a:p>
        </p:txBody>
      </p:sp>
      <p:sp>
        <p:nvSpPr>
          <p:cNvPr id="219" name="Google Shape;219;p22"/>
          <p:cNvSpPr txBox="1"/>
          <p:nvPr/>
        </p:nvSpPr>
        <p:spPr>
          <a:xfrm>
            <a:off x="741483" y="1907065"/>
            <a:ext cx="6984264" cy="265453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15000"/>
              </a:lnSpc>
              <a:spcBef>
                <a:spcPts val="0"/>
              </a:spcBef>
              <a:spcAft>
                <a:spcPts val="0"/>
              </a:spcAft>
              <a:buClr>
                <a:schemeClr val="lt1"/>
              </a:buClr>
              <a:buSzPts val="2400"/>
              <a:buFont typeface="Arial"/>
              <a:buAutoNum type="arabicPeriod"/>
            </a:pPr>
            <a:r>
              <a:rPr lang="en-GB" sz="2200" b="0" i="0" u="none" strike="noStrike" cap="none">
                <a:solidFill>
                  <a:schemeClr val="lt1"/>
                </a:solidFill>
                <a:latin typeface="Lora"/>
                <a:ea typeface="Lora"/>
                <a:cs typeface="Lora"/>
                <a:sym typeface="Lora"/>
              </a:rPr>
              <a:t>Developing evaluation frameworks</a:t>
            </a:r>
            <a:endParaRPr sz="2200" b="0" i="0" u="none" strike="noStrike" cap="none">
              <a:solidFill>
                <a:srgbClr val="000000"/>
              </a:solidFill>
              <a:latin typeface="Lora"/>
              <a:ea typeface="Lora"/>
              <a:cs typeface="Lora"/>
              <a:sym typeface="Lora"/>
            </a:endParaRPr>
          </a:p>
          <a:p>
            <a:pPr marL="342900" marR="0" lvl="0" indent="-342900" algn="l" rtl="0">
              <a:lnSpc>
                <a:spcPct val="115000"/>
              </a:lnSpc>
              <a:spcBef>
                <a:spcPts val="1200"/>
              </a:spcBef>
              <a:spcAft>
                <a:spcPts val="0"/>
              </a:spcAft>
              <a:buClr>
                <a:schemeClr val="lt1"/>
              </a:buClr>
              <a:buSzPts val="2400"/>
              <a:buFont typeface="Arial"/>
              <a:buAutoNum type="arabicPeriod"/>
            </a:pPr>
            <a:r>
              <a:rPr lang="en-GB" sz="2200" b="0" i="0" u="none" strike="noStrike" cap="none">
                <a:solidFill>
                  <a:schemeClr val="lt1"/>
                </a:solidFill>
                <a:latin typeface="Lora"/>
                <a:ea typeface="Lora"/>
                <a:cs typeface="Lora"/>
                <a:sym typeface="Lora"/>
              </a:rPr>
              <a:t>Monitoring funding data</a:t>
            </a:r>
            <a:endParaRPr sz="2200" b="0" i="0" u="none" strike="noStrike" cap="none">
              <a:solidFill>
                <a:srgbClr val="000000"/>
              </a:solidFill>
              <a:latin typeface="Lora"/>
              <a:ea typeface="Lora"/>
              <a:cs typeface="Lora"/>
              <a:sym typeface="Lora"/>
            </a:endParaRPr>
          </a:p>
          <a:p>
            <a:pPr marL="342900" marR="0" lvl="0" indent="-342900" algn="l" rtl="0">
              <a:lnSpc>
                <a:spcPct val="115000"/>
              </a:lnSpc>
              <a:spcBef>
                <a:spcPts val="1200"/>
              </a:spcBef>
              <a:spcAft>
                <a:spcPts val="0"/>
              </a:spcAft>
              <a:buClr>
                <a:schemeClr val="lt1"/>
              </a:buClr>
              <a:buSzPts val="2400"/>
              <a:buFont typeface="Arial"/>
              <a:buAutoNum type="arabicPeriod"/>
            </a:pPr>
            <a:r>
              <a:rPr lang="en-GB" sz="2200" b="0" i="0" u="none" strike="noStrike" cap="none">
                <a:solidFill>
                  <a:schemeClr val="lt1"/>
                </a:solidFill>
                <a:latin typeface="Lora"/>
                <a:ea typeface="Lora"/>
                <a:cs typeface="Lora"/>
                <a:sym typeface="Lora"/>
              </a:rPr>
              <a:t>Developing grant reporting requirements</a:t>
            </a:r>
            <a:endParaRPr sz="1400" b="0" i="0" u="none" strike="noStrike" cap="none">
              <a:solidFill>
                <a:srgbClr val="000000"/>
              </a:solidFill>
              <a:latin typeface="Arial"/>
              <a:ea typeface="Arial"/>
              <a:cs typeface="Arial"/>
              <a:sym typeface="Arial"/>
            </a:endParaRPr>
          </a:p>
          <a:p>
            <a:pPr marL="342900" marR="0" lvl="0" indent="-342900" algn="l" rtl="0">
              <a:lnSpc>
                <a:spcPct val="115000"/>
              </a:lnSpc>
              <a:spcBef>
                <a:spcPts val="1200"/>
              </a:spcBef>
              <a:spcAft>
                <a:spcPts val="0"/>
              </a:spcAft>
              <a:buClr>
                <a:schemeClr val="lt1"/>
              </a:buClr>
              <a:buSzPts val="2400"/>
              <a:buFont typeface="Arial"/>
              <a:buAutoNum type="arabicPeriod"/>
            </a:pPr>
            <a:r>
              <a:rPr lang="en-GB" sz="2200" b="0" i="0" u="none" strike="noStrike" cap="none">
                <a:solidFill>
                  <a:schemeClr val="lt1"/>
                </a:solidFill>
                <a:latin typeface="Lora"/>
                <a:ea typeface="Lora"/>
                <a:cs typeface="Lora"/>
                <a:sym typeface="Lora"/>
              </a:rPr>
              <a:t>During grant delivery (e.g. progress reporting)</a:t>
            </a:r>
            <a:endParaRPr sz="1400" b="0" i="0" u="none" strike="noStrike" cap="none">
              <a:solidFill>
                <a:srgbClr val="000000"/>
              </a:solidFill>
              <a:latin typeface="Arial"/>
              <a:ea typeface="Arial"/>
              <a:cs typeface="Arial"/>
              <a:sym typeface="Arial"/>
            </a:endParaRPr>
          </a:p>
          <a:p>
            <a:pPr marL="342900" marR="0" lvl="0" indent="-342900" algn="l" rtl="0">
              <a:lnSpc>
                <a:spcPct val="115000"/>
              </a:lnSpc>
              <a:spcBef>
                <a:spcPts val="1200"/>
              </a:spcBef>
              <a:spcAft>
                <a:spcPts val="0"/>
              </a:spcAft>
              <a:buClr>
                <a:schemeClr val="lt1"/>
              </a:buClr>
              <a:buSzPts val="2400"/>
              <a:buFont typeface="Arial"/>
              <a:buAutoNum type="arabicPeriod"/>
            </a:pPr>
            <a:r>
              <a:rPr lang="en-GB" sz="2200" b="0" i="0" u="none" strike="noStrike" cap="none">
                <a:solidFill>
                  <a:schemeClr val="lt1"/>
                </a:solidFill>
                <a:latin typeface="Lora"/>
                <a:ea typeface="Lora"/>
                <a:cs typeface="Lora"/>
                <a:sym typeface="Lora"/>
              </a:rPr>
              <a:t>Evaluating outputs and impact</a:t>
            </a:r>
            <a:endParaRPr sz="2200" b="0" i="0" u="none" strike="noStrike" cap="none">
              <a:solidFill>
                <a:schemeClr val="lt1"/>
              </a:solidFill>
              <a:latin typeface="Lora"/>
              <a:ea typeface="Lora"/>
              <a:cs typeface="Lora"/>
              <a:sym typeface="Lora"/>
            </a:endParaRPr>
          </a:p>
        </p:txBody>
      </p:sp>
      <p:grpSp>
        <p:nvGrpSpPr>
          <p:cNvPr id="220" name="Google Shape;220;p22"/>
          <p:cNvGrpSpPr/>
          <p:nvPr/>
        </p:nvGrpSpPr>
        <p:grpSpPr>
          <a:xfrm>
            <a:off x="7315200" y="1907065"/>
            <a:ext cx="4876800" cy="3807936"/>
            <a:chOff x="6123296" y="1907064"/>
            <a:chExt cx="6068704" cy="4964583"/>
          </a:xfrm>
        </p:grpSpPr>
        <p:pic>
          <p:nvPicPr>
            <p:cNvPr id="221" name="Google Shape;221;p22"/>
            <p:cNvPicPr preferRelativeResize="0"/>
            <p:nvPr/>
          </p:nvPicPr>
          <p:blipFill rotWithShape="1">
            <a:blip r:embed="rId3">
              <a:alphaModFix/>
            </a:blip>
            <a:srcRect/>
            <a:stretch/>
          </p:blipFill>
          <p:spPr>
            <a:xfrm>
              <a:off x="8439778" y="1907064"/>
              <a:ext cx="3752222" cy="4950935"/>
            </a:xfrm>
            <a:prstGeom prst="rect">
              <a:avLst/>
            </a:prstGeom>
            <a:noFill/>
            <a:ln>
              <a:noFill/>
            </a:ln>
          </p:spPr>
        </p:pic>
        <p:pic>
          <p:nvPicPr>
            <p:cNvPr id="222" name="Google Shape;222;p22"/>
            <p:cNvPicPr preferRelativeResize="0"/>
            <p:nvPr/>
          </p:nvPicPr>
          <p:blipFill rotWithShape="1">
            <a:blip r:embed="rId4">
              <a:alphaModFix/>
            </a:blip>
            <a:srcRect/>
            <a:stretch/>
          </p:blipFill>
          <p:spPr>
            <a:xfrm>
              <a:off x="6123296" y="5294170"/>
              <a:ext cx="2301439" cy="1577477"/>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3"/>
          <p:cNvSpPr txBox="1"/>
          <p:nvPr/>
        </p:nvSpPr>
        <p:spPr>
          <a:xfrm>
            <a:off x="741483" y="452057"/>
            <a:ext cx="10978662" cy="1325563"/>
          </a:xfrm>
          <a:prstGeom prst="rect">
            <a:avLst/>
          </a:prstGeom>
          <a:noFill/>
          <a:ln>
            <a:noFill/>
          </a:ln>
        </p:spPr>
        <p:txBody>
          <a:bodyPr spcFirstLastPara="1" wrap="square" lIns="91425" tIns="45700" rIns="91425" bIns="45700" anchor="ctr" anchorCtr="0">
            <a:normAutofit fontScale="92500"/>
          </a:bodyPr>
          <a:lstStyle/>
          <a:p>
            <a:pPr marL="0" marR="0" lvl="0" indent="0" algn="l" rtl="0">
              <a:lnSpc>
                <a:spcPct val="100000"/>
              </a:lnSpc>
              <a:spcBef>
                <a:spcPts val="0"/>
              </a:spcBef>
              <a:spcAft>
                <a:spcPts val="0"/>
              </a:spcAft>
              <a:buClr>
                <a:srgbClr val="000000"/>
              </a:buClr>
              <a:buSzPct val="117117"/>
              <a:buFont typeface="Arial"/>
              <a:buNone/>
            </a:pPr>
            <a:r>
              <a:rPr lang="en-GB" sz="3600" b="0" i="0" u="none" strike="noStrike" cap="none">
                <a:solidFill>
                  <a:schemeClr val="lt1"/>
                </a:solidFill>
                <a:latin typeface="Lora"/>
                <a:ea typeface="Lora"/>
                <a:cs typeface="Lora"/>
                <a:sym typeface="Lora"/>
              </a:rPr>
              <a:t>Communicating and engaging with your communities</a:t>
            </a:r>
            <a:br>
              <a:rPr lang="en-GB" sz="1400" b="0" i="0" u="none" strike="noStrike" cap="none">
                <a:solidFill>
                  <a:srgbClr val="000000"/>
                </a:solidFill>
                <a:latin typeface="Lora"/>
                <a:ea typeface="Lora"/>
                <a:cs typeface="Lora"/>
                <a:sym typeface="Lora"/>
              </a:rPr>
            </a:br>
            <a:r>
              <a:rPr lang="en-GB" sz="2400" b="1" i="0" u="none" strike="noStrike" cap="none">
                <a:solidFill>
                  <a:schemeClr val="accent1"/>
                </a:solidFill>
                <a:latin typeface="Lora"/>
                <a:ea typeface="Lora"/>
                <a:cs typeface="Lora"/>
                <a:sym typeface="Lora"/>
              </a:rPr>
              <a:t>Moments to introduce RRA-aligned processes and workflows</a:t>
            </a:r>
            <a:endParaRPr sz="2400" b="0" i="0" u="none" strike="noStrike" cap="none">
              <a:solidFill>
                <a:srgbClr val="000000"/>
              </a:solidFill>
              <a:latin typeface="Lora"/>
              <a:ea typeface="Lora"/>
              <a:cs typeface="Lora"/>
              <a:sym typeface="Lora"/>
            </a:endParaRPr>
          </a:p>
        </p:txBody>
      </p:sp>
      <p:sp>
        <p:nvSpPr>
          <p:cNvPr id="228" name="Google Shape;228;p23"/>
          <p:cNvSpPr txBox="1"/>
          <p:nvPr/>
        </p:nvSpPr>
        <p:spPr>
          <a:xfrm>
            <a:off x="741483" y="2217650"/>
            <a:ext cx="6274779" cy="234675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15000"/>
              </a:lnSpc>
              <a:spcBef>
                <a:spcPts val="0"/>
              </a:spcBef>
              <a:spcAft>
                <a:spcPts val="0"/>
              </a:spcAft>
              <a:buClr>
                <a:schemeClr val="lt1"/>
              </a:buClr>
              <a:buSzPts val="2400"/>
              <a:buFont typeface="Arial"/>
              <a:buAutoNum type="arabicPeriod"/>
            </a:pPr>
            <a:r>
              <a:rPr lang="en-GB" sz="2200" b="0" i="0" u="none" strike="noStrike" cap="none">
                <a:solidFill>
                  <a:schemeClr val="lt1"/>
                </a:solidFill>
                <a:latin typeface="Lora"/>
                <a:ea typeface="Lora"/>
                <a:cs typeface="Lora"/>
                <a:sym typeface="Lora"/>
              </a:rPr>
              <a:t>Developing externally facing policies and position statements</a:t>
            </a:r>
            <a:endParaRPr sz="2200" b="0" i="0" u="none" strike="noStrike" cap="none">
              <a:solidFill>
                <a:srgbClr val="000000"/>
              </a:solidFill>
              <a:latin typeface="Lora"/>
              <a:ea typeface="Lora"/>
              <a:cs typeface="Lora"/>
              <a:sym typeface="Lora"/>
            </a:endParaRPr>
          </a:p>
          <a:p>
            <a:pPr marL="342900" marR="0" lvl="0" indent="-342900" algn="l" rtl="0">
              <a:lnSpc>
                <a:spcPct val="115000"/>
              </a:lnSpc>
              <a:spcBef>
                <a:spcPts val="1200"/>
              </a:spcBef>
              <a:spcAft>
                <a:spcPts val="0"/>
              </a:spcAft>
              <a:buClr>
                <a:schemeClr val="lt1"/>
              </a:buClr>
              <a:buSzPts val="2400"/>
              <a:buFont typeface="Arial"/>
              <a:buAutoNum type="arabicPeriod"/>
            </a:pPr>
            <a:r>
              <a:rPr lang="en-GB" sz="2200" b="0" i="0" u="none" strike="noStrike" cap="none">
                <a:solidFill>
                  <a:schemeClr val="lt1"/>
                </a:solidFill>
                <a:latin typeface="Lora"/>
                <a:ea typeface="Lora"/>
                <a:cs typeface="Lora"/>
                <a:sym typeface="Lora"/>
              </a:rPr>
              <a:t>Internal communication about RRA</a:t>
            </a:r>
            <a:endParaRPr sz="2200" b="0" i="0" u="none" strike="noStrike" cap="none">
              <a:solidFill>
                <a:srgbClr val="000000"/>
              </a:solidFill>
              <a:latin typeface="Lora"/>
              <a:ea typeface="Lora"/>
              <a:cs typeface="Lora"/>
              <a:sym typeface="Lora"/>
            </a:endParaRPr>
          </a:p>
          <a:p>
            <a:pPr marL="342900" marR="0" lvl="0" indent="-342900" algn="l" rtl="0">
              <a:lnSpc>
                <a:spcPct val="115000"/>
              </a:lnSpc>
              <a:spcBef>
                <a:spcPts val="1200"/>
              </a:spcBef>
              <a:spcAft>
                <a:spcPts val="0"/>
              </a:spcAft>
              <a:buClr>
                <a:schemeClr val="lt1"/>
              </a:buClr>
              <a:buSzPts val="2400"/>
              <a:buFont typeface="Arial"/>
              <a:buAutoNum type="arabicPeriod"/>
            </a:pPr>
            <a:r>
              <a:rPr lang="en-GB" sz="2200" b="0" i="0" u="none" strike="noStrike" cap="none">
                <a:solidFill>
                  <a:schemeClr val="lt1"/>
                </a:solidFill>
                <a:latin typeface="Lora"/>
                <a:ea typeface="Lora"/>
                <a:cs typeface="Lora"/>
                <a:sym typeface="Lora"/>
              </a:rPr>
              <a:t>Communication about your funding decisions and successes</a:t>
            </a:r>
            <a:endParaRPr sz="2200" b="0" i="0" u="none" strike="noStrike" cap="none">
              <a:solidFill>
                <a:schemeClr val="lt1"/>
              </a:solidFill>
              <a:latin typeface="Lora"/>
              <a:ea typeface="Lora"/>
              <a:cs typeface="Lora"/>
              <a:sym typeface="Lora"/>
            </a:endParaRPr>
          </a:p>
        </p:txBody>
      </p:sp>
      <p:grpSp>
        <p:nvGrpSpPr>
          <p:cNvPr id="229" name="Google Shape;229;p23"/>
          <p:cNvGrpSpPr/>
          <p:nvPr/>
        </p:nvGrpSpPr>
        <p:grpSpPr>
          <a:xfrm>
            <a:off x="8317522" y="2217650"/>
            <a:ext cx="3874477" cy="3532520"/>
            <a:chOff x="6537952" y="2217649"/>
            <a:chExt cx="5654048" cy="4640351"/>
          </a:xfrm>
        </p:grpSpPr>
        <p:pic>
          <p:nvPicPr>
            <p:cNvPr id="230" name="Google Shape;230;p23"/>
            <p:cNvPicPr preferRelativeResize="0"/>
            <p:nvPr/>
          </p:nvPicPr>
          <p:blipFill rotWithShape="1">
            <a:blip r:embed="rId3">
              <a:alphaModFix/>
            </a:blip>
            <a:srcRect/>
            <a:stretch/>
          </p:blipFill>
          <p:spPr>
            <a:xfrm>
              <a:off x="8510048" y="2217649"/>
              <a:ext cx="3681952" cy="4640351"/>
            </a:xfrm>
            <a:prstGeom prst="rect">
              <a:avLst/>
            </a:prstGeom>
            <a:noFill/>
            <a:ln>
              <a:noFill/>
            </a:ln>
          </p:spPr>
        </p:pic>
        <p:pic>
          <p:nvPicPr>
            <p:cNvPr id="231" name="Google Shape;231;p23"/>
            <p:cNvPicPr preferRelativeResize="0"/>
            <p:nvPr/>
          </p:nvPicPr>
          <p:blipFill rotWithShape="1">
            <a:blip r:embed="rId4">
              <a:alphaModFix/>
            </a:blip>
            <a:srcRect l="8592"/>
            <a:stretch/>
          </p:blipFill>
          <p:spPr>
            <a:xfrm>
              <a:off x="6537952" y="4253821"/>
              <a:ext cx="2252734" cy="2373545"/>
            </a:xfrm>
            <a:prstGeom prst="rect">
              <a:avLst/>
            </a:prstGeom>
            <a:noFill/>
            <a:ln>
              <a:noFill/>
            </a:ln>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5"/>
          <p:cNvSpPr txBox="1">
            <a:spLocks noGrp="1"/>
          </p:cNvSpPr>
          <p:nvPr>
            <p:ph type="ctrTitle"/>
          </p:nvPr>
        </p:nvSpPr>
        <p:spPr>
          <a:xfrm>
            <a:off x="1524000" y="167100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5333"/>
              <a:buFont typeface="Arial"/>
              <a:buNone/>
            </a:pPr>
            <a:r>
              <a:rPr lang="en-GB" sz="4800" b="1">
                <a:latin typeface="Lora"/>
                <a:ea typeface="Lora"/>
                <a:cs typeface="Lora"/>
                <a:sym typeface="Lora"/>
              </a:rPr>
              <a:t>Chapter 4. RRA and its place in the research system</a:t>
            </a:r>
            <a:endParaRPr sz="4800" b="1"/>
          </a:p>
        </p:txBody>
      </p:sp>
      <p:grpSp>
        <p:nvGrpSpPr>
          <p:cNvPr id="238" name="Google Shape;238;p15"/>
          <p:cNvGrpSpPr/>
          <p:nvPr/>
        </p:nvGrpSpPr>
        <p:grpSpPr>
          <a:xfrm>
            <a:off x="-496713" y="4832779"/>
            <a:ext cx="3443100" cy="2025231"/>
            <a:chOff x="-496713" y="4832779"/>
            <a:chExt cx="3443100" cy="2025231"/>
          </a:xfrm>
        </p:grpSpPr>
        <p:sp>
          <p:nvSpPr>
            <p:cNvPr id="239" name="Google Shape;239;p15"/>
            <p:cNvSpPr txBox="1"/>
            <p:nvPr/>
          </p:nvSpPr>
          <p:spPr>
            <a:xfrm>
              <a:off x="-496713" y="6482710"/>
              <a:ext cx="3443100" cy="375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1"/>
                </a:buClr>
                <a:buSzPts val="2333"/>
                <a:buFont typeface="Arial"/>
                <a:buNone/>
              </a:pPr>
              <a:br>
                <a:rPr lang="en-GB" sz="1000" b="0" i="0" u="none" strike="noStrike" cap="none">
                  <a:solidFill>
                    <a:schemeClr val="lt1"/>
                  </a:solidFill>
                  <a:latin typeface="Lora"/>
                  <a:ea typeface="Lora"/>
                  <a:cs typeface="Lora"/>
                  <a:sym typeface="Lora"/>
                </a:rPr>
              </a:br>
              <a:r>
                <a:rPr lang="en-GB" sz="1000" b="0" i="0" u="sng" strike="noStrike" cap="none">
                  <a:solidFill>
                    <a:schemeClr val="lt1"/>
                  </a:solidFill>
                  <a:latin typeface="Lora"/>
                  <a:ea typeface="Lora"/>
                  <a:cs typeface="Lora"/>
                  <a:sym typeface="Lora"/>
                  <a:hlinkClick r:id="rId3">
                    <a:extLst>
                      <a:ext uri="{A12FA001-AC4F-418D-AE19-62706E023703}">
                        <ahyp:hlinkClr xmlns:ahyp="http://schemas.microsoft.com/office/drawing/2018/hyperlinkcolor" val="tx"/>
                      </a:ext>
                    </a:extLst>
                  </a:hlinkClick>
                </a:rPr>
                <a:t>https://bit.ly/DORA-Funder-Guide</a:t>
              </a:r>
              <a:r>
                <a:rPr lang="en-GB" sz="1000" b="0" i="0" u="none" strike="noStrike" cap="none">
                  <a:solidFill>
                    <a:schemeClr val="lt1"/>
                  </a:solidFill>
                  <a:latin typeface="Lora"/>
                  <a:ea typeface="Lora"/>
                  <a:cs typeface="Lora"/>
                  <a:sym typeface="Lora"/>
                </a:rPr>
                <a:t> </a:t>
              </a:r>
              <a:br>
                <a:rPr lang="en-GB" sz="1000" b="0" i="0" u="none" strike="noStrike" cap="none">
                  <a:solidFill>
                    <a:schemeClr val="lt1"/>
                  </a:solidFill>
                  <a:latin typeface="Lora"/>
                  <a:ea typeface="Lora"/>
                  <a:cs typeface="Lora"/>
                  <a:sym typeface="Lora"/>
                </a:rPr>
              </a:br>
              <a:endParaRPr sz="1000" b="0" i="0" u="none" strike="noStrike" cap="none">
                <a:solidFill>
                  <a:schemeClr val="lt1"/>
                </a:solidFill>
                <a:latin typeface="Lora"/>
                <a:ea typeface="Lora"/>
                <a:cs typeface="Lora"/>
                <a:sym typeface="Lora"/>
              </a:endParaRPr>
            </a:p>
          </p:txBody>
        </p:sp>
        <p:pic>
          <p:nvPicPr>
            <p:cNvPr id="240" name="Google Shape;240;p15"/>
            <p:cNvPicPr preferRelativeResize="0"/>
            <p:nvPr/>
          </p:nvPicPr>
          <p:blipFill rotWithShape="1">
            <a:blip r:embed="rId4">
              <a:alphaModFix/>
            </a:blip>
            <a:srcRect/>
            <a:stretch/>
          </p:blipFill>
          <p:spPr>
            <a:xfrm>
              <a:off x="470146" y="4832779"/>
              <a:ext cx="1509395" cy="1509395"/>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6"/>
          <p:cNvSpPr txBox="1"/>
          <p:nvPr/>
        </p:nvSpPr>
        <p:spPr>
          <a:xfrm>
            <a:off x="1128023" y="-34016"/>
            <a:ext cx="10978662"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3900"/>
              <a:buFont typeface="Arial"/>
              <a:buNone/>
            </a:pPr>
            <a:r>
              <a:rPr lang="en-GB" sz="3600" b="0" i="0" u="none" strike="noStrike" cap="none">
                <a:solidFill>
                  <a:schemeClr val="lt1"/>
                </a:solidFill>
                <a:latin typeface="Lora"/>
                <a:ea typeface="Lora"/>
                <a:cs typeface="Lora"/>
                <a:sym typeface="Lora"/>
              </a:rPr>
              <a:t>An interconnected research system</a:t>
            </a:r>
            <a:endParaRPr sz="2400" b="0" i="0" u="none" strike="noStrike" cap="none">
              <a:solidFill>
                <a:srgbClr val="000000"/>
              </a:solidFill>
              <a:latin typeface="Lora"/>
              <a:ea typeface="Lora"/>
              <a:cs typeface="Lora"/>
              <a:sym typeface="Lora"/>
            </a:endParaRPr>
          </a:p>
        </p:txBody>
      </p:sp>
      <p:pic>
        <p:nvPicPr>
          <p:cNvPr id="201" name="Google Shape;201;p16"/>
          <p:cNvPicPr preferRelativeResize="0"/>
          <p:nvPr/>
        </p:nvPicPr>
        <p:blipFill rotWithShape="1">
          <a:blip r:embed="rId3">
            <a:alphaModFix/>
          </a:blip>
          <a:srcRect/>
          <a:stretch/>
        </p:blipFill>
        <p:spPr>
          <a:xfrm>
            <a:off x="3640668" y="1453661"/>
            <a:ext cx="5249985" cy="512108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lt1"/>
              </a:buClr>
              <a:buSzPct val="111111"/>
              <a:buFont typeface="Arial"/>
              <a:buNone/>
            </a:pPr>
            <a:r>
              <a:rPr lang="en-GB" sz="4800" b="1">
                <a:latin typeface="Lora"/>
                <a:ea typeface="Lora"/>
                <a:cs typeface="Lora"/>
                <a:sym typeface="Lora"/>
              </a:rPr>
              <a:t>Implementing Responsible Research Assessment at Research Funding Organizations</a:t>
            </a:r>
            <a:endParaRPr sz="4800" b="1"/>
          </a:p>
        </p:txBody>
      </p:sp>
      <p:sp>
        <p:nvSpPr>
          <p:cNvPr id="100" name="Google Shape;100;p5"/>
          <p:cNvSpPr txBox="1">
            <a:spLocks noGrp="1"/>
          </p:cNvSpPr>
          <p:nvPr>
            <p:ph type="subTitle" idx="1"/>
          </p:nvPr>
        </p:nvSpPr>
        <p:spPr>
          <a:xfrm>
            <a:off x="1360936" y="3839372"/>
            <a:ext cx="9470127" cy="1655762"/>
          </a:xfrm>
          <a:prstGeom prst="rect">
            <a:avLst/>
          </a:prstGeom>
          <a:noFill/>
          <a:ln>
            <a:noFill/>
          </a:ln>
        </p:spPr>
        <p:txBody>
          <a:bodyPr spcFirstLastPara="1" wrap="square" lIns="91425" tIns="45700" rIns="91425" bIns="45700" anchor="t" anchorCtr="0">
            <a:normAutofit fontScale="92500"/>
          </a:bodyPr>
          <a:lstStyle/>
          <a:p>
            <a:pPr marL="457200" lvl="0" indent="-228600" algn="ctr" rtl="0">
              <a:lnSpc>
                <a:spcPct val="110000"/>
              </a:lnSpc>
              <a:spcBef>
                <a:spcPts val="1000"/>
              </a:spcBef>
              <a:spcAft>
                <a:spcPts val="0"/>
              </a:spcAft>
              <a:buClr>
                <a:schemeClr val="lt1"/>
              </a:buClr>
              <a:buSzPct val="81081"/>
              <a:buNone/>
            </a:pPr>
            <a:r>
              <a:rPr lang="en-GB" sz="3200">
                <a:solidFill>
                  <a:schemeClr val="accent1"/>
                </a:solidFill>
                <a:latin typeface="Lora"/>
                <a:ea typeface="Lora"/>
                <a:cs typeface="Lora"/>
                <a:sym typeface="Lora"/>
              </a:rPr>
              <a:t>Overview of DORA’s </a:t>
            </a:r>
            <a:r>
              <a:rPr lang="en-GB" sz="3200" i="1">
                <a:solidFill>
                  <a:schemeClr val="accent1"/>
                </a:solidFill>
                <a:latin typeface="Lora"/>
                <a:ea typeface="Lora"/>
                <a:cs typeface="Lora"/>
                <a:sym typeface="Lora"/>
              </a:rPr>
              <a:t>Practical Guide for Research Funding Organizations for </a:t>
            </a:r>
            <a:r>
              <a:rPr lang="en-GB" sz="3200" b="1" i="1">
                <a:solidFill>
                  <a:schemeClr val="accent1"/>
                </a:solidFill>
                <a:latin typeface="Lora"/>
                <a:ea typeface="Lora"/>
                <a:cs typeface="Lora"/>
                <a:sym typeface="Lora"/>
              </a:rPr>
              <a:t>funding program staff</a:t>
            </a:r>
            <a:endParaRPr b="1"/>
          </a:p>
          <a:p>
            <a:pPr marL="457200" lvl="0" indent="-228600" algn="ctr" rtl="0">
              <a:lnSpc>
                <a:spcPct val="110000"/>
              </a:lnSpc>
              <a:spcBef>
                <a:spcPts val="1000"/>
              </a:spcBef>
              <a:spcAft>
                <a:spcPts val="0"/>
              </a:spcAft>
              <a:buClr>
                <a:schemeClr val="lt1"/>
              </a:buClr>
              <a:buSzPct val="108108"/>
              <a:buNone/>
            </a:pPr>
            <a:endParaRPr i="1"/>
          </a:p>
        </p:txBody>
      </p:sp>
      <p:grpSp>
        <p:nvGrpSpPr>
          <p:cNvPr id="101" name="Google Shape;101;p5"/>
          <p:cNvGrpSpPr/>
          <p:nvPr/>
        </p:nvGrpSpPr>
        <p:grpSpPr>
          <a:xfrm>
            <a:off x="-496713" y="4832779"/>
            <a:ext cx="3443100" cy="2025231"/>
            <a:chOff x="-496713" y="4832779"/>
            <a:chExt cx="3443100" cy="2025231"/>
          </a:xfrm>
        </p:grpSpPr>
        <p:sp>
          <p:nvSpPr>
            <p:cNvPr id="102" name="Google Shape;102;p5"/>
            <p:cNvSpPr txBox="1"/>
            <p:nvPr/>
          </p:nvSpPr>
          <p:spPr>
            <a:xfrm>
              <a:off x="-496713" y="6482710"/>
              <a:ext cx="3443100" cy="375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1"/>
                </a:buClr>
                <a:buSzPts val="2333"/>
                <a:buFont typeface="Arial"/>
                <a:buNone/>
              </a:pPr>
              <a:br>
                <a:rPr lang="en-GB" sz="1000" b="0" i="0" u="none" strike="noStrike" cap="none">
                  <a:solidFill>
                    <a:schemeClr val="lt1"/>
                  </a:solidFill>
                  <a:latin typeface="Lora"/>
                  <a:ea typeface="Lora"/>
                  <a:cs typeface="Lora"/>
                  <a:sym typeface="Lora"/>
                </a:rPr>
              </a:br>
              <a:r>
                <a:rPr lang="en-GB" sz="1000" b="0" i="0" u="sng" strike="noStrike" cap="none">
                  <a:solidFill>
                    <a:schemeClr val="lt1"/>
                  </a:solidFill>
                  <a:latin typeface="Lora"/>
                  <a:ea typeface="Lora"/>
                  <a:cs typeface="Lora"/>
                  <a:sym typeface="Lora"/>
                  <a:hlinkClick r:id="rId3">
                    <a:extLst>
                      <a:ext uri="{A12FA001-AC4F-418D-AE19-62706E023703}">
                        <ahyp:hlinkClr xmlns:ahyp="http://schemas.microsoft.com/office/drawing/2018/hyperlinkcolor" val="tx"/>
                      </a:ext>
                    </a:extLst>
                  </a:hlinkClick>
                </a:rPr>
                <a:t>https://bit.ly/DORA-Funder-Guide</a:t>
              </a:r>
              <a:r>
                <a:rPr lang="en-GB" sz="1000" b="0" i="0" u="none" strike="noStrike" cap="none">
                  <a:solidFill>
                    <a:schemeClr val="lt1"/>
                  </a:solidFill>
                  <a:latin typeface="Lora"/>
                  <a:ea typeface="Lora"/>
                  <a:cs typeface="Lora"/>
                  <a:sym typeface="Lora"/>
                </a:rPr>
                <a:t> </a:t>
              </a:r>
              <a:br>
                <a:rPr lang="en-GB" sz="1000" b="0" i="0" u="none" strike="noStrike" cap="none">
                  <a:solidFill>
                    <a:schemeClr val="lt1"/>
                  </a:solidFill>
                  <a:latin typeface="Lora"/>
                  <a:ea typeface="Lora"/>
                  <a:cs typeface="Lora"/>
                  <a:sym typeface="Lora"/>
                </a:rPr>
              </a:br>
              <a:endParaRPr sz="1000" b="0" i="0" u="none" strike="noStrike" cap="none">
                <a:solidFill>
                  <a:schemeClr val="lt1"/>
                </a:solidFill>
                <a:latin typeface="Lora"/>
                <a:ea typeface="Lora"/>
                <a:cs typeface="Lora"/>
                <a:sym typeface="Lora"/>
              </a:endParaRPr>
            </a:p>
          </p:txBody>
        </p:sp>
        <p:pic>
          <p:nvPicPr>
            <p:cNvPr id="103" name="Google Shape;103;p5"/>
            <p:cNvPicPr preferRelativeResize="0"/>
            <p:nvPr/>
          </p:nvPicPr>
          <p:blipFill rotWithShape="1">
            <a:blip r:embed="rId4">
              <a:alphaModFix/>
            </a:blip>
            <a:srcRect/>
            <a:stretch/>
          </p:blipFill>
          <p:spPr>
            <a:xfrm>
              <a:off x="470146" y="4832779"/>
              <a:ext cx="1509395" cy="1509395"/>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9">
          <a:extLst>
            <a:ext uri="{FF2B5EF4-FFF2-40B4-BE49-F238E27FC236}">
              <a16:creationId xmlns:a16="http://schemas.microsoft.com/office/drawing/2014/main" id="{19AFA9BC-F1F3-12CC-6E76-1435959C8F72}"/>
            </a:ext>
          </a:extLst>
        </p:cNvPr>
        <p:cNvGrpSpPr/>
        <p:nvPr/>
      </p:nvGrpSpPr>
      <p:grpSpPr>
        <a:xfrm>
          <a:off x="0" y="0"/>
          <a:ext cx="0" cy="0"/>
          <a:chOff x="0" y="0"/>
          <a:chExt cx="0" cy="0"/>
        </a:xfrm>
      </p:grpSpPr>
      <p:sp>
        <p:nvSpPr>
          <p:cNvPr id="200" name="Google Shape;200;p16">
            <a:extLst>
              <a:ext uri="{FF2B5EF4-FFF2-40B4-BE49-F238E27FC236}">
                <a16:creationId xmlns:a16="http://schemas.microsoft.com/office/drawing/2014/main" id="{B51E9705-FFCC-6E0C-17FD-5887DF69B870}"/>
              </a:ext>
            </a:extLst>
          </p:cNvPr>
          <p:cNvSpPr txBox="1"/>
          <p:nvPr/>
        </p:nvSpPr>
        <p:spPr>
          <a:xfrm>
            <a:off x="1128023" y="-34016"/>
            <a:ext cx="10978662"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3900"/>
              <a:buFont typeface="Arial"/>
              <a:buNone/>
            </a:pPr>
            <a:r>
              <a:rPr lang="en-GB" sz="3600" b="0" i="0" u="none" strike="noStrike" cap="none">
                <a:solidFill>
                  <a:schemeClr val="lt1"/>
                </a:solidFill>
                <a:latin typeface="Lora"/>
                <a:ea typeface="Lora"/>
                <a:cs typeface="Lora"/>
                <a:sym typeface="Lora"/>
              </a:rPr>
              <a:t>An interconnected research system</a:t>
            </a:r>
            <a:endParaRPr sz="2400" b="0" i="0" u="none" strike="noStrike" cap="none">
              <a:solidFill>
                <a:srgbClr val="000000"/>
              </a:solidFill>
              <a:latin typeface="Lora"/>
              <a:ea typeface="Lora"/>
              <a:cs typeface="Lora"/>
              <a:sym typeface="Lora"/>
            </a:endParaRPr>
          </a:p>
        </p:txBody>
      </p:sp>
      <p:pic>
        <p:nvPicPr>
          <p:cNvPr id="5" name="Picture 4">
            <a:extLst>
              <a:ext uri="{FF2B5EF4-FFF2-40B4-BE49-F238E27FC236}">
                <a16:creationId xmlns:a16="http://schemas.microsoft.com/office/drawing/2014/main" id="{53C750E0-766E-942F-BAC1-9CF6544C3CC7}"/>
              </a:ext>
            </a:extLst>
          </p:cNvPr>
          <p:cNvPicPr>
            <a:picLocks noChangeAspect="1"/>
          </p:cNvPicPr>
          <p:nvPr/>
        </p:nvPicPr>
        <p:blipFill>
          <a:blip r:embed="rId3"/>
          <a:stretch>
            <a:fillRect/>
          </a:stretch>
        </p:blipFill>
        <p:spPr>
          <a:xfrm>
            <a:off x="1128023" y="1162594"/>
            <a:ext cx="10075427" cy="5566453"/>
          </a:xfrm>
          <a:prstGeom prst="rect">
            <a:avLst/>
          </a:prstGeom>
        </p:spPr>
      </p:pic>
    </p:spTree>
    <p:extLst>
      <p:ext uri="{BB962C8B-B14F-4D97-AF65-F5344CB8AC3E}">
        <p14:creationId xmlns:p14="http://schemas.microsoft.com/office/powerpoint/2010/main" val="454769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8"/>
          <p:cNvSpPr txBox="1">
            <a:spLocks noGrp="1"/>
          </p:cNvSpPr>
          <p:nvPr>
            <p:ph type="ctrTitle"/>
          </p:nvPr>
        </p:nvSpPr>
        <p:spPr>
          <a:xfrm>
            <a:off x="1524000" y="167100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5333"/>
              <a:buFont typeface="Arial"/>
              <a:buNone/>
            </a:pPr>
            <a:r>
              <a:rPr lang="en-GB" sz="4800" b="1">
                <a:latin typeface="Lora"/>
                <a:ea typeface="Lora"/>
                <a:cs typeface="Lora"/>
                <a:sym typeface="Lora"/>
              </a:rPr>
              <a:t>Key resources to accompany the Guide</a:t>
            </a:r>
            <a:endParaRPr sz="4800" b="1"/>
          </a:p>
        </p:txBody>
      </p:sp>
      <p:grpSp>
        <p:nvGrpSpPr>
          <p:cNvPr id="260" name="Google Shape;260;p18"/>
          <p:cNvGrpSpPr/>
          <p:nvPr/>
        </p:nvGrpSpPr>
        <p:grpSpPr>
          <a:xfrm>
            <a:off x="-496713" y="4832779"/>
            <a:ext cx="3443100" cy="2025231"/>
            <a:chOff x="-496713" y="4832779"/>
            <a:chExt cx="3443100" cy="2025231"/>
          </a:xfrm>
        </p:grpSpPr>
        <p:sp>
          <p:nvSpPr>
            <p:cNvPr id="261" name="Google Shape;261;p18"/>
            <p:cNvSpPr txBox="1"/>
            <p:nvPr/>
          </p:nvSpPr>
          <p:spPr>
            <a:xfrm>
              <a:off x="-496713" y="6482710"/>
              <a:ext cx="3443100" cy="375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1"/>
                </a:buClr>
                <a:buSzPts val="2333"/>
                <a:buFont typeface="Arial"/>
                <a:buNone/>
              </a:pPr>
              <a:br>
                <a:rPr lang="en-GB" sz="1000" b="0" i="0" u="none" strike="noStrike" cap="none">
                  <a:solidFill>
                    <a:schemeClr val="lt1"/>
                  </a:solidFill>
                  <a:latin typeface="Lora"/>
                  <a:ea typeface="Lora"/>
                  <a:cs typeface="Lora"/>
                  <a:sym typeface="Lora"/>
                </a:rPr>
              </a:br>
              <a:r>
                <a:rPr lang="en-GB" sz="1000" b="0" i="0" u="sng" strike="noStrike" cap="none">
                  <a:solidFill>
                    <a:schemeClr val="lt1"/>
                  </a:solidFill>
                  <a:latin typeface="Lora"/>
                  <a:ea typeface="Lora"/>
                  <a:cs typeface="Lora"/>
                  <a:sym typeface="Lora"/>
                  <a:hlinkClick r:id="rId3">
                    <a:extLst>
                      <a:ext uri="{A12FA001-AC4F-418D-AE19-62706E023703}">
                        <ahyp:hlinkClr xmlns:ahyp="http://schemas.microsoft.com/office/drawing/2018/hyperlinkcolor" val="tx"/>
                      </a:ext>
                    </a:extLst>
                  </a:hlinkClick>
                </a:rPr>
                <a:t>https://bit.ly/DORA-Funder-Guide</a:t>
              </a:r>
              <a:r>
                <a:rPr lang="en-GB" sz="1000" b="0" i="0" u="none" strike="noStrike" cap="none">
                  <a:solidFill>
                    <a:schemeClr val="lt1"/>
                  </a:solidFill>
                  <a:latin typeface="Lora"/>
                  <a:ea typeface="Lora"/>
                  <a:cs typeface="Lora"/>
                  <a:sym typeface="Lora"/>
                </a:rPr>
                <a:t> </a:t>
              </a:r>
              <a:br>
                <a:rPr lang="en-GB" sz="1000" b="0" i="0" u="none" strike="noStrike" cap="none">
                  <a:solidFill>
                    <a:schemeClr val="lt1"/>
                  </a:solidFill>
                  <a:latin typeface="Lora"/>
                  <a:ea typeface="Lora"/>
                  <a:cs typeface="Lora"/>
                  <a:sym typeface="Lora"/>
                </a:rPr>
              </a:br>
              <a:endParaRPr sz="1000" b="0" i="0" u="none" strike="noStrike" cap="none">
                <a:solidFill>
                  <a:schemeClr val="lt1"/>
                </a:solidFill>
                <a:latin typeface="Lora"/>
                <a:ea typeface="Lora"/>
                <a:cs typeface="Lora"/>
                <a:sym typeface="Lora"/>
              </a:endParaRPr>
            </a:p>
          </p:txBody>
        </p:sp>
        <p:pic>
          <p:nvPicPr>
            <p:cNvPr id="262" name="Google Shape;262;p18"/>
            <p:cNvPicPr preferRelativeResize="0"/>
            <p:nvPr/>
          </p:nvPicPr>
          <p:blipFill rotWithShape="1">
            <a:blip r:embed="rId4">
              <a:alphaModFix/>
            </a:blip>
            <a:srcRect/>
            <a:stretch/>
          </p:blipFill>
          <p:spPr>
            <a:xfrm>
              <a:off x="470146" y="4832779"/>
              <a:ext cx="1509395" cy="1509395"/>
            </a:xfrm>
            <a:prstGeom prst="rect">
              <a:avLst/>
            </a:prstGeom>
            <a:noFill/>
            <a:ln>
              <a:noFill/>
            </a:ln>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rial"/>
              <a:buNone/>
            </a:pPr>
            <a:r>
              <a:rPr lang="en-GB" sz="3600">
                <a:latin typeface="Lora"/>
                <a:ea typeface="Lora"/>
                <a:cs typeface="Lora"/>
                <a:sym typeface="Lora"/>
              </a:rPr>
              <a:t>Key additional resources</a:t>
            </a:r>
            <a:endParaRPr sz="3600">
              <a:latin typeface="Lora"/>
              <a:ea typeface="Lora"/>
              <a:cs typeface="Lora"/>
              <a:sym typeface="Lora"/>
            </a:endParaRPr>
          </a:p>
        </p:txBody>
      </p:sp>
      <p:pic>
        <p:nvPicPr>
          <p:cNvPr id="268" name="Google Shape;268;p29"/>
          <p:cNvPicPr preferRelativeResize="0"/>
          <p:nvPr/>
        </p:nvPicPr>
        <p:blipFill rotWithShape="1">
          <a:blip r:embed="rId3">
            <a:alphaModFix/>
          </a:blip>
          <a:srcRect/>
          <a:stretch/>
        </p:blipFill>
        <p:spPr>
          <a:xfrm>
            <a:off x="4542191" y="1693920"/>
            <a:ext cx="2939137" cy="4153128"/>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3137"/>
              </a:srgbClr>
            </a:outerShdw>
          </a:effectLst>
        </p:spPr>
      </p:pic>
      <p:pic>
        <p:nvPicPr>
          <p:cNvPr id="269" name="Google Shape;269;p29"/>
          <p:cNvPicPr preferRelativeResize="0"/>
          <p:nvPr/>
        </p:nvPicPr>
        <p:blipFill rotWithShape="1">
          <a:blip r:embed="rId4">
            <a:alphaModFix/>
          </a:blip>
          <a:srcRect/>
          <a:stretch/>
        </p:blipFill>
        <p:spPr>
          <a:xfrm>
            <a:off x="7976512" y="1692812"/>
            <a:ext cx="2993369" cy="4153128"/>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3137"/>
              </a:srgbClr>
            </a:outerShdw>
          </a:effectLst>
        </p:spPr>
      </p:pic>
      <p:pic>
        <p:nvPicPr>
          <p:cNvPr id="270" name="Google Shape;270;p29"/>
          <p:cNvPicPr preferRelativeResize="0"/>
          <p:nvPr/>
        </p:nvPicPr>
        <p:blipFill rotWithShape="1">
          <a:blip r:embed="rId5">
            <a:alphaModFix/>
          </a:blip>
          <a:srcRect l="1" r="625"/>
          <a:stretch/>
        </p:blipFill>
        <p:spPr>
          <a:xfrm>
            <a:off x="1091073" y="1690688"/>
            <a:ext cx="2939017" cy="4155252"/>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3137"/>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rial"/>
              <a:buNone/>
            </a:pPr>
            <a:r>
              <a:rPr lang="en-GB" sz="3600">
                <a:latin typeface="Lora"/>
                <a:ea typeface="Lora"/>
                <a:cs typeface="Lora"/>
                <a:sym typeface="Lora"/>
              </a:rPr>
              <a:t>Key resources</a:t>
            </a:r>
            <a:endParaRPr sz="3600">
              <a:latin typeface="Lora"/>
              <a:ea typeface="Lora"/>
              <a:cs typeface="Lora"/>
              <a:sym typeface="Lora"/>
            </a:endParaRPr>
          </a:p>
        </p:txBody>
      </p:sp>
      <p:sp>
        <p:nvSpPr>
          <p:cNvPr id="276" name="Google Shape;276;p30"/>
          <p:cNvSpPr txBox="1"/>
          <p:nvPr/>
        </p:nvSpPr>
        <p:spPr>
          <a:xfrm>
            <a:off x="838200" y="1367666"/>
            <a:ext cx="9771183" cy="5125209"/>
          </a:xfrm>
          <a:prstGeom prst="rect">
            <a:avLst/>
          </a:prstGeom>
          <a:noFill/>
          <a:ln>
            <a:noFill/>
          </a:ln>
        </p:spPr>
        <p:txBody>
          <a:bodyPr spcFirstLastPara="1" wrap="square" lIns="91425" tIns="45700" rIns="91425" bIns="45700" anchor="t" anchorCtr="0">
            <a:spAutoFit/>
          </a:bodyPr>
          <a:lstStyle/>
          <a:p>
            <a:pPr marL="457200" marR="0" lvl="0" indent="-457200" algn="l" rtl="0">
              <a:lnSpc>
                <a:spcPct val="115000"/>
              </a:lnSpc>
              <a:spcBef>
                <a:spcPts val="0"/>
              </a:spcBef>
              <a:spcAft>
                <a:spcPts val="0"/>
              </a:spcAft>
              <a:buClr>
                <a:schemeClr val="lt1"/>
              </a:buClr>
              <a:buSzPts val="2000"/>
              <a:buFont typeface="Arial"/>
              <a:buAutoNum type="arabicPeriod"/>
            </a:pPr>
            <a:r>
              <a:rPr lang="en-GB" sz="2200" b="1" i="0" u="none" strike="noStrike" cap="none">
                <a:solidFill>
                  <a:schemeClr val="accent1"/>
                </a:solidFill>
                <a:latin typeface="Lora"/>
                <a:ea typeface="Lora"/>
                <a:cs typeface="Lora"/>
                <a:sym typeface="Lora"/>
              </a:rPr>
              <a:t>Practical Guide:</a:t>
            </a:r>
            <a:endParaRPr/>
          </a:p>
          <a:p>
            <a:pPr marL="444500" marR="0" lvl="1" indent="0" algn="l" rtl="0">
              <a:lnSpc>
                <a:spcPct val="115000"/>
              </a:lnSpc>
              <a:spcBef>
                <a:spcPts val="0"/>
              </a:spcBef>
              <a:spcAft>
                <a:spcPts val="0"/>
              </a:spcAft>
              <a:buNone/>
            </a:pPr>
            <a:r>
              <a:rPr lang="en-GB" sz="1300" b="0" i="0" u="none" strike="noStrike" cap="none">
                <a:solidFill>
                  <a:schemeClr val="lt1"/>
                </a:solidFill>
                <a:latin typeface="Lora"/>
                <a:ea typeface="Lora"/>
                <a:cs typeface="Lora"/>
                <a:sym typeface="Lora"/>
              </a:rPr>
              <a:t>Allen, L., Barbour, V., Borrell-Damián, L., Cobey, K., Dube, N., Firth, C., Lawrence, R., Lima, G., McGuirk, S., Morris, J. P., Trinh, A.-K., &amp; Uwineza, J. (2026).  A Practical Guide to Implementing Responsible Research Assessment at Research Funding Organizations.  Declaration on Research Assessment (DORA). </a:t>
            </a:r>
            <a:r>
              <a:rPr lang="en-GB" sz="1300" b="1" i="0" u="sng" strike="noStrike" cap="none">
                <a:solidFill>
                  <a:schemeClr val="lt1"/>
                </a:solidFill>
                <a:latin typeface="Lora"/>
                <a:ea typeface="Lora"/>
                <a:cs typeface="Lora"/>
                <a:sym typeface="Lora"/>
                <a:hlinkClick r:id="rId3">
                  <a:extLst>
                    <a:ext uri="{A12FA001-AC4F-418D-AE19-62706E023703}">
                      <ahyp:hlinkClr xmlns:ahyp="http://schemas.microsoft.com/office/drawing/2018/hyperlinkcolor" val="tx"/>
                    </a:ext>
                  </a:extLst>
                </a:hlinkClick>
              </a:rPr>
              <a:t>https://doi.org/10.5281/zenodo.18402271</a:t>
            </a:r>
            <a:r>
              <a:rPr lang="en-GB" sz="1300" b="1" i="0" u="none" strike="noStrike" cap="none">
                <a:solidFill>
                  <a:schemeClr val="lt1"/>
                </a:solidFill>
                <a:latin typeface="Lora"/>
                <a:ea typeface="Lora"/>
                <a:cs typeface="Lora"/>
                <a:sym typeface="Lora"/>
              </a:rPr>
              <a:t> </a:t>
            </a:r>
            <a:endParaRPr sz="2500" b="1" i="0" u="none" strike="noStrike" cap="none">
              <a:solidFill>
                <a:schemeClr val="lt1"/>
              </a:solidFill>
              <a:latin typeface="Lora"/>
              <a:ea typeface="Lora"/>
              <a:cs typeface="Lora"/>
              <a:sym typeface="Lora"/>
            </a:endParaRPr>
          </a:p>
          <a:p>
            <a:pPr marL="457200" marR="0" lvl="0" indent="-457200" algn="l" rtl="0">
              <a:lnSpc>
                <a:spcPct val="115000"/>
              </a:lnSpc>
              <a:spcBef>
                <a:spcPts val="600"/>
              </a:spcBef>
              <a:spcAft>
                <a:spcPts val="0"/>
              </a:spcAft>
              <a:buClr>
                <a:schemeClr val="lt1"/>
              </a:buClr>
              <a:buSzPts val="2000"/>
              <a:buFont typeface="Arial"/>
              <a:buAutoNum type="arabicPeriod"/>
            </a:pPr>
            <a:r>
              <a:rPr lang="en-GB" sz="2200" b="1" i="0" u="none" strike="noStrike" cap="none">
                <a:solidFill>
                  <a:schemeClr val="accent1"/>
                </a:solidFill>
                <a:latin typeface="Lora"/>
                <a:ea typeface="Lora"/>
                <a:cs typeface="Lora"/>
                <a:sym typeface="Lora"/>
              </a:rPr>
              <a:t>Informational Briefs from the Practical Guide:</a:t>
            </a:r>
            <a:r>
              <a:rPr lang="en-GB" sz="2200" b="1" i="0" u="none" strike="noStrike" cap="none">
                <a:solidFill>
                  <a:schemeClr val="lt1"/>
                </a:solidFill>
                <a:latin typeface="Lora"/>
                <a:ea typeface="Lora"/>
                <a:cs typeface="Lora"/>
                <a:sym typeface="Lora"/>
              </a:rPr>
              <a:t> </a:t>
            </a:r>
            <a:r>
              <a:rPr lang="en-GB" sz="1400" b="1" i="0" u="sng" strike="noStrike" cap="none">
                <a:solidFill>
                  <a:schemeClr val="lt1"/>
                </a:solidFill>
                <a:latin typeface="Lora"/>
                <a:ea typeface="Lora"/>
                <a:cs typeface="Lora"/>
                <a:sym typeface="Lora"/>
                <a:hlinkClick r:id="rId4">
                  <a:extLst>
                    <a:ext uri="{A12FA001-AC4F-418D-AE19-62706E023703}">
                      <ahyp:hlinkClr xmlns:ahyp="http://schemas.microsoft.com/office/drawing/2018/hyperlinkcolor" val="tx"/>
                    </a:ext>
                  </a:extLst>
                </a:hlinkClick>
              </a:rPr>
              <a:t>https://doi.org/10.5281/zenodo.19615795</a:t>
            </a:r>
            <a:r>
              <a:rPr lang="en-GB" sz="1400" b="1" i="0" u="none" strike="noStrike" cap="none">
                <a:solidFill>
                  <a:schemeClr val="lt1"/>
                </a:solidFill>
                <a:latin typeface="Lora"/>
                <a:ea typeface="Lora"/>
                <a:cs typeface="Lora"/>
                <a:sym typeface="Lora"/>
              </a:rPr>
              <a:t> </a:t>
            </a:r>
            <a:endParaRPr sz="1400" b="1" i="0" u="none" strike="noStrike" cap="none">
              <a:solidFill>
                <a:schemeClr val="lt1"/>
              </a:solidFill>
              <a:latin typeface="Lora"/>
              <a:ea typeface="Lora"/>
              <a:cs typeface="Lora"/>
              <a:sym typeface="Lora"/>
            </a:endParaRPr>
          </a:p>
          <a:p>
            <a:pPr marL="457200" marR="0" lvl="0" indent="-457200" algn="l" rtl="0">
              <a:lnSpc>
                <a:spcPct val="115000"/>
              </a:lnSpc>
              <a:spcBef>
                <a:spcPts val="0"/>
              </a:spcBef>
              <a:spcAft>
                <a:spcPts val="0"/>
              </a:spcAft>
              <a:buClr>
                <a:schemeClr val="lt1"/>
              </a:buClr>
              <a:buSzPts val="2000"/>
              <a:buFont typeface="Arial"/>
              <a:buAutoNum type="arabicPeriod"/>
            </a:pPr>
            <a:r>
              <a:rPr lang="en-GB" sz="2200" b="1" i="0" u="none" strike="noStrike" cap="none">
                <a:solidFill>
                  <a:schemeClr val="accent1"/>
                </a:solidFill>
                <a:latin typeface="Lora"/>
                <a:ea typeface="Lora"/>
                <a:cs typeface="Lora"/>
                <a:sym typeface="Lora"/>
              </a:rPr>
              <a:t>Quick Reference Sheets from the Practical Guide: </a:t>
            </a:r>
            <a:r>
              <a:rPr lang="en-GB" sz="1400" b="1" i="0" u="sng" strike="noStrike" cap="none">
                <a:solidFill>
                  <a:schemeClr val="lt1"/>
                </a:solidFill>
                <a:latin typeface="Lora"/>
                <a:ea typeface="Lora"/>
                <a:cs typeface="Lora"/>
                <a:sym typeface="Lora"/>
                <a:hlinkClick r:id="rId5">
                  <a:extLst>
                    <a:ext uri="{A12FA001-AC4F-418D-AE19-62706E023703}">
                      <ahyp:hlinkClr xmlns:ahyp="http://schemas.microsoft.com/office/drawing/2018/hyperlinkcolor" val="tx"/>
                    </a:ext>
                  </a:extLst>
                </a:hlinkClick>
              </a:rPr>
              <a:t>https://doi.org/10.5281/zenodo.19615426</a:t>
            </a:r>
            <a:r>
              <a:rPr lang="en-GB" sz="1400" b="1" i="0" u="none" strike="noStrike" cap="none">
                <a:solidFill>
                  <a:schemeClr val="lt1"/>
                </a:solidFill>
                <a:latin typeface="Lora"/>
                <a:ea typeface="Lora"/>
                <a:cs typeface="Lora"/>
                <a:sym typeface="Lora"/>
              </a:rPr>
              <a:t> </a:t>
            </a:r>
            <a:endParaRPr sz="1400" b="1" i="0" u="none" strike="noStrike" cap="none">
              <a:solidFill>
                <a:schemeClr val="lt1"/>
              </a:solidFill>
              <a:latin typeface="Lora"/>
              <a:ea typeface="Lora"/>
              <a:cs typeface="Lora"/>
              <a:sym typeface="Lora"/>
            </a:endParaRPr>
          </a:p>
          <a:p>
            <a:pPr marL="457200" marR="0" lvl="0" indent="-457200" algn="l" rtl="0">
              <a:lnSpc>
                <a:spcPct val="115000"/>
              </a:lnSpc>
              <a:spcBef>
                <a:spcPts val="600"/>
              </a:spcBef>
              <a:spcAft>
                <a:spcPts val="0"/>
              </a:spcAft>
              <a:buClr>
                <a:schemeClr val="lt1"/>
              </a:buClr>
              <a:buSzPts val="2000"/>
              <a:buFont typeface="Arial"/>
              <a:buAutoNum type="arabicPeriod"/>
            </a:pPr>
            <a:r>
              <a:rPr lang="en-GB" sz="2200" b="1" i="0" u="none" strike="noStrike" cap="none">
                <a:solidFill>
                  <a:schemeClr val="accent1"/>
                </a:solidFill>
                <a:latin typeface="Lora"/>
                <a:ea typeface="Lora"/>
                <a:cs typeface="Lora"/>
                <a:sym typeface="Lora"/>
              </a:rPr>
              <a:t>RRA self-assessment tool for funders:</a:t>
            </a:r>
            <a:endParaRPr/>
          </a:p>
          <a:p>
            <a:pPr marL="446088" marR="0" lvl="4" indent="0" algn="l" rtl="0">
              <a:lnSpc>
                <a:spcPct val="100000"/>
              </a:lnSpc>
              <a:spcBef>
                <a:spcPts val="0"/>
              </a:spcBef>
              <a:spcAft>
                <a:spcPts val="0"/>
              </a:spcAft>
              <a:buNone/>
            </a:pPr>
            <a:r>
              <a:rPr lang="en-GB" sz="1400" b="0" i="0" u="none" strike="noStrike" cap="none">
                <a:solidFill>
                  <a:schemeClr val="lt1"/>
                </a:solidFill>
                <a:latin typeface="Lora"/>
                <a:ea typeface="Lora"/>
                <a:cs typeface="Lora"/>
                <a:sym typeface="Lora"/>
              </a:rPr>
              <a:t>Global Research Council Responsible Research Assessment Working Group. (2026). A responsible research assessment self-assessment tool for funders.</a:t>
            </a:r>
            <a:r>
              <a:rPr lang="en-GB" sz="1400" b="1" i="0" u="none" strike="noStrike" cap="none">
                <a:solidFill>
                  <a:schemeClr val="lt1"/>
                </a:solidFill>
                <a:latin typeface="Lora"/>
                <a:ea typeface="Lora"/>
                <a:cs typeface="Lora"/>
                <a:sym typeface="Lora"/>
              </a:rPr>
              <a:t> https://doi.org/10.6084/m9.figshare.31455505</a:t>
            </a:r>
            <a:endParaRPr sz="1400" b="1" i="0" u="none" strike="noStrike" cap="none">
              <a:solidFill>
                <a:schemeClr val="lt1"/>
              </a:solidFill>
              <a:highlight>
                <a:srgbClr val="FFFF00"/>
              </a:highlight>
              <a:latin typeface="Lora"/>
              <a:ea typeface="Lora"/>
              <a:cs typeface="Lora"/>
              <a:sym typeface="Lora"/>
            </a:endParaRPr>
          </a:p>
          <a:p>
            <a:pPr marL="457200" marR="0" lvl="0" indent="-457200" algn="l" rtl="0">
              <a:lnSpc>
                <a:spcPct val="115000"/>
              </a:lnSpc>
              <a:spcBef>
                <a:spcPts val="600"/>
              </a:spcBef>
              <a:spcAft>
                <a:spcPts val="0"/>
              </a:spcAft>
              <a:buClr>
                <a:schemeClr val="lt1"/>
              </a:buClr>
              <a:buSzPts val="2000"/>
              <a:buFont typeface="Arial"/>
              <a:buAutoNum type="arabicPeriod"/>
            </a:pPr>
            <a:r>
              <a:rPr lang="en-GB" sz="2200" b="1" i="0" u="none" strike="noStrike" cap="none">
                <a:solidFill>
                  <a:schemeClr val="accent1"/>
                </a:solidFill>
                <a:latin typeface="Lora"/>
                <a:ea typeface="Lora"/>
                <a:cs typeface="Lora"/>
                <a:sym typeface="Lora"/>
              </a:rPr>
              <a:t>Funding agency RRA-focused case studies: </a:t>
            </a:r>
            <a:endParaRPr sz="2200" b="0" i="0" u="none" strike="noStrike" cap="none">
              <a:solidFill>
                <a:schemeClr val="lt1"/>
              </a:solidFill>
              <a:latin typeface="Lora"/>
              <a:ea typeface="Lora"/>
              <a:cs typeface="Lora"/>
              <a:sym typeface="Lora"/>
            </a:endParaRPr>
          </a:p>
          <a:p>
            <a:pPr marL="620713" marR="0" lvl="3" indent="-174625" algn="l" rtl="0">
              <a:lnSpc>
                <a:spcPct val="115000"/>
              </a:lnSpc>
              <a:spcBef>
                <a:spcPts val="0"/>
              </a:spcBef>
              <a:spcAft>
                <a:spcPts val="0"/>
              </a:spcAft>
              <a:buClr>
                <a:schemeClr val="lt1"/>
              </a:buClr>
              <a:buSzPts val="2000"/>
              <a:buFont typeface="Noto Sans Symbols"/>
              <a:buChar char="▪"/>
            </a:pPr>
            <a:r>
              <a:rPr lang="en-GB" sz="1400" b="1" i="0" u="none" strike="noStrike" cap="none">
                <a:solidFill>
                  <a:schemeClr val="lt1"/>
                </a:solidFill>
                <a:latin typeface="Lora"/>
                <a:ea typeface="Lora"/>
                <a:cs typeface="Lora"/>
                <a:sym typeface="Lora"/>
              </a:rPr>
              <a:t>DORA Case Studies </a:t>
            </a:r>
            <a:r>
              <a:rPr lang="en-GB" sz="1400" b="0" i="0" u="none" strike="noStrike" cap="none">
                <a:solidFill>
                  <a:schemeClr val="lt1"/>
                </a:solidFill>
                <a:latin typeface="Lora"/>
                <a:ea typeface="Lora"/>
                <a:cs typeface="Lora"/>
                <a:sym typeface="Lora"/>
              </a:rPr>
              <a:t>- </a:t>
            </a:r>
            <a:r>
              <a:rPr lang="en-GB" sz="1400" b="1" i="0" u="sng" strike="noStrike" cap="none">
                <a:solidFill>
                  <a:schemeClr val="lt1"/>
                </a:solidFill>
                <a:latin typeface="Lora"/>
                <a:ea typeface="Lora"/>
                <a:cs typeface="Lora"/>
                <a:sym typeface="Lora"/>
                <a:hlinkClick r:id="rId6">
                  <a:extLst>
                    <a:ext uri="{A12FA001-AC4F-418D-AE19-62706E023703}">
                      <ahyp:hlinkClr xmlns:ahyp="http://schemas.microsoft.com/office/drawing/2018/hyperlinkcolor" val="tx"/>
                    </a:ext>
                  </a:extLst>
                </a:hlinkClick>
              </a:rPr>
              <a:t>https://sfdora.org/dora-case-studies/</a:t>
            </a:r>
            <a:r>
              <a:rPr lang="en-GB" sz="1400" b="1" i="0" u="none" strike="noStrike" cap="none">
                <a:solidFill>
                  <a:schemeClr val="lt1"/>
                </a:solidFill>
                <a:latin typeface="Lora"/>
                <a:ea typeface="Lora"/>
                <a:cs typeface="Lora"/>
                <a:sym typeface="Lora"/>
              </a:rPr>
              <a:t> </a:t>
            </a:r>
            <a:endParaRPr sz="1400" b="1" i="0" u="none" strike="noStrike" cap="none">
              <a:solidFill>
                <a:schemeClr val="lt1"/>
              </a:solidFill>
              <a:latin typeface="Lora"/>
              <a:ea typeface="Lora"/>
              <a:cs typeface="Lora"/>
              <a:sym typeface="Lora"/>
            </a:endParaRPr>
          </a:p>
          <a:p>
            <a:pPr marL="620713" marR="0" lvl="3" indent="-174625" algn="l" rtl="0">
              <a:lnSpc>
                <a:spcPct val="115000"/>
              </a:lnSpc>
              <a:spcBef>
                <a:spcPts val="0"/>
              </a:spcBef>
              <a:spcAft>
                <a:spcPts val="0"/>
              </a:spcAft>
              <a:buClr>
                <a:schemeClr val="lt1"/>
              </a:buClr>
              <a:buSzPts val="2000"/>
              <a:buFont typeface="Noto Sans Symbols"/>
              <a:buChar char="▪"/>
            </a:pPr>
            <a:r>
              <a:rPr lang="en-GB" sz="1400" b="1" i="0" u="none" strike="noStrike" cap="none">
                <a:solidFill>
                  <a:schemeClr val="lt1"/>
                </a:solidFill>
                <a:latin typeface="Lora"/>
                <a:ea typeface="Lora"/>
                <a:cs typeface="Lora"/>
                <a:sym typeface="Lora"/>
              </a:rPr>
              <a:t>Global Research Council RRA Case Study Booklet </a:t>
            </a:r>
            <a:r>
              <a:rPr lang="en-GB" sz="1400" b="0" i="0" u="none" strike="noStrike" cap="none">
                <a:solidFill>
                  <a:schemeClr val="lt1"/>
                </a:solidFill>
                <a:latin typeface="Lora"/>
                <a:ea typeface="Lora"/>
                <a:cs typeface="Lora"/>
                <a:sym typeface="Lora"/>
              </a:rPr>
              <a:t>- </a:t>
            </a:r>
            <a:r>
              <a:rPr lang="en-GB" sz="1400" b="1" i="0" u="sng" strike="noStrike" cap="none">
                <a:solidFill>
                  <a:schemeClr val="lt1"/>
                </a:solidFill>
                <a:latin typeface="Lora"/>
                <a:ea typeface="Lora"/>
                <a:cs typeface="Lora"/>
                <a:sym typeface="Lora"/>
                <a:hlinkClick r:id="rId7">
                  <a:extLst>
                    <a:ext uri="{A12FA001-AC4F-418D-AE19-62706E023703}">
                      <ahyp:hlinkClr xmlns:ahyp="http://schemas.microsoft.com/office/drawing/2018/hyperlinkcolor" val="tx"/>
                    </a:ext>
                  </a:extLst>
                </a:hlinkClick>
              </a:rPr>
              <a:t>https://doi.org/10.6084/m9.figshare.31457152</a:t>
            </a:r>
            <a:r>
              <a:rPr lang="en-GB" sz="1400" b="1" i="0" u="none" strike="noStrike" cap="none">
                <a:solidFill>
                  <a:schemeClr val="lt1"/>
                </a:solidFill>
                <a:latin typeface="Lora"/>
                <a:ea typeface="Lora"/>
                <a:cs typeface="Lora"/>
                <a:sym typeface="Lora"/>
              </a:rPr>
              <a:t>  </a:t>
            </a:r>
            <a:endParaRPr sz="1400" b="1" i="0" u="none" strike="noStrike" cap="none">
              <a:solidFill>
                <a:schemeClr val="lt1"/>
              </a:solidFill>
              <a:latin typeface="Lora"/>
              <a:ea typeface="Lora"/>
              <a:cs typeface="Lora"/>
              <a:sym typeface="Lora"/>
            </a:endParaRPr>
          </a:p>
          <a:p>
            <a:pPr marL="620713" marR="0" lvl="3" indent="-174625" algn="l" rtl="0">
              <a:lnSpc>
                <a:spcPct val="115000"/>
              </a:lnSpc>
              <a:spcBef>
                <a:spcPts val="0"/>
              </a:spcBef>
              <a:spcAft>
                <a:spcPts val="0"/>
              </a:spcAft>
              <a:buClr>
                <a:schemeClr val="lt1"/>
              </a:buClr>
              <a:buSzPts val="2000"/>
              <a:buFont typeface="Noto Sans Symbols"/>
              <a:buChar char="▪"/>
            </a:pPr>
            <a:r>
              <a:rPr lang="en-GB" sz="1400" b="1" i="0" u="none" strike="noStrike" cap="none">
                <a:solidFill>
                  <a:schemeClr val="lt1"/>
                </a:solidFill>
                <a:latin typeface="Lora"/>
                <a:ea typeface="Lora"/>
                <a:cs typeface="Lora"/>
                <a:sym typeface="Lora"/>
              </a:rPr>
              <a:t>Global Research Council RRA Case Study Library - </a:t>
            </a:r>
            <a:r>
              <a:rPr lang="en-GB" sz="1400" b="1" i="0" u="sng" strike="noStrike" cap="none">
                <a:solidFill>
                  <a:schemeClr val="lt1"/>
                </a:solidFill>
                <a:latin typeface="Lora"/>
                <a:ea typeface="Lora"/>
                <a:cs typeface="Lora"/>
                <a:sym typeface="Lora"/>
                <a:hlinkClick r:id="rId8">
                  <a:extLst>
                    <a:ext uri="{A12FA001-AC4F-418D-AE19-62706E023703}">
                      <ahyp:hlinkClr xmlns:ahyp="http://schemas.microsoft.com/office/drawing/2018/hyperlinkcolor" val="tx"/>
                    </a:ext>
                  </a:extLst>
                </a:hlinkClick>
              </a:rPr>
              <a:t>https://globalresearchcouncil.org/about/responsible-research-assessment-working-group/case-study-library/</a:t>
            </a:r>
            <a:r>
              <a:rPr lang="en-GB" sz="1400" b="1" i="0" u="none" strike="noStrike" cap="none">
                <a:solidFill>
                  <a:schemeClr val="lt1"/>
                </a:solidFill>
                <a:latin typeface="Lora"/>
                <a:ea typeface="Lora"/>
                <a:cs typeface="Lora"/>
                <a:sym typeface="Lora"/>
              </a:rPr>
              <a:t> </a:t>
            </a:r>
            <a:endParaRPr sz="1400" b="1" i="0" u="none" strike="noStrike" cap="none">
              <a:solidFill>
                <a:schemeClr val="lt1"/>
              </a:solidFill>
              <a:latin typeface="Lora"/>
              <a:ea typeface="Lora"/>
              <a:cs typeface="Lora"/>
              <a:sym typeface="Lor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7"/>
          <p:cNvSpPr txBox="1">
            <a:spLocks noGrp="1"/>
          </p:cNvSpPr>
          <p:nvPr>
            <p:ph type="ctrTitle"/>
          </p:nvPr>
        </p:nvSpPr>
        <p:spPr>
          <a:xfrm>
            <a:off x="2785240" y="3632861"/>
            <a:ext cx="7020912" cy="101728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Arial"/>
              <a:buNone/>
            </a:pPr>
            <a:r>
              <a:rPr lang="en-GB" sz="3200" b="0" i="0" u="none" strike="noStrike" cap="none">
                <a:solidFill>
                  <a:srgbClr val="FFFFFF"/>
                </a:solidFill>
                <a:latin typeface="Arial"/>
                <a:ea typeface="Arial"/>
                <a:cs typeface="Arial"/>
                <a:sym typeface="Arial"/>
              </a:rPr>
              <a:t>Improving research assessment</a:t>
            </a:r>
            <a:endParaRPr sz="3200" b="0" i="0" u="none" strike="noStrike" cap="none">
              <a:solidFill>
                <a:srgbClr val="FFFFFF"/>
              </a:solidFill>
              <a:latin typeface="Arial"/>
              <a:ea typeface="Arial"/>
              <a:cs typeface="Arial"/>
              <a:sym typeface="Arial"/>
            </a:endParaRPr>
          </a:p>
        </p:txBody>
      </p:sp>
      <p:sp>
        <p:nvSpPr>
          <p:cNvPr id="282" name="Google Shape;282;p7"/>
          <p:cNvSpPr txBox="1"/>
          <p:nvPr/>
        </p:nvSpPr>
        <p:spPr>
          <a:xfrm>
            <a:off x="2159959" y="5505765"/>
            <a:ext cx="7872082" cy="882293"/>
          </a:xfrm>
          <a:prstGeom prst="rect">
            <a:avLst/>
          </a:prstGeom>
          <a:noFill/>
          <a:ln>
            <a:noFill/>
          </a:ln>
        </p:spPr>
        <p:txBody>
          <a:bodyPr spcFirstLastPara="1" wrap="square" lIns="25400" tIns="25400" rIns="25400" bIns="25400" anchor="ctr" anchorCtr="0">
            <a:spAutoFit/>
          </a:bodyPr>
          <a:lstStyle/>
          <a:p>
            <a:pPr marL="0" marR="0" lvl="0" indent="0" algn="ctr" rtl="0">
              <a:lnSpc>
                <a:spcPct val="150000"/>
              </a:lnSpc>
              <a:spcBef>
                <a:spcPts val="0"/>
              </a:spcBef>
              <a:spcAft>
                <a:spcPts val="0"/>
              </a:spcAft>
              <a:buClr>
                <a:srgbClr val="FFFFFF"/>
              </a:buClr>
              <a:buSzPts val="3600"/>
              <a:buFont typeface="Arial"/>
              <a:buNone/>
            </a:pPr>
            <a:r>
              <a:rPr lang="en-GB" sz="3600" b="0" i="0" u="sng" strike="noStrike" cap="none">
                <a:solidFill>
                  <a:srgbClr val="FFFFFF"/>
                </a:solidFill>
                <a:latin typeface="Lora"/>
                <a:ea typeface="Lora"/>
                <a:cs typeface="Lora"/>
                <a:sym typeface="Lora"/>
                <a:hlinkClick r:id="rId3">
                  <a:extLst>
                    <a:ext uri="{A12FA001-AC4F-418D-AE19-62706E023703}">
                      <ahyp:hlinkClr xmlns:ahyp="http://schemas.microsoft.com/office/drawing/2018/hyperlinkcolor" val="tx"/>
                    </a:ext>
                  </a:extLst>
                </a:hlinkClick>
              </a:rPr>
              <a:t>sfdora.org</a:t>
            </a:r>
            <a:endParaRPr sz="3600" b="0" i="0" u="none" strike="noStrike" cap="none">
              <a:solidFill>
                <a:srgbClr val="FFFFFF"/>
              </a:solidFill>
              <a:latin typeface="Lora"/>
              <a:ea typeface="Lora"/>
              <a:cs typeface="Lora"/>
              <a:sym typeface="Lora"/>
            </a:endParaRPr>
          </a:p>
        </p:txBody>
      </p:sp>
      <p:sp>
        <p:nvSpPr>
          <p:cNvPr id="283" name="Google Shape;283;p7"/>
          <p:cNvSpPr/>
          <p:nvPr/>
        </p:nvSpPr>
        <p:spPr>
          <a:xfrm>
            <a:off x="3448302" y="1396339"/>
            <a:ext cx="1828800" cy="1828800"/>
          </a:xfrm>
          <a:prstGeom prst="ellipse">
            <a:avLst/>
          </a:prstGeom>
          <a:solidFill>
            <a:schemeClr val="lt1"/>
          </a:solidFill>
          <a:ln w="25400" cap="flat" cmpd="sng">
            <a:solidFill>
              <a:srgbClr val="6A4D0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84" name="Google Shape;284;p7" descr="DORA logo"/>
          <p:cNvPicPr preferRelativeResize="0"/>
          <p:nvPr/>
        </p:nvPicPr>
        <p:blipFill rotWithShape="1">
          <a:blip r:embed="rId4">
            <a:alphaModFix/>
          </a:blip>
          <a:srcRect/>
          <a:stretch/>
        </p:blipFill>
        <p:spPr>
          <a:xfrm>
            <a:off x="3448301" y="1396339"/>
            <a:ext cx="5295398" cy="1828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rial"/>
              <a:buNone/>
            </a:pPr>
            <a:r>
              <a:rPr lang="en-GB" sz="3600">
                <a:latin typeface="Lora"/>
                <a:ea typeface="Lora"/>
                <a:cs typeface="Lora"/>
                <a:sym typeface="Lora"/>
              </a:rPr>
              <a:t>A collaborative effort</a:t>
            </a:r>
            <a:endParaRPr sz="3600">
              <a:latin typeface="Lora"/>
              <a:ea typeface="Lora"/>
              <a:cs typeface="Lora"/>
              <a:sym typeface="Lora"/>
            </a:endParaRPr>
          </a:p>
        </p:txBody>
      </p:sp>
      <p:sp>
        <p:nvSpPr>
          <p:cNvPr id="109" name="Google Shape;109;p2"/>
          <p:cNvSpPr txBox="1"/>
          <p:nvPr/>
        </p:nvSpPr>
        <p:spPr>
          <a:xfrm>
            <a:off x="838198" y="1843915"/>
            <a:ext cx="5745481" cy="3754834"/>
          </a:xfrm>
          <a:prstGeom prst="rect">
            <a:avLst/>
          </a:prstGeom>
          <a:noFill/>
          <a:ln>
            <a:noFill/>
          </a:ln>
        </p:spPr>
        <p:txBody>
          <a:bodyPr spcFirstLastPara="1" wrap="square" lIns="91425" tIns="45700" rIns="91425" bIns="45700" anchor="t" anchorCtr="0">
            <a:spAutoFit/>
          </a:bodyPr>
          <a:lstStyle/>
          <a:p>
            <a:pPr marL="342900" marR="0" lvl="0" indent="-190500" algn="l" rtl="0">
              <a:lnSpc>
                <a:spcPct val="100000"/>
              </a:lnSpc>
              <a:spcBef>
                <a:spcPts val="0"/>
              </a:spcBef>
              <a:spcAft>
                <a:spcPts val="0"/>
              </a:spcAft>
              <a:buClr>
                <a:schemeClr val="lt1"/>
              </a:buClr>
              <a:buSzPts val="2400"/>
              <a:buFont typeface="Noto Sans Symbols"/>
              <a:buNone/>
            </a:pPr>
            <a:endParaRPr sz="2200" b="1" i="0" u="none" strike="noStrike" cap="none">
              <a:solidFill>
                <a:schemeClr val="lt1"/>
              </a:solidFill>
              <a:latin typeface="Lora"/>
              <a:ea typeface="Lora"/>
              <a:cs typeface="Lora"/>
              <a:sym typeface="Lora"/>
            </a:endParaRPr>
          </a:p>
          <a:p>
            <a:pPr marL="342900" marR="0" lvl="0" indent="-342900" algn="l" rtl="0">
              <a:lnSpc>
                <a:spcPct val="100000"/>
              </a:lnSpc>
              <a:spcBef>
                <a:spcPts val="0"/>
              </a:spcBef>
              <a:spcAft>
                <a:spcPts val="0"/>
              </a:spcAft>
              <a:buClr>
                <a:schemeClr val="lt1"/>
              </a:buClr>
              <a:buSzPts val="2400"/>
              <a:buFont typeface="Noto Sans Symbols"/>
              <a:buChar char="▪"/>
            </a:pPr>
            <a:r>
              <a:rPr lang="en-GB" sz="2200" b="0" i="0" u="none" strike="noStrike" cap="none">
                <a:solidFill>
                  <a:schemeClr val="lt1"/>
                </a:solidFill>
                <a:latin typeface="Lora"/>
                <a:ea typeface="Lora"/>
                <a:cs typeface="Lora"/>
                <a:sym typeface="Lora"/>
              </a:rPr>
              <a:t>Global Research Council Responsible Research Assessment Working Group</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1200"/>
              </a:spcBef>
              <a:spcAft>
                <a:spcPts val="0"/>
              </a:spcAft>
              <a:buClr>
                <a:schemeClr val="lt1"/>
              </a:buClr>
              <a:buSzPts val="2400"/>
              <a:buFont typeface="Noto Sans Symbols"/>
              <a:buChar char="▪"/>
            </a:pPr>
            <a:r>
              <a:rPr lang="en-GB" sz="2200" b="0" i="0" u="none" strike="noStrike" cap="none">
                <a:solidFill>
                  <a:schemeClr val="lt1"/>
                </a:solidFill>
                <a:latin typeface="Lora"/>
                <a:ea typeface="Lora"/>
                <a:cs typeface="Lora"/>
                <a:sym typeface="Lora"/>
              </a:rPr>
              <a:t>Science Europe</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1200"/>
              </a:spcBef>
              <a:spcAft>
                <a:spcPts val="0"/>
              </a:spcAft>
              <a:buClr>
                <a:schemeClr val="lt1"/>
              </a:buClr>
              <a:buSzPts val="2400"/>
              <a:buFont typeface="Noto Sans Symbols"/>
              <a:buChar char="▪"/>
            </a:pPr>
            <a:r>
              <a:rPr lang="en-GB" sz="2200" b="0" i="0" u="none" strike="noStrike" cap="none">
                <a:solidFill>
                  <a:schemeClr val="lt1"/>
                </a:solidFill>
                <a:latin typeface="Lora"/>
                <a:ea typeface="Lora"/>
                <a:cs typeface="Lora"/>
                <a:sym typeface="Lora"/>
              </a:rPr>
              <a:t>DORA’s Funders Groups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1200"/>
              </a:spcBef>
              <a:spcAft>
                <a:spcPts val="1200"/>
              </a:spcAft>
              <a:buClr>
                <a:schemeClr val="lt1"/>
              </a:buClr>
              <a:buSzPts val="2400"/>
              <a:buFont typeface="Noto Sans Symbols"/>
              <a:buChar char="▪"/>
            </a:pPr>
            <a:r>
              <a:rPr lang="en-GB" sz="2200" b="0" i="0" u="none" strike="noStrike" cap="none">
                <a:solidFill>
                  <a:schemeClr val="lt1"/>
                </a:solidFill>
                <a:latin typeface="Lora"/>
                <a:ea typeface="Lora"/>
                <a:cs typeface="Lora"/>
                <a:sym typeface="Lora"/>
              </a:rPr>
              <a:t>Participants at a workshop at the Conference on Reforming Research Assessment (CeRRA) (Copenhagen – Dec 2025)</a:t>
            </a:r>
            <a:endParaRPr sz="2200" b="0" i="0" u="none" strike="noStrike" cap="none">
              <a:solidFill>
                <a:schemeClr val="lt1"/>
              </a:solidFill>
              <a:latin typeface="Lora"/>
              <a:ea typeface="Lora"/>
              <a:cs typeface="Lora"/>
              <a:sym typeface="Lora"/>
            </a:endParaRPr>
          </a:p>
        </p:txBody>
      </p:sp>
      <p:sp>
        <p:nvSpPr>
          <p:cNvPr id="110" name="Google Shape;110;p2"/>
          <p:cNvSpPr txBox="1"/>
          <p:nvPr/>
        </p:nvSpPr>
        <p:spPr>
          <a:xfrm>
            <a:off x="838198" y="1278274"/>
            <a:ext cx="1085557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400" b="1" i="0" u="none" strike="noStrike" cap="none">
                <a:solidFill>
                  <a:schemeClr val="accent1"/>
                </a:solidFill>
                <a:latin typeface="Lora"/>
                <a:ea typeface="Lora"/>
                <a:cs typeface="Lora"/>
                <a:sym typeface="Lora"/>
              </a:rPr>
              <a:t>The Guide was created with the input of funding experts</a:t>
            </a:r>
            <a:endParaRPr sz="2400" b="0" i="0" u="none" strike="noStrike" cap="none">
              <a:solidFill>
                <a:schemeClr val="accent1"/>
              </a:solidFill>
              <a:latin typeface="Lora"/>
              <a:ea typeface="Lora"/>
              <a:cs typeface="Lora"/>
              <a:sym typeface="Lora"/>
            </a:endParaRPr>
          </a:p>
        </p:txBody>
      </p:sp>
      <p:sp>
        <p:nvSpPr>
          <p:cNvPr id="111" name="Google Shape;111;p2"/>
          <p:cNvSpPr txBox="1"/>
          <p:nvPr/>
        </p:nvSpPr>
        <p:spPr>
          <a:xfrm>
            <a:off x="847393" y="5784989"/>
            <a:ext cx="9453490"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1" i="0" u="none" strike="noStrike" cap="none">
                <a:solidFill>
                  <a:schemeClr val="lt1"/>
                </a:solidFill>
                <a:latin typeface="Lora"/>
                <a:ea typeface="Lora"/>
                <a:cs typeface="Lora"/>
                <a:sym typeface="Lora"/>
              </a:rPr>
              <a:t>Guide citation: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chemeClr val="lt1"/>
                </a:solidFill>
                <a:latin typeface="Lora"/>
                <a:ea typeface="Lora"/>
                <a:cs typeface="Lora"/>
                <a:sym typeface="Lora"/>
              </a:rPr>
              <a:t>Allen, L., Barbour, V., Borrell-Damián, L., Cobey, K., Dube, N., Firth, C., Lawrence, R., Lima, G., McGuirk, S., Morris, J. P., Trinh, A.-K., &amp; Uwineza, J. (2026).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GB" sz="1000" b="1" i="0" u="none" strike="noStrike" cap="none">
                <a:solidFill>
                  <a:schemeClr val="lt1"/>
                </a:solidFill>
                <a:latin typeface="Lora"/>
                <a:ea typeface="Lora"/>
                <a:cs typeface="Lora"/>
                <a:sym typeface="Lora"/>
              </a:rPr>
              <a:t>A practical guide to implementing responsible research assessment at research funding organizations. </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chemeClr val="lt1"/>
                </a:solidFill>
                <a:latin typeface="Lora"/>
                <a:ea typeface="Lora"/>
                <a:cs typeface="Lora"/>
                <a:sym typeface="Lora"/>
              </a:rPr>
              <a:t>Declaration on Research Assessment (DORA). https://doi.org/10.5281/zenodo.18402271</a:t>
            </a:r>
            <a:endParaRPr sz="1400" b="0" i="0" u="none" strike="noStrike" cap="none">
              <a:solidFill>
                <a:srgbClr val="000000"/>
              </a:solidFill>
              <a:latin typeface="Arial"/>
              <a:ea typeface="Arial"/>
              <a:cs typeface="Arial"/>
              <a:sym typeface="Arial"/>
            </a:endParaRPr>
          </a:p>
        </p:txBody>
      </p:sp>
      <p:pic>
        <p:nvPicPr>
          <p:cNvPr id="112" name="Google Shape;112;p2"/>
          <p:cNvPicPr preferRelativeResize="0"/>
          <p:nvPr/>
        </p:nvPicPr>
        <p:blipFill rotWithShape="1">
          <a:blip r:embed="rId3">
            <a:alphaModFix/>
          </a:blip>
          <a:srcRect l="8203" t="17446" r="8847" b="-290"/>
          <a:stretch/>
        </p:blipFill>
        <p:spPr>
          <a:xfrm>
            <a:off x="6864177" y="2177060"/>
            <a:ext cx="4970270" cy="342168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1800"/>
              <a:buNone/>
            </a:pPr>
            <a:r>
              <a:rPr lang="en-GB" sz="3600">
                <a:latin typeface="Lora"/>
                <a:ea typeface="Lora"/>
                <a:cs typeface="Lora"/>
                <a:sym typeface="Lora"/>
              </a:rPr>
              <a:t>Aims of the Guide</a:t>
            </a:r>
            <a:endParaRPr/>
          </a:p>
        </p:txBody>
      </p:sp>
      <p:sp>
        <p:nvSpPr>
          <p:cNvPr id="119" name="Google Shape;119;p11"/>
          <p:cNvSpPr txBox="1"/>
          <p:nvPr/>
        </p:nvSpPr>
        <p:spPr>
          <a:xfrm>
            <a:off x="4803484" y="2164505"/>
            <a:ext cx="7111851" cy="366250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accent1"/>
              </a:buClr>
              <a:buSzPts val="2400"/>
              <a:buFont typeface="Noto Sans Symbols"/>
              <a:buChar char="▪"/>
            </a:pPr>
            <a:r>
              <a:rPr lang="en-GB" sz="2400" b="1" i="0" u="none" strike="noStrike" cap="none">
                <a:solidFill>
                  <a:schemeClr val="accent1"/>
                </a:solidFill>
                <a:latin typeface="Lora"/>
                <a:ea typeface="Lora"/>
                <a:cs typeface="Lora"/>
                <a:sym typeface="Lora"/>
              </a:rPr>
              <a:t>A “</a:t>
            </a:r>
            <a:r>
              <a:rPr lang="en-GB" sz="2400" b="1" i="1" u="none" strike="noStrike" cap="none">
                <a:solidFill>
                  <a:schemeClr val="accent1"/>
                </a:solidFill>
                <a:latin typeface="Lora"/>
                <a:ea typeface="Lora"/>
                <a:cs typeface="Lora"/>
                <a:sym typeface="Lora"/>
              </a:rPr>
              <a:t>one-stop-shop</a:t>
            </a:r>
            <a:r>
              <a:rPr lang="en-GB" sz="2400" b="1" i="0" u="none" strike="noStrike" cap="none">
                <a:solidFill>
                  <a:schemeClr val="accent1"/>
                </a:solidFill>
                <a:latin typeface="Lora"/>
                <a:ea typeface="Lora"/>
                <a:cs typeface="Lora"/>
                <a:sym typeface="Lora"/>
              </a:rPr>
              <a:t>” </a:t>
            </a:r>
            <a:r>
              <a:rPr lang="en-GB" sz="2400" b="0" i="0" u="none" strike="noStrike" cap="none">
                <a:solidFill>
                  <a:schemeClr val="lt1"/>
                </a:solidFill>
                <a:latin typeface="Lora"/>
                <a:ea typeface="Lora"/>
                <a:cs typeface="Lora"/>
                <a:sym typeface="Lora"/>
              </a:rPr>
              <a:t>for funding agencies, providing guidance and tips on how and where to get started with Responsible Research Assessment (RRA), alongside resources and real examples.</a:t>
            </a:r>
            <a:endParaRPr sz="2400" b="0" i="0" u="none" strike="noStrike" cap="none">
              <a:solidFill>
                <a:srgbClr val="000000"/>
              </a:solidFill>
              <a:latin typeface="Arial"/>
              <a:ea typeface="Arial"/>
              <a:cs typeface="Arial"/>
              <a:sym typeface="Arial"/>
            </a:endParaRPr>
          </a:p>
          <a:p>
            <a:pPr marL="342900" marR="0" lvl="0" indent="-342900" algn="l" rtl="0">
              <a:lnSpc>
                <a:spcPct val="100000"/>
              </a:lnSpc>
              <a:spcBef>
                <a:spcPts val="1200"/>
              </a:spcBef>
              <a:spcAft>
                <a:spcPts val="0"/>
              </a:spcAft>
              <a:buClr>
                <a:schemeClr val="accent1"/>
              </a:buClr>
              <a:buSzPts val="2400"/>
              <a:buFont typeface="Noto Sans Symbols"/>
              <a:buChar char="▪"/>
            </a:pPr>
            <a:r>
              <a:rPr lang="en-GB" sz="2400" b="1" i="0" u="none" strike="noStrike" cap="none">
                <a:solidFill>
                  <a:schemeClr val="accent1"/>
                </a:solidFill>
                <a:latin typeface="Lora"/>
                <a:ea typeface="Lora"/>
                <a:cs typeface="Lora"/>
                <a:sym typeface="Lora"/>
              </a:rPr>
              <a:t>For all types of funder</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1200"/>
              </a:spcBef>
              <a:spcAft>
                <a:spcPts val="0"/>
              </a:spcAft>
              <a:buClr>
                <a:schemeClr val="accent1"/>
              </a:buClr>
              <a:buSzPts val="2400"/>
              <a:buFont typeface="Noto Sans Symbols"/>
              <a:buChar char="▪"/>
            </a:pPr>
            <a:r>
              <a:rPr lang="en-GB" sz="2400" b="1" i="0" u="none" strike="noStrike" cap="none">
                <a:solidFill>
                  <a:schemeClr val="accent1"/>
                </a:solidFill>
                <a:latin typeface="Lora"/>
                <a:ea typeface="Lora"/>
                <a:cs typeface="Lora"/>
                <a:sym typeface="Lora"/>
              </a:rPr>
              <a:t>Use flexibly: </a:t>
            </a:r>
            <a:r>
              <a:rPr lang="en-GB" sz="2400" b="0" i="0" u="none" strike="noStrike" cap="none">
                <a:solidFill>
                  <a:schemeClr val="lt1"/>
                </a:solidFill>
                <a:latin typeface="Lora"/>
                <a:ea typeface="Lora"/>
                <a:cs typeface="Lora"/>
                <a:sym typeface="Lora"/>
              </a:rPr>
              <a:t>no ‘one-size fits all’ approach</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1200"/>
              </a:spcBef>
              <a:spcAft>
                <a:spcPts val="1200"/>
              </a:spcAft>
              <a:buClr>
                <a:schemeClr val="accent1"/>
              </a:buClr>
              <a:buSzPts val="2400"/>
              <a:buFont typeface="Noto Sans Symbols"/>
              <a:buChar char="▪"/>
            </a:pPr>
            <a:r>
              <a:rPr lang="en-GB" sz="2400" b="1" i="0" u="none" strike="noStrike" cap="none">
                <a:solidFill>
                  <a:schemeClr val="accent1"/>
                </a:solidFill>
                <a:latin typeface="Lora"/>
                <a:ea typeface="Lora"/>
                <a:cs typeface="Lora"/>
                <a:sym typeface="Lora"/>
              </a:rPr>
              <a:t>Available free: </a:t>
            </a:r>
            <a:r>
              <a:rPr lang="en-GB" sz="2000" b="0" i="0" u="sng" strike="noStrike" cap="none">
                <a:solidFill>
                  <a:schemeClr val="lt1"/>
                </a:solidFill>
                <a:latin typeface="Lora"/>
                <a:ea typeface="Lora"/>
                <a:cs typeface="Lora"/>
                <a:sym typeface="Lora"/>
                <a:hlinkClick r:id="rId3">
                  <a:extLst>
                    <a:ext uri="{A12FA001-AC4F-418D-AE19-62706E023703}">
                      <ahyp:hlinkClr xmlns:ahyp="http://schemas.microsoft.com/office/drawing/2018/hyperlinkcolor" val="tx"/>
                    </a:ext>
                  </a:extLst>
                </a:hlinkClick>
              </a:rPr>
              <a:t>bit.ly/DORA-Funder-Guide</a:t>
            </a:r>
            <a:r>
              <a:rPr lang="en-GB" sz="2000" b="0" i="0" u="none" strike="noStrike" cap="none">
                <a:solidFill>
                  <a:schemeClr val="lt1"/>
                </a:solidFill>
                <a:latin typeface="Lora"/>
                <a:ea typeface="Lora"/>
                <a:cs typeface="Lora"/>
                <a:sym typeface="Lora"/>
              </a:rPr>
              <a:t>  </a:t>
            </a:r>
            <a:endParaRPr sz="2000" b="0" i="1" u="none" strike="noStrike" cap="none">
              <a:solidFill>
                <a:srgbClr val="000000"/>
              </a:solidFill>
              <a:latin typeface="Lora"/>
              <a:ea typeface="Lora"/>
              <a:cs typeface="Lora"/>
              <a:sym typeface="Lora"/>
            </a:endParaRPr>
          </a:p>
        </p:txBody>
      </p:sp>
      <p:pic>
        <p:nvPicPr>
          <p:cNvPr id="120" name="Google Shape;120;p11"/>
          <p:cNvPicPr preferRelativeResize="0"/>
          <p:nvPr/>
        </p:nvPicPr>
        <p:blipFill rotWithShape="1">
          <a:blip r:embed="rId4">
            <a:alphaModFix/>
          </a:blip>
          <a:srcRect/>
          <a:stretch/>
        </p:blipFill>
        <p:spPr>
          <a:xfrm>
            <a:off x="1173375" y="1824030"/>
            <a:ext cx="3223061" cy="455330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GB" sz="4000">
                <a:latin typeface="Lora"/>
                <a:ea typeface="Lora"/>
                <a:cs typeface="Lora"/>
                <a:sym typeface="Lora"/>
              </a:rPr>
              <a:t>Contents of the Guide</a:t>
            </a:r>
            <a:endParaRPr sz="4000">
              <a:latin typeface="Lora"/>
              <a:ea typeface="Lora"/>
              <a:cs typeface="Lora"/>
              <a:sym typeface="Lora"/>
            </a:endParaRPr>
          </a:p>
        </p:txBody>
      </p:sp>
      <p:sp>
        <p:nvSpPr>
          <p:cNvPr id="126" name="Google Shape;126;p4"/>
          <p:cNvSpPr txBox="1"/>
          <p:nvPr/>
        </p:nvSpPr>
        <p:spPr>
          <a:xfrm>
            <a:off x="838200" y="1690688"/>
            <a:ext cx="9386455" cy="447810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lt1"/>
              </a:buClr>
              <a:buSzPts val="2400"/>
              <a:buFont typeface="Noto Sans Symbols"/>
              <a:buChar char="▪"/>
            </a:pPr>
            <a:r>
              <a:rPr lang="en-GB" sz="2400" b="1" i="0" u="none" strike="noStrike" cap="none">
                <a:solidFill>
                  <a:schemeClr val="accent1"/>
                </a:solidFill>
                <a:latin typeface="Lora"/>
                <a:ea typeface="Lora"/>
                <a:cs typeface="Lora"/>
                <a:sym typeface="Lora"/>
              </a:rPr>
              <a:t>Chapter 1:  </a:t>
            </a:r>
            <a:r>
              <a:rPr lang="en-GB" sz="2400" b="0" i="0" u="none" strike="noStrike" cap="none">
                <a:solidFill>
                  <a:schemeClr val="lt1"/>
                </a:solidFill>
                <a:latin typeface="Lora"/>
                <a:ea typeface="Lora"/>
                <a:cs typeface="Lora"/>
                <a:sym typeface="Lora"/>
              </a:rPr>
              <a:t>Introduction to Responsible Research Assessment &amp; its underlying principles</a:t>
            </a:r>
            <a:endParaRPr sz="2400" b="0" i="0" u="none" strike="noStrike" cap="none">
              <a:solidFill>
                <a:srgbClr val="000000"/>
              </a:solidFill>
              <a:latin typeface="Lora"/>
              <a:ea typeface="Lora"/>
              <a:cs typeface="Lora"/>
              <a:sym typeface="Lora"/>
            </a:endParaRPr>
          </a:p>
          <a:p>
            <a:pPr marL="720725" marR="0" lvl="2" indent="-342900" algn="l" rtl="0">
              <a:lnSpc>
                <a:spcPct val="100000"/>
              </a:lnSpc>
              <a:spcBef>
                <a:spcPts val="600"/>
              </a:spcBef>
              <a:spcAft>
                <a:spcPts val="0"/>
              </a:spcAft>
              <a:buClr>
                <a:schemeClr val="lt1"/>
              </a:buClr>
              <a:buSzPts val="1800"/>
              <a:buFont typeface="Arial"/>
              <a:buChar char="•"/>
            </a:pPr>
            <a:r>
              <a:rPr lang="en-GB" sz="2400" b="1" i="0" u="none" strike="noStrike" cap="none">
                <a:solidFill>
                  <a:schemeClr val="lt1"/>
                </a:solidFill>
                <a:latin typeface="Lora"/>
                <a:ea typeface="Lora"/>
                <a:cs typeface="Lora"/>
                <a:sym typeface="Lor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Research assessment reform</a:t>
            </a:r>
            <a:endParaRPr sz="2400" b="0" i="0" u="none" strike="noStrike" cap="none">
              <a:solidFill>
                <a:srgbClr val="000000"/>
              </a:solidFill>
              <a:latin typeface="Lora"/>
              <a:ea typeface="Lora"/>
              <a:cs typeface="Lora"/>
              <a:sym typeface="Lor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endParaRPr>
          </a:p>
          <a:p>
            <a:pPr marL="720725" marR="0" lvl="2" indent="-342900" algn="l" rtl="0">
              <a:lnSpc>
                <a:spcPct val="100000"/>
              </a:lnSpc>
              <a:spcBef>
                <a:spcPts val="0"/>
              </a:spcBef>
              <a:spcAft>
                <a:spcPts val="0"/>
              </a:spcAft>
              <a:buClr>
                <a:schemeClr val="lt1"/>
              </a:buClr>
              <a:buSzPts val="1800"/>
              <a:buFont typeface="Arial"/>
              <a:buChar char="•"/>
            </a:pPr>
            <a:r>
              <a:rPr lang="en-GB" sz="2400" b="1" i="0" u="none" strike="noStrike" cap="none">
                <a:solidFill>
                  <a:schemeClr val="lt1"/>
                </a:solidFill>
                <a:latin typeface="Lora"/>
                <a:ea typeface="Lora"/>
                <a:cs typeface="Lora"/>
                <a:sym typeface="Lor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The goals and principles of RRA</a:t>
            </a:r>
            <a:endParaRPr sz="2400" b="0" i="0" u="none" strike="noStrike" cap="none">
              <a:solidFill>
                <a:srgbClr val="000000"/>
              </a:solidFill>
              <a:latin typeface="Lora"/>
              <a:ea typeface="Lora"/>
              <a:cs typeface="Lora"/>
              <a:sym typeface="Lor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endParaRPr>
          </a:p>
          <a:p>
            <a:pPr marL="720725" marR="0" lvl="2" indent="-342900" algn="l" rtl="0">
              <a:lnSpc>
                <a:spcPct val="100000"/>
              </a:lnSpc>
              <a:spcBef>
                <a:spcPts val="0"/>
              </a:spcBef>
              <a:spcAft>
                <a:spcPts val="0"/>
              </a:spcAft>
              <a:buClr>
                <a:schemeClr val="lt1"/>
              </a:buClr>
              <a:buSzPts val="1800"/>
              <a:buFont typeface="Arial"/>
              <a:buChar char="•"/>
            </a:pPr>
            <a:r>
              <a:rPr lang="en-GB" sz="2400" b="1" i="0" u="none" strike="noStrike" cap="none">
                <a:solidFill>
                  <a:schemeClr val="lt1"/>
                </a:solidFill>
                <a:latin typeface="Lora"/>
                <a:ea typeface="Lora"/>
                <a:cs typeface="Lora"/>
                <a:sym typeface="Lor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The importance of collective action on RRA</a:t>
            </a:r>
            <a:endParaRPr sz="2400" b="0" i="0" u="none" strike="noStrike" cap="none">
              <a:solidFill>
                <a:srgbClr val="000000"/>
              </a:solidFill>
              <a:latin typeface="Lora"/>
              <a:ea typeface="Lora"/>
              <a:cs typeface="Lora"/>
              <a:sym typeface="Lora"/>
            </a:endParaRPr>
          </a:p>
          <a:p>
            <a:pPr marL="720725" marR="0" lvl="2" indent="-228600" algn="l" rtl="0">
              <a:lnSpc>
                <a:spcPct val="100000"/>
              </a:lnSpc>
              <a:spcBef>
                <a:spcPts val="0"/>
              </a:spcBef>
              <a:spcAft>
                <a:spcPts val="0"/>
              </a:spcAft>
              <a:buClr>
                <a:schemeClr val="lt1"/>
              </a:buClr>
              <a:buSzPts val="1800"/>
              <a:buFont typeface="Arial"/>
              <a:buNone/>
            </a:pPr>
            <a:endParaRPr sz="2400" b="1" i="0" u="none" strike="noStrike" cap="none">
              <a:solidFill>
                <a:schemeClr val="lt1"/>
              </a:solidFill>
              <a:latin typeface="Lora"/>
              <a:ea typeface="Lora"/>
              <a:cs typeface="Lora"/>
              <a:sym typeface="Lora"/>
            </a:endParaRPr>
          </a:p>
          <a:p>
            <a:pPr marL="342900" marR="0" lvl="0" indent="-342900" algn="l" rtl="0">
              <a:lnSpc>
                <a:spcPct val="100000"/>
              </a:lnSpc>
              <a:spcBef>
                <a:spcPts val="0"/>
              </a:spcBef>
              <a:spcAft>
                <a:spcPts val="0"/>
              </a:spcAft>
              <a:buClr>
                <a:schemeClr val="lt1"/>
              </a:buClr>
              <a:buSzPts val="2400"/>
              <a:buFont typeface="Noto Sans Symbols"/>
              <a:buChar char="▪"/>
            </a:pPr>
            <a:r>
              <a:rPr lang="en-GB" sz="2400" b="1" i="0" u="none" strike="noStrike" cap="none">
                <a:solidFill>
                  <a:schemeClr val="accent1"/>
                </a:solidFill>
                <a:latin typeface="Lora"/>
                <a:ea typeface="Lora"/>
                <a:cs typeface="Lora"/>
                <a:sym typeface="Lora"/>
              </a:rPr>
              <a:t>Chapter 2:</a:t>
            </a:r>
            <a:r>
              <a:rPr lang="en-GB" sz="2400" b="1" i="0" u="none" strike="noStrike" cap="none">
                <a:solidFill>
                  <a:schemeClr val="lt1"/>
                </a:solidFill>
                <a:latin typeface="Lora"/>
                <a:ea typeface="Lora"/>
                <a:cs typeface="Lora"/>
                <a:sym typeface="Lora"/>
              </a:rPr>
              <a:t>  </a:t>
            </a:r>
            <a:r>
              <a:rPr lang="en-GB" sz="2400" b="0" i="0" u="none" strike="noStrike" cap="none">
                <a:solidFill>
                  <a:schemeClr val="lt1"/>
                </a:solidFill>
                <a:latin typeface="Lora"/>
                <a:ea typeface="Lora"/>
                <a:cs typeface="Lora"/>
                <a:sym typeface="Lora"/>
              </a:rPr>
              <a:t>Key </a:t>
            </a:r>
            <a:r>
              <a:rPr lang="en-GB" sz="2400" b="0" i="0" u="none" strike="noStrike" cap="none">
                <a:solidFill>
                  <a:srgbClr val="FFC000"/>
                </a:solidFill>
                <a:latin typeface="Lora"/>
                <a:ea typeface="Lora"/>
                <a:cs typeface="Lora"/>
                <a:sym typeface="Lora"/>
              </a:rPr>
              <a:t>activities</a:t>
            </a:r>
            <a:r>
              <a:rPr lang="en-GB" sz="2400" b="0" i="0" u="none" strike="noStrike" cap="none">
                <a:solidFill>
                  <a:schemeClr val="lt1"/>
                </a:solidFill>
                <a:latin typeface="Lora"/>
                <a:ea typeface="Lora"/>
                <a:cs typeface="Lora"/>
                <a:sym typeface="Lora"/>
              </a:rPr>
              <a:t> for embedding RRA</a:t>
            </a:r>
            <a:endParaRPr sz="2400" b="1" i="0" u="none" strike="noStrike" cap="none">
              <a:solidFill>
                <a:schemeClr val="lt1"/>
              </a:solidFill>
              <a:latin typeface="Lora"/>
              <a:ea typeface="Lora"/>
              <a:cs typeface="Lora"/>
              <a:sym typeface="Lora"/>
            </a:endParaRPr>
          </a:p>
          <a:p>
            <a:pPr marL="342900" marR="0" lvl="0" indent="-342900" algn="l" rtl="0">
              <a:lnSpc>
                <a:spcPct val="100000"/>
              </a:lnSpc>
              <a:spcBef>
                <a:spcPts val="1200"/>
              </a:spcBef>
              <a:spcAft>
                <a:spcPts val="0"/>
              </a:spcAft>
              <a:buClr>
                <a:schemeClr val="lt1"/>
              </a:buClr>
              <a:buSzPts val="2400"/>
              <a:buFont typeface="Noto Sans Symbols"/>
              <a:buChar char="▪"/>
            </a:pPr>
            <a:r>
              <a:rPr lang="en-GB" sz="2400" b="1" i="0" u="none" strike="noStrike" cap="none">
                <a:solidFill>
                  <a:schemeClr val="accent1"/>
                </a:solidFill>
                <a:latin typeface="Lora"/>
                <a:ea typeface="Lora"/>
                <a:cs typeface="Lora"/>
                <a:sym typeface="Lora"/>
              </a:rPr>
              <a:t>Chapter 3:</a:t>
            </a:r>
            <a:r>
              <a:rPr lang="en-GB" sz="2400" b="1" i="0" u="none" strike="noStrike" cap="none">
                <a:solidFill>
                  <a:schemeClr val="lt1"/>
                </a:solidFill>
                <a:latin typeface="Lora"/>
                <a:ea typeface="Lora"/>
                <a:cs typeface="Lora"/>
                <a:sym typeface="Lora"/>
              </a:rPr>
              <a:t>  </a:t>
            </a:r>
            <a:r>
              <a:rPr lang="en-GB" sz="2400" b="0" i="0" u="none" strike="noStrike" cap="none">
                <a:solidFill>
                  <a:schemeClr val="lt1"/>
                </a:solidFill>
                <a:latin typeface="Lora"/>
                <a:ea typeface="Lora"/>
                <a:cs typeface="Lora"/>
                <a:sym typeface="Lora"/>
              </a:rPr>
              <a:t>Key </a:t>
            </a:r>
            <a:r>
              <a:rPr lang="en-GB" sz="2400" b="0" i="0" u="none" strike="noStrike" cap="none">
                <a:solidFill>
                  <a:srgbClr val="FFC000"/>
                </a:solidFill>
                <a:latin typeface="Lora"/>
                <a:ea typeface="Lora"/>
                <a:cs typeface="Lora"/>
                <a:sym typeface="Lora"/>
              </a:rPr>
              <a:t>moments</a:t>
            </a:r>
            <a:r>
              <a:rPr lang="en-GB" sz="2400" b="0" i="0" u="none" strike="noStrike" cap="none">
                <a:solidFill>
                  <a:schemeClr val="lt1"/>
                </a:solidFill>
                <a:latin typeface="Lora"/>
                <a:ea typeface="Lora"/>
                <a:cs typeface="Lora"/>
                <a:sym typeface="Lora"/>
              </a:rPr>
              <a:t> in funding agency assessment</a:t>
            </a:r>
            <a:endParaRPr sz="2400" b="1" i="0" u="none" strike="noStrike" cap="none">
              <a:solidFill>
                <a:schemeClr val="lt1"/>
              </a:solidFill>
              <a:latin typeface="Lora"/>
              <a:ea typeface="Lora"/>
              <a:cs typeface="Lora"/>
              <a:sym typeface="Lora"/>
            </a:endParaRPr>
          </a:p>
          <a:p>
            <a:pPr marL="342900" marR="0" lvl="0" indent="-342900" algn="l" rtl="0">
              <a:lnSpc>
                <a:spcPct val="100000"/>
              </a:lnSpc>
              <a:spcBef>
                <a:spcPts val="1200"/>
              </a:spcBef>
              <a:spcAft>
                <a:spcPts val="0"/>
              </a:spcAft>
              <a:buClr>
                <a:schemeClr val="lt1"/>
              </a:buClr>
              <a:buSzPts val="2400"/>
              <a:buFont typeface="Noto Sans Symbols"/>
              <a:buChar char="▪"/>
            </a:pPr>
            <a:r>
              <a:rPr lang="en-GB" sz="2400" b="1" i="0" u="none" strike="noStrike" cap="none">
                <a:solidFill>
                  <a:schemeClr val="accent1"/>
                </a:solidFill>
                <a:latin typeface="Lora"/>
                <a:ea typeface="Lora"/>
                <a:cs typeface="Lora"/>
                <a:sym typeface="Lora"/>
              </a:rPr>
              <a:t>Chapter 4:</a:t>
            </a:r>
            <a:r>
              <a:rPr lang="en-GB" sz="2400" b="1" i="0" u="none" strike="noStrike" cap="none">
                <a:solidFill>
                  <a:schemeClr val="lt1"/>
                </a:solidFill>
                <a:latin typeface="Lora"/>
                <a:ea typeface="Lora"/>
                <a:cs typeface="Lora"/>
                <a:sym typeface="Lora"/>
              </a:rPr>
              <a:t>  </a:t>
            </a:r>
            <a:r>
              <a:rPr lang="en-GB" sz="2400" b="0" i="0" u="none" strike="noStrike" cap="none">
                <a:solidFill>
                  <a:schemeClr val="lt1"/>
                </a:solidFill>
                <a:latin typeface="Lora"/>
                <a:ea typeface="Lora"/>
                <a:cs typeface="Lora"/>
                <a:sym typeface="Lora"/>
              </a:rPr>
              <a:t>Relationship with </a:t>
            </a:r>
            <a:r>
              <a:rPr lang="en-GB" sz="2400" b="0" i="0" u="none" strike="noStrike" cap="none">
                <a:solidFill>
                  <a:srgbClr val="FFC000"/>
                </a:solidFill>
                <a:latin typeface="Lora"/>
                <a:ea typeface="Lora"/>
                <a:cs typeface="Lora"/>
                <a:sym typeface="Lora"/>
              </a:rPr>
              <a:t>components</a:t>
            </a:r>
            <a:r>
              <a:rPr lang="en-GB" sz="2400" b="0" i="0" u="none" strike="noStrike" cap="none">
                <a:solidFill>
                  <a:schemeClr val="lt1"/>
                </a:solidFill>
                <a:latin typeface="Lora"/>
                <a:ea typeface="Lora"/>
                <a:cs typeface="Lora"/>
                <a:sym typeface="Lora"/>
              </a:rPr>
              <a:t> of the system</a:t>
            </a:r>
            <a:endParaRPr sz="2400" b="0" i="0" u="none" strike="noStrike" cap="none">
              <a:solidFill>
                <a:srgbClr val="000000"/>
              </a:solidFill>
              <a:latin typeface="Lora"/>
              <a:ea typeface="Lora"/>
              <a:cs typeface="Lora"/>
              <a:sym typeface="Lora"/>
            </a:endParaRPr>
          </a:p>
          <a:p>
            <a:pPr marL="342900" marR="0" lvl="0" indent="-342900" algn="l" rtl="0">
              <a:lnSpc>
                <a:spcPct val="100000"/>
              </a:lnSpc>
              <a:spcBef>
                <a:spcPts val="1200"/>
              </a:spcBef>
              <a:spcAft>
                <a:spcPts val="1200"/>
              </a:spcAft>
              <a:buClr>
                <a:schemeClr val="lt1"/>
              </a:buClr>
              <a:buSzPts val="2400"/>
              <a:buFont typeface="Noto Sans Symbols"/>
              <a:buChar char="▪"/>
            </a:pPr>
            <a:r>
              <a:rPr lang="en-GB" sz="2400" b="0" i="0" u="none" strike="noStrike" cap="none">
                <a:solidFill>
                  <a:schemeClr val="lt1"/>
                </a:solidFill>
                <a:latin typeface="Lora"/>
                <a:ea typeface="Lora"/>
                <a:cs typeface="Lora"/>
                <a:sym typeface="Lora"/>
              </a:rPr>
              <a:t>Resources &amp; references</a:t>
            </a:r>
            <a:endParaRPr sz="2400" b="0" i="0" u="none" strike="noStrike" cap="none">
              <a:solidFill>
                <a:srgbClr val="000000"/>
              </a:solidFill>
              <a:latin typeface="Lora"/>
              <a:ea typeface="Lora"/>
              <a:cs typeface="Lora"/>
              <a:sym typeface="Lor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5333"/>
              <a:buFont typeface="Arial"/>
              <a:buNone/>
            </a:pPr>
            <a:r>
              <a:rPr lang="en-GB" sz="4800" b="1">
                <a:latin typeface="Lora"/>
                <a:ea typeface="Lora"/>
                <a:cs typeface="Lora"/>
                <a:sym typeface="Lora"/>
              </a:rPr>
              <a:t>Chapter 1. Introduction</a:t>
            </a:r>
            <a:endParaRPr sz="4800" b="1"/>
          </a:p>
        </p:txBody>
      </p:sp>
      <p:grpSp>
        <p:nvGrpSpPr>
          <p:cNvPr id="133" name="Google Shape;133;p10"/>
          <p:cNvGrpSpPr/>
          <p:nvPr/>
        </p:nvGrpSpPr>
        <p:grpSpPr>
          <a:xfrm>
            <a:off x="-496713" y="4832779"/>
            <a:ext cx="3443100" cy="2025231"/>
            <a:chOff x="-496713" y="4832779"/>
            <a:chExt cx="3443100" cy="2025231"/>
          </a:xfrm>
        </p:grpSpPr>
        <p:sp>
          <p:nvSpPr>
            <p:cNvPr id="134" name="Google Shape;134;p10"/>
            <p:cNvSpPr txBox="1"/>
            <p:nvPr/>
          </p:nvSpPr>
          <p:spPr>
            <a:xfrm>
              <a:off x="-496713" y="6482710"/>
              <a:ext cx="3443100" cy="375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1"/>
                </a:buClr>
                <a:buSzPts val="2333"/>
                <a:buFont typeface="Arial"/>
                <a:buNone/>
              </a:pPr>
              <a:br>
                <a:rPr lang="en-GB" sz="1000" b="0" i="0" u="none" strike="noStrike" cap="none">
                  <a:solidFill>
                    <a:schemeClr val="lt1"/>
                  </a:solidFill>
                  <a:latin typeface="Lora"/>
                  <a:ea typeface="Lora"/>
                  <a:cs typeface="Lora"/>
                  <a:sym typeface="Lora"/>
                </a:rPr>
              </a:br>
              <a:r>
                <a:rPr lang="en-GB" sz="1000" b="0" i="0" u="sng" strike="noStrike" cap="none">
                  <a:solidFill>
                    <a:schemeClr val="lt1"/>
                  </a:solidFill>
                  <a:latin typeface="Lora"/>
                  <a:ea typeface="Lora"/>
                  <a:cs typeface="Lora"/>
                  <a:sym typeface="Lora"/>
                  <a:hlinkClick r:id="rId3">
                    <a:extLst>
                      <a:ext uri="{A12FA001-AC4F-418D-AE19-62706E023703}">
                        <ahyp:hlinkClr xmlns:ahyp="http://schemas.microsoft.com/office/drawing/2018/hyperlinkcolor" val="tx"/>
                      </a:ext>
                    </a:extLst>
                  </a:hlinkClick>
                </a:rPr>
                <a:t>https://bit.ly/DORA-Funder-Guide</a:t>
              </a:r>
              <a:r>
                <a:rPr lang="en-GB" sz="1000" b="0" i="0" u="none" strike="noStrike" cap="none">
                  <a:solidFill>
                    <a:schemeClr val="lt1"/>
                  </a:solidFill>
                  <a:latin typeface="Lora"/>
                  <a:ea typeface="Lora"/>
                  <a:cs typeface="Lora"/>
                  <a:sym typeface="Lora"/>
                </a:rPr>
                <a:t> </a:t>
              </a:r>
              <a:br>
                <a:rPr lang="en-GB" sz="1000" b="0" i="0" u="none" strike="noStrike" cap="none">
                  <a:solidFill>
                    <a:schemeClr val="lt1"/>
                  </a:solidFill>
                  <a:latin typeface="Lora"/>
                  <a:ea typeface="Lora"/>
                  <a:cs typeface="Lora"/>
                  <a:sym typeface="Lora"/>
                </a:rPr>
              </a:br>
              <a:endParaRPr sz="1000" b="0" i="0" u="none" strike="noStrike" cap="none">
                <a:solidFill>
                  <a:schemeClr val="lt1"/>
                </a:solidFill>
                <a:latin typeface="Lora"/>
                <a:ea typeface="Lora"/>
                <a:cs typeface="Lora"/>
                <a:sym typeface="Lora"/>
              </a:endParaRPr>
            </a:p>
          </p:txBody>
        </p:sp>
        <p:pic>
          <p:nvPicPr>
            <p:cNvPr id="135" name="Google Shape;135;p10"/>
            <p:cNvPicPr preferRelativeResize="0"/>
            <p:nvPr/>
          </p:nvPicPr>
          <p:blipFill rotWithShape="1">
            <a:blip r:embed="rId4">
              <a:alphaModFix/>
            </a:blip>
            <a:srcRect/>
            <a:stretch/>
          </p:blipFill>
          <p:spPr>
            <a:xfrm>
              <a:off x="470146" y="4832779"/>
              <a:ext cx="1509395" cy="1509395"/>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1800"/>
              <a:buNone/>
            </a:pPr>
            <a:r>
              <a:rPr lang="en-GB" sz="3600">
                <a:latin typeface="Lora"/>
                <a:ea typeface="Lora"/>
                <a:cs typeface="Lora"/>
                <a:sym typeface="Lora"/>
              </a:rPr>
              <a:t>What is Responsible Research Assessment?</a:t>
            </a:r>
            <a:endParaRPr/>
          </a:p>
        </p:txBody>
      </p:sp>
      <p:sp>
        <p:nvSpPr>
          <p:cNvPr id="142" name="Google Shape;142;p6"/>
          <p:cNvSpPr txBox="1">
            <a:spLocks noGrp="1"/>
          </p:cNvSpPr>
          <p:nvPr>
            <p:ph type="body" idx="1"/>
          </p:nvPr>
        </p:nvSpPr>
        <p:spPr>
          <a:xfrm>
            <a:off x="725658" y="1572406"/>
            <a:ext cx="7602416" cy="4351338"/>
          </a:xfrm>
          <a:prstGeom prst="rect">
            <a:avLst/>
          </a:prstGeom>
          <a:noFill/>
          <a:ln>
            <a:noFill/>
          </a:ln>
        </p:spPr>
        <p:txBody>
          <a:bodyPr spcFirstLastPara="1" wrap="square" lIns="91425" tIns="45700" rIns="91425" bIns="45700" anchor="t" anchorCtr="0">
            <a:noAutofit/>
          </a:bodyPr>
          <a:lstStyle/>
          <a:p>
            <a:pPr marL="517525" lvl="0" indent="-342900" algn="l" rtl="0">
              <a:lnSpc>
                <a:spcPct val="100000"/>
              </a:lnSpc>
              <a:spcBef>
                <a:spcPts val="600"/>
              </a:spcBef>
              <a:spcAft>
                <a:spcPts val="0"/>
              </a:spcAft>
              <a:buClr>
                <a:schemeClr val="lt1"/>
              </a:buClr>
              <a:buSzPts val="2400"/>
              <a:buFont typeface="Noto Sans Symbols"/>
              <a:buChar char="▪"/>
            </a:pPr>
            <a:r>
              <a:rPr lang="en-GB" sz="2400" b="1">
                <a:solidFill>
                  <a:schemeClr val="accent1"/>
                </a:solidFill>
              </a:rPr>
              <a:t>The goal of Responsible Research Assessment </a:t>
            </a:r>
            <a:r>
              <a:rPr lang="en-GB" sz="2400">
                <a:solidFill>
                  <a:schemeClr val="lt1"/>
                </a:solidFill>
              </a:rPr>
              <a:t>is to promote </a:t>
            </a:r>
            <a:r>
              <a:rPr lang="en-GB" sz="2400"/>
              <a:t>holistic, balanced, and fair approaches to evaluating research and researchers and as part of inclusive research cultures.</a:t>
            </a:r>
            <a:endParaRPr/>
          </a:p>
          <a:p>
            <a:pPr marL="517525" lvl="0" indent="-342900" algn="l" rtl="0">
              <a:lnSpc>
                <a:spcPct val="100000"/>
              </a:lnSpc>
              <a:spcBef>
                <a:spcPts val="1800"/>
              </a:spcBef>
              <a:spcAft>
                <a:spcPts val="0"/>
              </a:spcAft>
              <a:buClr>
                <a:schemeClr val="lt1"/>
              </a:buClr>
              <a:buSzPts val="2400"/>
              <a:buFont typeface="Noto Sans Symbols"/>
              <a:buChar char="▪"/>
            </a:pPr>
            <a:r>
              <a:rPr lang="en-GB" sz="2400"/>
              <a:t>RRA is guided by </a:t>
            </a:r>
            <a:r>
              <a:rPr lang="en-GB" sz="2400" b="1">
                <a:solidFill>
                  <a:schemeClr val="accent1"/>
                </a:solidFill>
              </a:rPr>
              <a:t>3 core principles:</a:t>
            </a:r>
            <a:r>
              <a:rPr lang="en-GB" sz="2400" b="1"/>
              <a:t> </a:t>
            </a:r>
            <a:endParaRPr/>
          </a:p>
          <a:p>
            <a:pPr marL="1089025" lvl="1" indent="-457200" algn="l" rtl="0">
              <a:lnSpc>
                <a:spcPct val="100000"/>
              </a:lnSpc>
              <a:spcBef>
                <a:spcPts val="1200"/>
              </a:spcBef>
              <a:spcAft>
                <a:spcPts val="0"/>
              </a:spcAft>
              <a:buClr>
                <a:schemeClr val="accent1"/>
              </a:buClr>
              <a:buSzPts val="1659"/>
              <a:buFont typeface="Arial"/>
              <a:buAutoNum type="arabicPeriod"/>
            </a:pPr>
            <a:r>
              <a:rPr lang="en-GB" sz="2000"/>
              <a:t>Encouraging a holistic view of research contributions and impact</a:t>
            </a:r>
            <a:endParaRPr/>
          </a:p>
          <a:p>
            <a:pPr marL="1089025" lvl="1" indent="-457200" algn="l" rtl="0">
              <a:lnSpc>
                <a:spcPct val="100000"/>
              </a:lnSpc>
              <a:spcBef>
                <a:spcPts val="600"/>
              </a:spcBef>
              <a:spcAft>
                <a:spcPts val="0"/>
              </a:spcAft>
              <a:buClr>
                <a:schemeClr val="accent1"/>
              </a:buClr>
              <a:buSzPts val="1659"/>
              <a:buFont typeface="Arial"/>
              <a:buAutoNum type="arabicPeriod"/>
            </a:pPr>
            <a:r>
              <a:rPr lang="en-GB" sz="2000"/>
              <a:t>Think balanced and broad: valuing quality over quantity</a:t>
            </a:r>
            <a:endParaRPr/>
          </a:p>
          <a:p>
            <a:pPr marL="1089025" lvl="1" indent="-457200" algn="l" rtl="0">
              <a:lnSpc>
                <a:spcPct val="100000"/>
              </a:lnSpc>
              <a:spcBef>
                <a:spcPts val="600"/>
              </a:spcBef>
              <a:spcAft>
                <a:spcPts val="1200"/>
              </a:spcAft>
              <a:buClr>
                <a:schemeClr val="accent1"/>
              </a:buClr>
              <a:buSzPts val="1659"/>
              <a:buFont typeface="Arial"/>
              <a:buAutoNum type="arabicPeriod"/>
            </a:pPr>
            <a:r>
              <a:rPr lang="en-GB" sz="2000"/>
              <a:t>Promoting equity.</a:t>
            </a:r>
            <a:endParaRPr/>
          </a:p>
        </p:txBody>
      </p:sp>
      <p:grpSp>
        <p:nvGrpSpPr>
          <p:cNvPr id="143" name="Google Shape;143;p6"/>
          <p:cNvGrpSpPr/>
          <p:nvPr/>
        </p:nvGrpSpPr>
        <p:grpSpPr>
          <a:xfrm>
            <a:off x="8440616" y="1690688"/>
            <a:ext cx="3875649" cy="4351338"/>
            <a:chOff x="8764171" y="1842866"/>
            <a:chExt cx="4023361" cy="4547514"/>
          </a:xfrm>
        </p:grpSpPr>
        <p:pic>
          <p:nvPicPr>
            <p:cNvPr id="144" name="Google Shape;144;p6"/>
            <p:cNvPicPr preferRelativeResize="0"/>
            <p:nvPr/>
          </p:nvPicPr>
          <p:blipFill rotWithShape="1">
            <a:blip r:embed="rId3">
              <a:alphaModFix/>
            </a:blip>
            <a:srcRect/>
            <a:stretch/>
          </p:blipFill>
          <p:spPr>
            <a:xfrm>
              <a:off x="8876715" y="1842866"/>
              <a:ext cx="2719488" cy="4226059"/>
            </a:xfrm>
            <a:prstGeom prst="rect">
              <a:avLst/>
            </a:prstGeom>
            <a:noFill/>
            <a:ln>
              <a:noFill/>
            </a:ln>
          </p:spPr>
        </p:pic>
        <p:sp>
          <p:nvSpPr>
            <p:cNvPr id="145" name="Google Shape;145;p6"/>
            <p:cNvSpPr txBox="1"/>
            <p:nvPr/>
          </p:nvSpPr>
          <p:spPr>
            <a:xfrm>
              <a:off x="8764171" y="6051826"/>
              <a:ext cx="4023361"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a:solidFill>
                    <a:schemeClr val="lt1"/>
                  </a:solidFill>
                  <a:latin typeface="Arial"/>
                  <a:ea typeface="Arial"/>
                  <a:cs typeface="Arial"/>
                  <a:sym typeface="Arial"/>
                </a:rPr>
                <a:t>Schmidt, R. (2022). Building Blocks for Impact. Zenodo. https://doi.org/10.5281/zenodo.7249187</a:t>
              </a:r>
              <a:r>
                <a:rPr lang="en-GB" sz="800" b="0" i="0" u="none" strike="noStrike" cap="none">
                  <a:solidFill>
                    <a:schemeClr val="lt1"/>
                  </a:solidFill>
                  <a:latin typeface="Arial"/>
                  <a:ea typeface="Arial"/>
                  <a:cs typeface="Arial"/>
                  <a:sym typeface="Arial"/>
                </a:rPr>
                <a:t> </a:t>
              </a:r>
              <a:endParaRPr sz="800" b="0" i="0" u="none" strike="noStrike" cap="none">
                <a:solidFill>
                  <a:schemeClr val="lt1"/>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1800"/>
              <a:buNone/>
            </a:pPr>
            <a:r>
              <a:rPr lang="en-GB" sz="3600">
                <a:latin typeface="Lora"/>
                <a:ea typeface="Lora"/>
                <a:cs typeface="Lora"/>
                <a:sym typeface="Lora"/>
              </a:rPr>
              <a:t>A leading role for research funders</a:t>
            </a:r>
            <a:endParaRPr/>
          </a:p>
        </p:txBody>
      </p:sp>
      <p:sp>
        <p:nvSpPr>
          <p:cNvPr id="152" name="Google Shape;152;p12"/>
          <p:cNvSpPr txBox="1">
            <a:spLocks noGrp="1"/>
          </p:cNvSpPr>
          <p:nvPr>
            <p:ph type="body" idx="1"/>
          </p:nvPr>
        </p:nvSpPr>
        <p:spPr>
          <a:xfrm>
            <a:off x="705109" y="1996954"/>
            <a:ext cx="7606684" cy="4351338"/>
          </a:xfrm>
          <a:prstGeom prst="rect">
            <a:avLst/>
          </a:prstGeom>
          <a:noFill/>
          <a:ln>
            <a:noFill/>
          </a:ln>
        </p:spPr>
        <p:txBody>
          <a:bodyPr spcFirstLastPara="1" wrap="square" lIns="91425" tIns="45700" rIns="91425" bIns="45700" anchor="t" anchorCtr="0">
            <a:noAutofit/>
          </a:bodyPr>
          <a:lstStyle/>
          <a:p>
            <a:pPr marL="517525" lvl="0" indent="-342900" algn="l" rtl="0">
              <a:lnSpc>
                <a:spcPct val="100000"/>
              </a:lnSpc>
              <a:spcBef>
                <a:spcPts val="600"/>
              </a:spcBef>
              <a:spcAft>
                <a:spcPts val="0"/>
              </a:spcAft>
              <a:buClr>
                <a:schemeClr val="lt1"/>
              </a:buClr>
              <a:buSzPts val="2400"/>
              <a:buFont typeface="Noto Sans Symbols"/>
              <a:buChar char="▪"/>
            </a:pPr>
            <a:r>
              <a:rPr lang="en-GB" sz="2400" b="1">
                <a:solidFill>
                  <a:schemeClr val="accent1"/>
                </a:solidFill>
              </a:rPr>
              <a:t>Funders</a:t>
            </a:r>
            <a:r>
              <a:rPr lang="en-GB" sz="2400">
                <a:solidFill>
                  <a:schemeClr val="lt1"/>
                </a:solidFill>
              </a:rPr>
              <a:t> </a:t>
            </a:r>
            <a:r>
              <a:rPr lang="en-GB" sz="2400" b="1">
                <a:solidFill>
                  <a:schemeClr val="accent1"/>
                </a:solidFill>
              </a:rPr>
              <a:t>influence the behaviors of researchers </a:t>
            </a:r>
            <a:r>
              <a:rPr lang="en-GB" sz="2400">
                <a:solidFill>
                  <a:schemeClr val="lt1"/>
                </a:solidFill>
              </a:rPr>
              <a:t>through their research assessment policies and practices</a:t>
            </a:r>
            <a:endParaRPr/>
          </a:p>
          <a:p>
            <a:pPr marL="517525" lvl="0" indent="-342900" algn="l" rtl="0">
              <a:lnSpc>
                <a:spcPct val="100000"/>
              </a:lnSpc>
              <a:spcBef>
                <a:spcPts val="1800"/>
              </a:spcBef>
              <a:spcAft>
                <a:spcPts val="0"/>
              </a:spcAft>
              <a:buClr>
                <a:schemeClr val="lt1"/>
              </a:buClr>
              <a:buSzPts val="2400"/>
              <a:buFont typeface="Noto Sans Symbols"/>
              <a:buChar char="▪"/>
            </a:pPr>
            <a:r>
              <a:rPr lang="en-GB" sz="2400" b="1">
                <a:solidFill>
                  <a:schemeClr val="accent1"/>
                </a:solidFill>
              </a:rPr>
              <a:t>RRA-aligned practices can drive return on funding investment:</a:t>
            </a:r>
            <a:endParaRPr/>
          </a:p>
          <a:p>
            <a:pPr marL="1089025" lvl="1" indent="-457200" algn="l" rtl="0">
              <a:lnSpc>
                <a:spcPct val="100000"/>
              </a:lnSpc>
              <a:spcBef>
                <a:spcPts val="1200"/>
              </a:spcBef>
              <a:spcAft>
                <a:spcPts val="0"/>
              </a:spcAft>
              <a:buClr>
                <a:schemeClr val="accent1"/>
              </a:buClr>
              <a:buSzPts val="1659"/>
              <a:buFont typeface="Arial"/>
              <a:buAutoNum type="arabicPeriod"/>
            </a:pPr>
            <a:r>
              <a:rPr lang="en-GB" sz="2000"/>
              <a:t>Improving research quality and reliability</a:t>
            </a:r>
            <a:endParaRPr/>
          </a:p>
          <a:p>
            <a:pPr marL="1089025" lvl="1" indent="-457200" algn="l" rtl="0">
              <a:lnSpc>
                <a:spcPct val="100000"/>
              </a:lnSpc>
              <a:spcBef>
                <a:spcPts val="600"/>
              </a:spcBef>
              <a:spcAft>
                <a:spcPts val="0"/>
              </a:spcAft>
              <a:buClr>
                <a:schemeClr val="accent1"/>
              </a:buClr>
              <a:buSzPts val="1659"/>
              <a:buFont typeface="Arial"/>
              <a:buAutoNum type="arabicPeriod"/>
            </a:pPr>
            <a:r>
              <a:rPr lang="en-GB" sz="2000"/>
              <a:t>Reducing research waste and duplication</a:t>
            </a:r>
            <a:endParaRPr/>
          </a:p>
          <a:p>
            <a:pPr marL="1089025" lvl="1" indent="-457200" algn="l" rtl="0">
              <a:lnSpc>
                <a:spcPct val="100000"/>
              </a:lnSpc>
              <a:spcBef>
                <a:spcPts val="600"/>
              </a:spcBef>
              <a:spcAft>
                <a:spcPts val="1200"/>
              </a:spcAft>
              <a:buClr>
                <a:schemeClr val="accent1"/>
              </a:buClr>
              <a:buSzPts val="1659"/>
              <a:buFont typeface="Arial"/>
              <a:buAutoNum type="arabicPeriod"/>
            </a:pPr>
            <a:r>
              <a:rPr lang="en-GB" sz="2000"/>
              <a:t>Accelerating real-world impact</a:t>
            </a:r>
            <a:endParaRPr/>
          </a:p>
        </p:txBody>
      </p:sp>
      <p:sp>
        <p:nvSpPr>
          <p:cNvPr id="153" name="Google Shape;153;p12"/>
          <p:cNvSpPr txBox="1"/>
          <p:nvPr/>
        </p:nvSpPr>
        <p:spPr>
          <a:xfrm>
            <a:off x="838198" y="1278274"/>
            <a:ext cx="1085557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400" b="1" i="0" u="none" strike="noStrike" cap="none">
                <a:solidFill>
                  <a:schemeClr val="accent1"/>
                </a:solidFill>
                <a:latin typeface="Lora"/>
                <a:ea typeface="Lora"/>
                <a:cs typeface="Lora"/>
                <a:sym typeface="Lora"/>
              </a:rPr>
              <a:t>Funders play a central role in enabling RRA</a:t>
            </a:r>
            <a:endParaRPr sz="2400" b="0" i="0" u="none" strike="noStrike" cap="none">
              <a:solidFill>
                <a:schemeClr val="accent1"/>
              </a:solidFill>
              <a:latin typeface="Lora"/>
              <a:ea typeface="Lora"/>
              <a:cs typeface="Lora"/>
              <a:sym typeface="Lora"/>
            </a:endParaRPr>
          </a:p>
        </p:txBody>
      </p:sp>
      <p:pic>
        <p:nvPicPr>
          <p:cNvPr id="154" name="Google Shape;154;p12"/>
          <p:cNvPicPr preferRelativeResize="0"/>
          <p:nvPr/>
        </p:nvPicPr>
        <p:blipFill rotWithShape="1">
          <a:blip r:embed="rId3">
            <a:alphaModFix/>
          </a:blip>
          <a:srcRect/>
          <a:stretch/>
        </p:blipFill>
        <p:spPr>
          <a:xfrm>
            <a:off x="8004315" y="1278274"/>
            <a:ext cx="5758655" cy="483920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3"/>
          <p:cNvSpPr txBox="1">
            <a:spLocks noGrp="1"/>
          </p:cNvSpPr>
          <p:nvPr>
            <p:ph type="ctrTitle"/>
          </p:nvPr>
        </p:nvSpPr>
        <p:spPr>
          <a:xfrm>
            <a:off x="1524000" y="167100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5333"/>
              <a:buFont typeface="Arial"/>
              <a:buNone/>
            </a:pPr>
            <a:r>
              <a:rPr lang="en-GB" sz="4800" b="1">
                <a:latin typeface="Lora"/>
                <a:ea typeface="Lora"/>
                <a:cs typeface="Lora"/>
                <a:sym typeface="Lora"/>
              </a:rPr>
              <a:t>Chapter 2. Key activities for embedding RRA in the organization</a:t>
            </a:r>
            <a:endParaRPr sz="4800" b="1"/>
          </a:p>
        </p:txBody>
      </p:sp>
      <p:grpSp>
        <p:nvGrpSpPr>
          <p:cNvPr id="161" name="Google Shape;161;p13"/>
          <p:cNvGrpSpPr/>
          <p:nvPr/>
        </p:nvGrpSpPr>
        <p:grpSpPr>
          <a:xfrm>
            <a:off x="-496713" y="4832779"/>
            <a:ext cx="3443100" cy="2025231"/>
            <a:chOff x="-496713" y="4832779"/>
            <a:chExt cx="3443100" cy="2025231"/>
          </a:xfrm>
        </p:grpSpPr>
        <p:sp>
          <p:nvSpPr>
            <p:cNvPr id="162" name="Google Shape;162;p13"/>
            <p:cNvSpPr txBox="1"/>
            <p:nvPr/>
          </p:nvSpPr>
          <p:spPr>
            <a:xfrm>
              <a:off x="-496713" y="6482710"/>
              <a:ext cx="3443100" cy="375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1"/>
                </a:buClr>
                <a:buSzPts val="2333"/>
                <a:buFont typeface="Arial"/>
                <a:buNone/>
              </a:pPr>
              <a:br>
                <a:rPr lang="en-GB" sz="1000" b="0" i="0" u="none" strike="noStrike" cap="none">
                  <a:solidFill>
                    <a:schemeClr val="lt1"/>
                  </a:solidFill>
                  <a:latin typeface="Lora"/>
                  <a:ea typeface="Lora"/>
                  <a:cs typeface="Lora"/>
                  <a:sym typeface="Lora"/>
                </a:rPr>
              </a:br>
              <a:r>
                <a:rPr lang="en-GB" sz="1000" b="0" i="0" u="sng" strike="noStrike" cap="none">
                  <a:solidFill>
                    <a:schemeClr val="lt1"/>
                  </a:solidFill>
                  <a:latin typeface="Lora"/>
                  <a:ea typeface="Lora"/>
                  <a:cs typeface="Lora"/>
                  <a:sym typeface="Lora"/>
                  <a:hlinkClick r:id="rId3">
                    <a:extLst>
                      <a:ext uri="{A12FA001-AC4F-418D-AE19-62706E023703}">
                        <ahyp:hlinkClr xmlns:ahyp="http://schemas.microsoft.com/office/drawing/2018/hyperlinkcolor" val="tx"/>
                      </a:ext>
                    </a:extLst>
                  </a:hlinkClick>
                </a:rPr>
                <a:t>https://bit.ly/DORA-Funder-Guide</a:t>
              </a:r>
              <a:r>
                <a:rPr lang="en-GB" sz="1000" b="0" i="0" u="none" strike="noStrike" cap="none">
                  <a:solidFill>
                    <a:schemeClr val="lt1"/>
                  </a:solidFill>
                  <a:latin typeface="Lora"/>
                  <a:ea typeface="Lora"/>
                  <a:cs typeface="Lora"/>
                  <a:sym typeface="Lora"/>
                </a:rPr>
                <a:t> </a:t>
              </a:r>
              <a:br>
                <a:rPr lang="en-GB" sz="1000" b="0" i="0" u="none" strike="noStrike" cap="none">
                  <a:solidFill>
                    <a:schemeClr val="lt1"/>
                  </a:solidFill>
                  <a:latin typeface="Lora"/>
                  <a:ea typeface="Lora"/>
                  <a:cs typeface="Lora"/>
                  <a:sym typeface="Lora"/>
                </a:rPr>
              </a:br>
              <a:endParaRPr sz="1000" b="0" i="0" u="none" strike="noStrike" cap="none">
                <a:solidFill>
                  <a:schemeClr val="lt1"/>
                </a:solidFill>
                <a:latin typeface="Lora"/>
                <a:ea typeface="Lora"/>
                <a:cs typeface="Lora"/>
                <a:sym typeface="Lora"/>
              </a:endParaRPr>
            </a:p>
          </p:txBody>
        </p:sp>
        <p:pic>
          <p:nvPicPr>
            <p:cNvPr id="163" name="Google Shape;163;p13"/>
            <p:cNvPicPr preferRelativeResize="0"/>
            <p:nvPr/>
          </p:nvPicPr>
          <p:blipFill rotWithShape="1">
            <a:blip r:embed="rId4">
              <a:alphaModFix/>
            </a:blip>
            <a:srcRect/>
            <a:stretch/>
          </p:blipFill>
          <p:spPr>
            <a:xfrm>
              <a:off x="470146" y="4832779"/>
              <a:ext cx="1509395" cy="1509395"/>
            </a:xfrm>
            <a:prstGeom prst="rect">
              <a:avLst/>
            </a:prstGeom>
            <a:noFill/>
            <a:ln>
              <a:noFill/>
            </a:ln>
          </p:spPr>
        </p:pic>
      </p:grpSp>
    </p:spTree>
  </p:cSld>
  <p:clrMapOvr>
    <a:masterClrMapping/>
  </p:clrMapOvr>
</p:sld>
</file>

<file path=ppt/theme/theme1.xml><?xml version="1.0" encoding="utf-8"?>
<a:theme xmlns:a="http://schemas.openxmlformats.org/drawingml/2006/main" name="Office Theme">
  <a:themeElements>
    <a:clrScheme name="DORA">
      <a:dk1>
        <a:srgbClr val="000000"/>
      </a:dk1>
      <a:lt1>
        <a:srgbClr val="FFFFFF"/>
      </a:lt1>
      <a:dk2>
        <a:srgbClr val="44546A"/>
      </a:dk2>
      <a:lt2>
        <a:srgbClr val="E7E6E6"/>
      </a:lt2>
      <a:accent1>
        <a:srgbClr val="FCB711"/>
      </a:accent1>
      <a:accent2>
        <a:srgbClr val="ED7D31"/>
      </a:accent2>
      <a:accent3>
        <a:srgbClr val="A5A5A5"/>
      </a:accent3>
      <a:accent4>
        <a:srgbClr val="FFC000"/>
      </a:accent4>
      <a:accent5>
        <a:srgbClr val="5B9BD5"/>
      </a:accent5>
      <a:accent6>
        <a:srgbClr val="70AD47"/>
      </a:accent6>
      <a:hlink>
        <a:srgbClr val="FCB711"/>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5269</Words>
  <Application>Microsoft Macintosh PowerPoint</Application>
  <PresentationFormat>Widescreen</PresentationFormat>
  <Paragraphs>347</Paragraphs>
  <Slides>24</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Lora</vt:lpstr>
      <vt:lpstr>Noto Sans Symbols</vt:lpstr>
      <vt:lpstr>Office Theme</vt:lpstr>
      <vt:lpstr>About this resource</vt:lpstr>
      <vt:lpstr>Implementing Responsible Research Assessment at Research Funding Organizations</vt:lpstr>
      <vt:lpstr>A collaborative effort</vt:lpstr>
      <vt:lpstr>Aims of the Guide</vt:lpstr>
      <vt:lpstr>Contents of the Guide</vt:lpstr>
      <vt:lpstr>Chapter 1. Introduction</vt:lpstr>
      <vt:lpstr>What is Responsible Research Assessment?</vt:lpstr>
      <vt:lpstr>A leading role for research funders</vt:lpstr>
      <vt:lpstr>Chapter 2. Key activities for embedding RRA in the organization</vt:lpstr>
      <vt:lpstr>PowerPoint Presentation</vt:lpstr>
      <vt:lpstr>Chapter 3. Key moments for RRA in the funding life cycle </vt:lpstr>
      <vt:lpstr>PowerPoint Presentation</vt:lpstr>
      <vt:lpstr>PowerPoint Presentation</vt:lpstr>
      <vt:lpstr>PowerPoint Presentation</vt:lpstr>
      <vt:lpstr>PowerPoint Presentation</vt:lpstr>
      <vt:lpstr>PowerPoint Presentation</vt:lpstr>
      <vt:lpstr>PowerPoint Presentation</vt:lpstr>
      <vt:lpstr>Chapter 4. RRA and its place in the research system</vt:lpstr>
      <vt:lpstr>PowerPoint Presentation</vt:lpstr>
      <vt:lpstr>PowerPoint Presentation</vt:lpstr>
      <vt:lpstr>Key resources to accompany the Guide</vt:lpstr>
      <vt:lpstr>Key additional resources</vt:lpstr>
      <vt:lpstr>Key resources</vt:lpstr>
      <vt:lpstr>Improving research assessment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Zen Faulkes</dc:creator>
  <cp:lastModifiedBy>Giovanna Lima</cp:lastModifiedBy>
  <cp:revision>1</cp:revision>
  <dcterms:created xsi:type="dcterms:W3CDTF">2023-08-03T19:33:31Z</dcterms:created>
  <dcterms:modified xsi:type="dcterms:W3CDTF">2026-05-14T08:39:23Z</dcterms:modified>
</cp:coreProperties>
</file>