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10287000" cx="18288000"/>
  <p:notesSz cx="6858000" cy="9144000"/>
  <p:embeddedFontLst>
    <p:embeddedFont>
      <p:font typeface="Raleway"/>
      <p:regular r:id="rId18"/>
      <p:bold r:id="rId19"/>
      <p:italic r:id="rId20"/>
      <p:boldItalic r:id="rId21"/>
    </p:embeddedFont>
    <p:embeddedFont>
      <p:font typeface="Playfair Display"/>
      <p:bold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4" roundtripDataSignature="AMtx7mjWHOBXkRGGjmSEWt46Qkq23bCx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italic.fntdata"/><Relationship Id="rId11" Type="http://schemas.openxmlformats.org/officeDocument/2006/relationships/slide" Target="slides/slide5.xml"/><Relationship Id="rId22" Type="http://schemas.openxmlformats.org/officeDocument/2006/relationships/font" Target="fonts/PlayfairDisplay-bold.fntdata"/><Relationship Id="rId10" Type="http://schemas.openxmlformats.org/officeDocument/2006/relationships/slide" Target="slides/slide4.xml"/><Relationship Id="rId21" Type="http://schemas.openxmlformats.org/officeDocument/2006/relationships/font" Target="fonts/Raleway-boldItalic.fntdata"/><Relationship Id="rId13" Type="http://schemas.openxmlformats.org/officeDocument/2006/relationships/slide" Target="slides/slide7.xml"/><Relationship Id="rId24" Type="http://customschemas.google.com/relationships/presentationmetadata" Target="metadata"/><Relationship Id="rId12" Type="http://schemas.openxmlformats.org/officeDocument/2006/relationships/slide" Target="slides/slide6.xml"/><Relationship Id="rId23" Type="http://schemas.openxmlformats.org/officeDocument/2006/relationships/font" Target="fonts/PlayfairDispl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font" Target="fonts/Raleway-bold.fntdata"/><Relationship Id="rId6" Type="http://schemas.openxmlformats.org/officeDocument/2006/relationships/notesMaster" Target="notesMasters/notesMaster1.xml"/><Relationship Id="rId18" Type="http://schemas.openxmlformats.org/officeDocument/2006/relationships/font" Target="fonts/Raleway-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c9376f6fd2_0_8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61" name="Google Shape;161;g3c9376f6fd2_0_8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62" name="Google Shape;162;g3c9376f6fd2_0_86:notes"/>
          <p:cNvSpPr/>
          <p:nvPr>
            <p:ph idx="3"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3c9376f6fd2_0_86:notes"/>
          <p:cNvSpPr txBox="1"/>
          <p:nvPr>
            <p:ph idx="1" type="body"/>
          </p:nvPr>
        </p:nvSpPr>
        <p:spPr>
          <a:xfrm>
            <a:off x="914400" y="3251200"/>
            <a:ext cx="7315200" cy="3081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Please feel free to delete this and any slides when using this slide deck.</a:t>
            </a:r>
            <a:endParaRPr/>
          </a:p>
        </p:txBody>
      </p:sp>
      <p:sp>
        <p:nvSpPr>
          <p:cNvPr id="164" name="Google Shape;164;g3c9376f6fd2_0_86:notes"/>
          <p:cNvSpPr txBox="1"/>
          <p:nvPr>
            <p:ph idx="11" type="ftr"/>
          </p:nvPr>
        </p:nvSpPr>
        <p:spPr>
          <a:xfrm>
            <a:off x="0" y="6502400"/>
            <a:ext cx="3962400" cy="3414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65" name="Google Shape;165;g3c9376f6fd2_0_86:notes"/>
          <p:cNvSpPr txBox="1"/>
          <p:nvPr>
            <p:ph idx="12" type="sldNum"/>
          </p:nvPr>
        </p:nvSpPr>
        <p:spPr>
          <a:xfrm>
            <a:off x="5180013" y="6502400"/>
            <a:ext cx="3962400" cy="3414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65" name="Google Shape;265;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66" name="Google Shape;266;p1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ADDITIONAL INFORMATION:</a:t>
            </a:r>
            <a:endParaRPr/>
          </a:p>
          <a:p>
            <a:pPr indent="0" lvl="0" marL="0" rtl="0" algn="l">
              <a:spcBef>
                <a:spcPts val="0"/>
              </a:spcBef>
              <a:spcAft>
                <a:spcPts val="0"/>
              </a:spcAft>
              <a:buNone/>
            </a:pPr>
            <a:r>
              <a:rPr lang="en-US"/>
              <a:t>This is a supporting slide that you may use to include a case study example in your discussion.</a:t>
            </a:r>
            <a:endParaRPr/>
          </a:p>
        </p:txBody>
      </p:sp>
      <p:sp>
        <p:nvSpPr>
          <p:cNvPr id="268" name="Google Shape;268;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69" name="Google Shape;269;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1: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76" name="Google Shape;276;p11: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77" name="Google Shape;277;p11: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11: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Thank you for using these slides and the teaching support guide.  We would love to know how you used these resources and invite you to fill out this feedback form: https://forms.gle/RXZbtoBipzVYXoX19</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you have any questions, please contact us as: info@sfdora.org.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to do next? Consider creating a call to action for your audience to continue the conversation.</a:t>
            </a:r>
            <a:endParaRPr/>
          </a:p>
        </p:txBody>
      </p:sp>
      <p:sp>
        <p:nvSpPr>
          <p:cNvPr id="279" name="Google Shape;279;p11: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80" name="Google Shape;280;p11: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c9376f6fd2_0_172:notes"/>
          <p:cNvSpPr txBox="1"/>
          <p:nvPr>
            <p:ph idx="1" type="body"/>
          </p:nvPr>
        </p:nvSpPr>
        <p:spPr>
          <a:xfrm>
            <a:off x="914400" y="3251200"/>
            <a:ext cx="7315200" cy="3081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3c9376f6fd2_0_172:notes"/>
          <p:cNvSpPr/>
          <p:nvPr>
            <p:ph idx="2" type="sldImg"/>
          </p:nvPr>
        </p:nvSpPr>
        <p:spPr>
          <a:xfrm>
            <a:off x="2857500" y="512763"/>
            <a:ext cx="3429000" cy="2567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3: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81" name="Google Shape;181;p3: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82" name="Google Shape;182;p3: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p3: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ADDITIONAL INFORMATION: This slide deck is for those who want to incorporate DORA’s “Introduction to RRA” course materials into training, teachings, presentations, etc. This may be particularly useful for RRA advocates who are seeking educational materials for their communities.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Please feel free to delete this and any slides when using this slide deck.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deck provides the most important takeaways from a lesson from the Introduction to RRA course. Notes for presenters are included in the speaker notes.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Each course lesson has a slide deck and lesson guide. This gives you the flexibility: You can have your learners take the course and/or you can teach high-level key takeaways from each lesson.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You decide which combination of approaches is most suitable for your needs.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Unless otherwise indicated, this content is available under a Creative Commons Attribution License CC BY-NC-ND 4.0. Logos are trademarks or registered trademarks of their respective organizations and may not be reused or reproduced without permission.</a:t>
            </a:r>
            <a:endParaRPr/>
          </a:p>
        </p:txBody>
      </p:sp>
      <p:sp>
        <p:nvSpPr>
          <p:cNvPr id="184" name="Google Shape;184;p3: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85" name="Google Shape;185;p3: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4: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193" name="Google Shape;193;p4: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194" name="Google Shape;194;p4: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4: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ADDITIONAL INFORMATION: We recommend that facilitators/presenters take Lesson 4 of the DORA Introductory Course before teaching it's content. https://sfdora.org/courses/introductory-course-to-responsible-research-assessment/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This lesson will help you understand how RRA is being implemented across some of the most well-known research assessment instances.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Suggested options for how to deliver and facilitate this lesson in a seminar, workshop, or classroom setting:</a:t>
            </a:r>
            <a:endParaRPr/>
          </a:p>
          <a:p>
            <a:pPr indent="0" lvl="0" marL="0" rtl="0" algn="l">
              <a:spcBef>
                <a:spcPts val="0"/>
              </a:spcBef>
              <a:spcAft>
                <a:spcPts val="0"/>
              </a:spcAft>
              <a:buNone/>
            </a:pPr>
            <a:r>
              <a:rPr lang="en-US"/>
              <a:t>1. Have your students/audience take this course lesson before your presentation. This will support jumping more quickly into deeper discussions and focus on discussion questions. </a:t>
            </a:r>
            <a:endParaRPr/>
          </a:p>
          <a:p>
            <a:pPr indent="0" lvl="0" marL="0" rtl="0" algn="l">
              <a:spcBef>
                <a:spcPts val="0"/>
              </a:spcBef>
              <a:spcAft>
                <a:spcPts val="0"/>
              </a:spcAft>
              <a:buNone/>
            </a:pPr>
            <a:r>
              <a:rPr lang="en-US"/>
              <a:t>2. Present the information from these slides. You may include some or all of the discussion questions. This is a good option if you are short on time and space, or if you are adding these slides into an existing deck.</a:t>
            </a:r>
            <a:endParaRPr/>
          </a:p>
        </p:txBody>
      </p:sp>
      <p:sp>
        <p:nvSpPr>
          <p:cNvPr id="196" name="Google Shape;196;p4: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197" name="Google Shape;197;p4: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06" name="Google Shape;206;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07" name="Google Shape;207;p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DISCUSSION QUESTION: How can this change be facilitated by different members of the academic system? Use the examples below if needed.</a:t>
            </a:r>
            <a:endParaRPr b="1"/>
          </a:p>
          <a:p>
            <a:pPr indent="-317500" lvl="0" marL="457200" rtl="0" algn="l">
              <a:spcBef>
                <a:spcPts val="0"/>
              </a:spcBef>
              <a:spcAft>
                <a:spcPts val="0"/>
              </a:spcAft>
              <a:buSzPts val="1400"/>
              <a:buChar char="●"/>
            </a:pPr>
            <a:r>
              <a:rPr lang="en-US"/>
              <a:t>Research support staff: Create online resources and host events on the different types of CVs that staff might encounter, why adding qualitative narratives to a CV can be useful, and how to create a narrative CV. Share resources like PEP-CV can help pair experienced mentors with those new to narrative CVs.</a:t>
            </a:r>
            <a:endParaRPr/>
          </a:p>
          <a:p>
            <a:pPr indent="-317500" lvl="0" marL="457200" rtl="0" algn="l">
              <a:spcBef>
                <a:spcPts val="0"/>
              </a:spcBef>
              <a:spcAft>
                <a:spcPts val="0"/>
              </a:spcAft>
              <a:buSzPts val="1400"/>
              <a:buChar char="●"/>
            </a:pPr>
            <a:r>
              <a:rPr lang="en-US"/>
              <a:t>Researchers: Experiment with creating narrative elements within your CV–try starting out with an annotated CV style, as implemented by the University of Maryland. If you manage students or more early career staff, make them aware of the different types of CVs and why they may need to use them. Discuss common pitfalls with them, like assuming quantity translates to quality and the benefits of annotating CV entries so they receive credit for their specific contributions to a project. </a:t>
            </a:r>
            <a:endParaRPr/>
          </a:p>
          <a:p>
            <a:pPr indent="-317500" lvl="0" marL="457200" rtl="0" algn="l">
              <a:spcBef>
                <a:spcPts val="0"/>
              </a:spcBef>
              <a:spcAft>
                <a:spcPts val="0"/>
              </a:spcAft>
              <a:buSzPts val="1400"/>
              <a:buChar char="●"/>
            </a:pPr>
            <a:r>
              <a:rPr lang="en-US"/>
              <a:t>Leadership/Policymakers: If you are in a position to influence training, work with your library, research management, and other relevant staff to explore incorporating narrative elements into applications. Develop clear guidance on the type of information that should, and should not, be included in a CV. Create training for reviewers to support their ability to effectively review narrative-style CVs.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ADDITIONAL INFORMATION: RRA aims to modernize evaluation practices, move away from an over-reliance on quantitative indicators, and allow researchers to be assessed based on the quality and impact of their most relevant work. One way to support this is to consider reforming the academic Curriculum Vitae (CVs). Increasingly, research performing organizations and research funding organizations are experimenting with an alternative to the traditional bulleted academic CV: The narrative CV. Narrative CVs are an alternative to traditional academic CVs that allow researchers to present their achievements, skills, and contributions through a descriptive, contextualized format. Depending on the need and format, narrative CVs can be partially or fully narrative. </a:t>
            </a:r>
            <a:endParaRPr/>
          </a:p>
        </p:txBody>
      </p:sp>
      <p:sp>
        <p:nvSpPr>
          <p:cNvPr id="209" name="Google Shape;209;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10" name="Google Shape;210;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6: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18" name="Google Shape;218;p6: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19" name="Google Shape;219;p6: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6: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ADDITIONAL INFORMATION:</a:t>
            </a:r>
            <a:endParaRPr/>
          </a:p>
          <a:p>
            <a:pPr indent="0" lvl="0" marL="0" rtl="0" algn="l">
              <a:spcBef>
                <a:spcPts val="0"/>
              </a:spcBef>
              <a:spcAft>
                <a:spcPts val="0"/>
              </a:spcAft>
              <a:buNone/>
            </a:pPr>
            <a:r>
              <a:rPr lang="en-US"/>
              <a:t>This is a supporting slide that you may use to include a case study example in your discussion.</a:t>
            </a:r>
            <a:endParaRPr/>
          </a:p>
        </p:txBody>
      </p:sp>
      <p:sp>
        <p:nvSpPr>
          <p:cNvPr id="221" name="Google Shape;221;p6: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22" name="Google Shape;222;p6: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7: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29" name="Google Shape;229;p7: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30" name="Google Shape;230;p7: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7: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DISCUSSION QUESTION: How can this change be facilitated by different members of the academic system?</a:t>
            </a:r>
            <a:endParaRPr b="1"/>
          </a:p>
          <a:p>
            <a:pPr indent="-317500" lvl="0" marL="457200" rtl="0" algn="l">
              <a:spcBef>
                <a:spcPts val="0"/>
              </a:spcBef>
              <a:spcAft>
                <a:spcPts val="0"/>
              </a:spcAft>
              <a:buSzPts val="1400"/>
              <a:buChar char="●"/>
            </a:pPr>
            <a:r>
              <a:rPr lang="en-US"/>
              <a:t>Panelists: As a panelist, you can be a voice for change from the inside. During preparatory meetings, you can ask what type of training you will receive on bias mitigation. If there are no materials, you can reach out to leadership or to the Chair to request more explicit guidance be created. During the review process itself, you can hold the line and work to keep colleagues accountable.</a:t>
            </a:r>
            <a:endParaRPr/>
          </a:p>
          <a:p>
            <a:pPr indent="-317500" lvl="0" marL="457200" rtl="0" algn="l">
              <a:spcBef>
                <a:spcPts val="0"/>
              </a:spcBef>
              <a:spcAft>
                <a:spcPts val="0"/>
              </a:spcAft>
              <a:buSzPts val="1400"/>
              <a:buChar char="●"/>
            </a:pPr>
            <a:r>
              <a:rPr lang="en-US"/>
              <a:t>Leadership/Policymakers: If you are in a position to influence panel composition and training, work with your HR, Ethics, and other appropriate departments to develop clear guidance for reviewers and applicants, create training materials for reviewers, and keep in touch with reviewers to iterate training/guidance as-needed.</a:t>
            </a:r>
            <a:endParaRPr/>
          </a:p>
          <a:p>
            <a:pPr indent="-317500" lvl="0" marL="457200" rtl="0" algn="l">
              <a:spcBef>
                <a:spcPts val="0"/>
              </a:spcBef>
              <a:spcAft>
                <a:spcPts val="0"/>
              </a:spcAft>
              <a:buSzPts val="1400"/>
              <a:buChar char="●"/>
            </a:pPr>
            <a:r>
              <a:rPr lang="en-US"/>
              <a:t>Applicant: As an applicant, be sure to check if the criteria for your assessment are transparently available. If not, you can help raise awareness by reaching out to inquire about the assessment criteria and whether they will be made available. It can also be useful to check if reviewer training materials are made available to applicants, and to ask if they are not.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ADDITIONAL INFORMATION: RRA aims to modernize evaluation practices to more responsible practices that foster a more equitable, inclusive, and impactful research environment.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One way to support this is to consider reforming reviewer panels: how panels are created, how reviewers are trained, and how reviewers assess applicants. Strategies to debias panels:</a:t>
            </a:r>
            <a:endParaRPr/>
          </a:p>
          <a:p>
            <a:pPr indent="0" lvl="0" marL="0" rtl="0" algn="l">
              <a:spcBef>
                <a:spcPts val="0"/>
              </a:spcBef>
              <a:spcAft>
                <a:spcPts val="0"/>
              </a:spcAft>
              <a:buNone/>
            </a:pPr>
            <a:r>
              <a:rPr lang="en-US"/>
              <a:t>Where possible, diversify composition:</a:t>
            </a:r>
            <a:endParaRPr/>
          </a:p>
          <a:p>
            <a:pPr indent="0" lvl="0" marL="0" rtl="0" algn="l">
              <a:spcBef>
                <a:spcPts val="0"/>
              </a:spcBef>
              <a:spcAft>
                <a:spcPts val="0"/>
              </a:spcAft>
              <a:buNone/>
            </a:pPr>
            <a:r>
              <a:rPr lang="en-US"/>
              <a:t>-Including more diverse perspectives on decision-making panels has been shown to result in better decisions, reducing bias, increasing transparency, and exposing more individuals to how decisions are made.</a:t>
            </a:r>
            <a:endParaRPr/>
          </a:p>
          <a:p>
            <a:pPr indent="0" lvl="0" marL="0" rtl="0" algn="l">
              <a:spcBef>
                <a:spcPts val="0"/>
              </a:spcBef>
              <a:spcAft>
                <a:spcPts val="0"/>
              </a:spcAft>
              <a:buNone/>
            </a:pPr>
            <a:r>
              <a:rPr lang="en-US"/>
              <a:t>-Questioning norms about who is qualified to participate or contribute.</a:t>
            </a:r>
            <a:endParaRPr/>
          </a:p>
          <a:p>
            <a:pPr indent="0" lvl="0" marL="0" rtl="0" algn="l">
              <a:spcBef>
                <a:spcPts val="0"/>
              </a:spcBef>
              <a:spcAft>
                <a:spcPts val="0"/>
              </a:spcAft>
              <a:buNone/>
            </a:pPr>
            <a:r>
              <a:rPr lang="en-US"/>
              <a:t>-Relying on “opt-out” rather than “opt-in” selection for committees can help boost the inclusion of individuals less comfortable with self-promotion or those not seen as “obvious” choices.</a:t>
            </a:r>
            <a:endParaRPr/>
          </a:p>
          <a:p>
            <a:pPr indent="0" lvl="0" marL="0" rtl="0" algn="l">
              <a:spcBef>
                <a:spcPts val="0"/>
              </a:spcBef>
              <a:spcAft>
                <a:spcPts val="0"/>
              </a:spcAft>
              <a:buNone/>
            </a:pPr>
            <a:r>
              <a:rPr lang="en-US"/>
              <a:t>-Diversifying across multiple characteristics beyond just racial and gender representation (e.g., including first-generation academics, early career researchers, or those with cross-disciplinary experience) can bring new and valuable perspectives.</a:t>
            </a:r>
            <a:endParaRPr/>
          </a:p>
          <a:p>
            <a:pPr indent="0" lvl="0" marL="0" rtl="0" algn="l">
              <a:spcBef>
                <a:spcPts val="0"/>
              </a:spcBef>
              <a:spcAft>
                <a:spcPts val="0"/>
              </a:spcAft>
              <a:buNone/>
            </a:pPr>
            <a:r>
              <a:rPr lang="en-US"/>
              <a:t>-Overcoming “two-kenism” tendencies, where committees stop seeking diversity after selecting a minimal number of underrepresented individuals.</a:t>
            </a:r>
            <a:endParaRPr/>
          </a:p>
          <a:p>
            <a:pPr indent="0" lvl="0" marL="0" rtl="0" algn="l">
              <a:spcBef>
                <a:spcPts val="0"/>
              </a:spcBef>
              <a:spcAft>
                <a:spcPts val="0"/>
              </a:spcAft>
              <a:buNone/>
            </a:pPr>
            <a:r>
              <a:rPr lang="en-US"/>
              <a:t>-Connecting committee composition to outcomes by deliberately inviting perspectives from those who will be on the receiving end of policy or directly impacted by decisions.</a:t>
            </a:r>
            <a:endParaRPr/>
          </a:p>
          <a:p>
            <a:pPr indent="0" lvl="0" marL="0" rtl="0" algn="l">
              <a:spcBef>
                <a:spcPts val="0"/>
              </a:spcBef>
              <a:spcAft>
                <a:spcPts val="0"/>
              </a:spcAft>
              <a:buNone/>
            </a:pPr>
            <a:r>
              <a:rPr lang="en-US"/>
              <a:t>-Broadening who is involved in assessment processes can reduce biases.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Provide training:</a:t>
            </a:r>
            <a:endParaRPr/>
          </a:p>
          <a:p>
            <a:pPr indent="0" lvl="0" marL="0" rtl="0" algn="l">
              <a:spcBef>
                <a:spcPts val="0"/>
              </a:spcBef>
              <a:spcAft>
                <a:spcPts val="0"/>
              </a:spcAft>
              <a:buNone/>
            </a:pPr>
            <a:r>
              <a:rPr lang="en-US"/>
              <a:t>-Panel members should be trained in making decisions that avoid bias and are aligned with RRA principles. This includes unconscious bias or debiasing training.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Use structured approaches and rubrics:</a:t>
            </a:r>
            <a:endParaRPr/>
          </a:p>
          <a:p>
            <a:pPr indent="0" lvl="0" marL="0" rtl="0" algn="l">
              <a:spcBef>
                <a:spcPts val="0"/>
              </a:spcBef>
              <a:spcAft>
                <a:spcPts val="0"/>
              </a:spcAft>
              <a:buNone/>
            </a:pPr>
            <a:r>
              <a:rPr lang="en-US"/>
              <a:t>-Employing standardized interview protocols and questions for all applicants helps to keep decision-makers focused on agreed-upon qualities, thereby reducing bias.</a:t>
            </a:r>
            <a:endParaRPr/>
          </a:p>
          <a:p>
            <a:pPr indent="0" lvl="0" marL="0" rtl="0" algn="l">
              <a:spcBef>
                <a:spcPts val="0"/>
              </a:spcBef>
              <a:spcAft>
                <a:spcPts val="0"/>
              </a:spcAft>
              <a:buNone/>
            </a:pPr>
            <a:r>
              <a:rPr lang="en-US"/>
              <a:t>-Using pre-established rubrics or matrices during evaluation.</a:t>
            </a:r>
            <a:endParaRPr/>
          </a:p>
          <a:p>
            <a:pPr indent="0" lvl="0" marL="0" rtl="0" algn="l">
              <a:spcBef>
                <a:spcPts val="0"/>
              </a:spcBef>
              <a:spcAft>
                <a:spcPts val="0"/>
              </a:spcAft>
              <a:buNone/>
            </a:pPr>
            <a:r>
              <a:rPr lang="en-US"/>
              <a:t>-Creating a standard set of criteria for triaging applications to ensure consistency and avoid bias in the selection process.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Implement strategies to debias deliberative processes:</a:t>
            </a:r>
            <a:endParaRPr/>
          </a:p>
          <a:p>
            <a:pPr indent="0" lvl="0" marL="0" rtl="0" algn="l">
              <a:spcBef>
                <a:spcPts val="0"/>
              </a:spcBef>
              <a:spcAft>
                <a:spcPts val="0"/>
              </a:spcAft>
              <a:buNone/>
            </a:pPr>
            <a:r>
              <a:rPr lang="en-US"/>
              <a:t>-Conducting “pre-briefs”: Spending time upfront to collectively craft “rules of the road” for committee work, which creates alignment and serves as a shared reference point.</a:t>
            </a:r>
            <a:endParaRPr/>
          </a:p>
          <a:p>
            <a:pPr indent="0" lvl="0" marL="0" rtl="0" algn="l">
              <a:spcBef>
                <a:spcPts val="0"/>
              </a:spcBef>
              <a:spcAft>
                <a:spcPts val="0"/>
              </a:spcAft>
              <a:buNone/>
            </a:pPr>
            <a:r>
              <a:rPr lang="en-US"/>
              <a:t>-Ensuring all votes count: Techniques like anonymous voting can help reduce tendencies to conform to others' views or confirm safe choices.</a:t>
            </a:r>
            <a:endParaRPr/>
          </a:p>
          <a:p>
            <a:pPr indent="0" lvl="0" marL="0" rtl="0" algn="l">
              <a:spcBef>
                <a:spcPts val="0"/>
              </a:spcBef>
              <a:spcAft>
                <a:spcPts val="0"/>
              </a:spcAft>
              <a:buNone/>
            </a:pPr>
            <a:r>
              <a:rPr lang="en-US"/>
              <a:t>-Questioning what we think we know: Asking committee members to explicitly step through their thought processes and assumptions can surface and counteract confirmation bias.</a:t>
            </a:r>
            <a:endParaRPr/>
          </a:p>
          <a:p>
            <a:pPr indent="0" lvl="0" marL="0" rtl="0" algn="l">
              <a:spcBef>
                <a:spcPts val="0"/>
              </a:spcBef>
              <a:spcAft>
                <a:spcPts val="0"/>
              </a:spcAft>
              <a:buNone/>
            </a:pPr>
            <a:r>
              <a:rPr lang="en-US"/>
              <a:t>-Identifying bias at a system level: Recognizing that systems themselves can reinforce “hidden in plain sight” biases, and not solely burdening individuals to change.</a:t>
            </a:r>
            <a:endParaRPr/>
          </a:p>
          <a:p>
            <a:pPr indent="0" lvl="0" marL="0" rtl="0" algn="l">
              <a:spcBef>
                <a:spcPts val="0"/>
              </a:spcBef>
              <a:spcAft>
                <a:spcPts val="0"/>
              </a:spcAft>
              <a:buNone/>
            </a:pPr>
            <a:r>
              <a:rPr lang="en-US"/>
              <a:t>-Thinking downstream: Acknowledging new hires require investment in mentorship and retention.</a:t>
            </a:r>
            <a:endParaRPr/>
          </a:p>
          <a:p>
            <a:pPr indent="0" lvl="0" marL="0" rtl="0" algn="l">
              <a:spcBef>
                <a:spcPts val="0"/>
              </a:spcBef>
              <a:spcAft>
                <a:spcPts val="0"/>
              </a:spcAft>
              <a:buNone/>
            </a:pPr>
            <a:r>
              <a:rPr lang="en-US"/>
              <a:t>-Using structure to provide consistency: Structured approaches, like interview protocols and pre-determined criteria, can increase confidence in comparison without resorting solely to quantitative measures.</a:t>
            </a:r>
            <a:endParaRPr/>
          </a:p>
          <a:p>
            <a:pPr indent="0" lvl="0" marL="0" rtl="0" algn="l">
              <a:spcBef>
                <a:spcPts val="0"/>
              </a:spcBef>
              <a:spcAft>
                <a:spcPts val="0"/>
              </a:spcAft>
              <a:buNone/>
            </a:pPr>
            <a:r>
              <a:rPr lang="en-US"/>
              <a:t>-Transparency invites trust: Clearly articulated and consistently applied criteria build a foundation of credibility.</a:t>
            </a:r>
            <a:endParaRPr/>
          </a:p>
          <a:p>
            <a:pPr indent="0" lvl="0" marL="0" rtl="0" algn="l">
              <a:spcBef>
                <a:spcPts val="0"/>
              </a:spcBef>
              <a:spcAft>
                <a:spcPts val="0"/>
              </a:spcAft>
              <a:buNone/>
            </a:pPr>
            <a:r>
              <a:rPr lang="en-US"/>
              <a:t>-Taking a portfolio view: Keeping the bigger picture in mind helps protect against the tendency to make individual decisions that reinforce familiar norms.</a:t>
            </a:r>
            <a:endParaRPr/>
          </a:p>
          <a:p>
            <a:pPr indent="0" lvl="0" marL="0" rtl="0" algn="l">
              <a:spcBef>
                <a:spcPts val="0"/>
              </a:spcBef>
              <a:spcAft>
                <a:spcPts val="0"/>
              </a:spcAft>
              <a:buNone/>
            </a:pPr>
            <a:r>
              <a:rPr lang="en-US"/>
              <a:t>-Fostering true diversity of opinion: Creating space for non-traditional participants to voice suggestions that run counter to established views.</a:t>
            </a:r>
            <a:endParaRPr/>
          </a:p>
          <a:p>
            <a:pPr indent="0" lvl="0" marL="0" rtl="0" algn="l">
              <a:spcBef>
                <a:spcPts val="0"/>
              </a:spcBef>
              <a:spcAft>
                <a:spcPts val="0"/>
              </a:spcAft>
              <a:buNone/>
            </a:pPr>
            <a:r>
              <a:rPr lang="en-US"/>
              <a:t>-Expanding a sense of what’s possible: Gaining exposure to new options by seeing what others have done can help overcome “the way things are done around here”.</a:t>
            </a:r>
            <a:endParaRPr/>
          </a:p>
        </p:txBody>
      </p:sp>
      <p:sp>
        <p:nvSpPr>
          <p:cNvPr id="232" name="Google Shape;232;p7: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33" name="Google Shape;233;p7: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8: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42" name="Google Shape;242;p8: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43" name="Google Shape;243;p8: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8: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ADDITIONAL INFORMATION:</a:t>
            </a:r>
            <a:endParaRPr/>
          </a:p>
          <a:p>
            <a:pPr indent="0" lvl="0" marL="0" rtl="0" algn="l">
              <a:spcBef>
                <a:spcPts val="0"/>
              </a:spcBef>
              <a:spcAft>
                <a:spcPts val="0"/>
              </a:spcAft>
              <a:buNone/>
            </a:pPr>
            <a:r>
              <a:rPr lang="en-US"/>
              <a:t>This is a supporting slide that you may use to include a case study example in your discussion.</a:t>
            </a:r>
            <a:endParaRPr/>
          </a:p>
        </p:txBody>
      </p:sp>
      <p:sp>
        <p:nvSpPr>
          <p:cNvPr id="245" name="Google Shape;245;p8: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46" name="Google Shape;246;p8: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9: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200"/>
          </a:p>
        </p:txBody>
      </p:sp>
      <p:sp>
        <p:nvSpPr>
          <p:cNvPr id="253" name="Google Shape;253;p9: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1.7.2013</a:t>
            </a:r>
            <a:endParaRPr/>
          </a:p>
        </p:txBody>
      </p:sp>
      <p:sp>
        <p:nvSpPr>
          <p:cNvPr id="254" name="Google Shape;254;p9: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9: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DISCUSSION QUESTION: How can this change be facilitated by different members of the academic system?</a:t>
            </a:r>
            <a:endParaRPr b="1"/>
          </a:p>
          <a:p>
            <a:pPr indent="-317500" lvl="0" marL="457200" rtl="0" algn="l">
              <a:spcBef>
                <a:spcPts val="0"/>
              </a:spcBef>
              <a:spcAft>
                <a:spcPts val="0"/>
              </a:spcAft>
              <a:buSzPts val="1400"/>
              <a:buChar char="●"/>
            </a:pPr>
            <a:r>
              <a:rPr lang="en-US"/>
              <a:t>Librarians: Create online resources and host events to facilitate education around the responsible use of the quantitative indicators that are most relevant to your discipline. Facilitate active dialogue with staff that engages with questions or concerns.</a:t>
            </a:r>
            <a:endParaRPr/>
          </a:p>
          <a:p>
            <a:pPr indent="-317500" lvl="0" marL="457200" rtl="0" algn="l">
              <a:spcBef>
                <a:spcPts val="0"/>
              </a:spcBef>
              <a:spcAft>
                <a:spcPts val="0"/>
              </a:spcAft>
              <a:buSzPts val="1400"/>
              <a:buChar char="●"/>
            </a:pPr>
            <a:r>
              <a:rPr lang="en-US"/>
              <a:t>Staff: Staff at all levels should check with their libraries to see what training is available. Keep colleagues accountable, for example during a journal club or thesis committee meeting. Use existing resources that have been developed for the purpose of education around indicators, like the Metrics Toolkit and DORA Guidance.</a:t>
            </a:r>
            <a:endParaRPr/>
          </a:p>
          <a:p>
            <a:pPr indent="-317500" lvl="0" marL="457200" rtl="0" algn="l">
              <a:spcBef>
                <a:spcPts val="0"/>
              </a:spcBef>
              <a:spcAft>
                <a:spcPts val="0"/>
              </a:spcAft>
              <a:buSzPts val="1400"/>
              <a:buChar char="●"/>
            </a:pPr>
            <a:r>
              <a:rPr lang="en-US"/>
              <a:t>Leadership/Policymakers: If you are in a position to influence training, work with your library, research management, and other relevant staff to develop clear guidance on the use of quantitative indicators that are most relevant to your discipline. Foster an active dialogue with staff that engages thoughtfully with their questions and concerns.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ADDITIONAL INFORMATION:</a:t>
            </a:r>
            <a:endParaRPr/>
          </a:p>
          <a:p>
            <a:pPr indent="0" lvl="0" marL="0" rtl="0" algn="l">
              <a:spcBef>
                <a:spcPts val="0"/>
              </a:spcBef>
              <a:spcAft>
                <a:spcPts val="0"/>
              </a:spcAft>
              <a:buNone/>
            </a:pPr>
            <a:r>
              <a:rPr lang="en-US"/>
              <a:t>Changing how we educate users (e.g., reviewers, applicants, trainers, research managers) about quantitative indicators to foster a nuanced and responsible understanding when they engage in research assessment-related practices.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Traditional Education on Quantitative Indicators</a:t>
            </a:r>
            <a:endParaRPr/>
          </a:p>
          <a:p>
            <a:pPr indent="0" lvl="0" marL="0" rtl="0" algn="l">
              <a:spcBef>
                <a:spcPts val="0"/>
              </a:spcBef>
              <a:spcAft>
                <a:spcPts val="0"/>
              </a:spcAft>
              <a:buNone/>
            </a:pPr>
            <a:r>
              <a:rPr lang="en-US"/>
              <a:t>Traditional education around research assessment often places a heavy focus on direct application of quantitative indicators like the Journal Impact Factor (JIF), citation counts, and the h-index. These lessons are often engrained early and taught both explicitly and implicitly, e.g. by the behaviors of mentors and peers, by guidance for applicants, by training materials for reviewers, or in communications about researchers and Lib Guides. Unfortunately, this approach can erroneously imply an equivalence between these numbers and research impact and quality.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primary outcomes of this traditional focus can be:</a:t>
            </a:r>
            <a:endParaRPr/>
          </a:p>
          <a:p>
            <a:pPr indent="0" lvl="0" marL="0" rtl="0" algn="l">
              <a:spcBef>
                <a:spcPts val="0"/>
              </a:spcBef>
              <a:spcAft>
                <a:spcPts val="0"/>
              </a:spcAft>
              <a:buNone/>
            </a:pPr>
            <a:r>
              <a:rPr lang="en-US"/>
              <a:t>-An over-reliance on quantitative indicators for assessing research and researchers.</a:t>
            </a:r>
            <a:endParaRPr/>
          </a:p>
          <a:p>
            <a:pPr indent="0" lvl="0" marL="0" rtl="0" algn="l">
              <a:spcBef>
                <a:spcPts val="0"/>
              </a:spcBef>
              <a:spcAft>
                <a:spcPts val="0"/>
              </a:spcAft>
              <a:buNone/>
            </a:pPr>
            <a:r>
              <a:rPr lang="en-US"/>
              <a:t>-The fostering of a “publish or perish” culture, which can devalue important scholarly contributions like community engagement, mentorship, and the rigor and transparency of research.</a:t>
            </a:r>
            <a:endParaRPr/>
          </a:p>
          <a:p>
            <a:pPr indent="0" lvl="0" marL="0" rtl="0" algn="l">
              <a:spcBef>
                <a:spcPts val="0"/>
              </a:spcBef>
              <a:spcAft>
                <a:spcPts val="0"/>
              </a:spcAft>
              <a:buNone/>
            </a:pPr>
            <a:r>
              <a:rPr lang="en-US"/>
              <a:t>-Undesirable behaviors that hinder scientific progress, such as prioritizing quantity over quality, leading to false or exaggerated reporting, aversion to negative data, and a lack of transparency.</a:t>
            </a:r>
            <a:endParaRPr/>
          </a:p>
          <a:p>
            <a:pPr indent="0" lvl="0" marL="0" rtl="0" algn="l">
              <a:spcBef>
                <a:spcPts val="0"/>
              </a:spcBef>
              <a:spcAft>
                <a:spcPts val="0"/>
              </a:spcAft>
              <a:buNone/>
            </a:pPr>
            <a:r>
              <a:rPr lang="en-US"/>
              <a:t>-A failure to capture the holistic value and impact of research.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Responsible Education on Quantitative Indicators</a:t>
            </a:r>
            <a:endParaRPr/>
          </a:p>
          <a:p>
            <a:pPr indent="0" lvl="0" marL="0" rtl="0" algn="l">
              <a:spcBef>
                <a:spcPts val="0"/>
              </a:spcBef>
              <a:spcAft>
                <a:spcPts val="0"/>
              </a:spcAft>
              <a:buNone/>
            </a:pPr>
            <a:r>
              <a:rPr lang="en-US"/>
              <a:t>Responsible education on quantitative indicators advocates for a critical understanding of metrics, including a clear comprehension of their strengths and, more importantly, their key limitations. It emphasizes that these indicators primarily measure journals or aggregate data, not individual article or researcher quality.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approach is guided by five principles for responsible use of quantitative indicators:</a:t>
            </a:r>
            <a:endParaRPr/>
          </a:p>
          <a:p>
            <a:pPr indent="0" lvl="0" marL="0" rtl="0" algn="l">
              <a:spcBef>
                <a:spcPts val="0"/>
              </a:spcBef>
              <a:spcAft>
                <a:spcPts val="0"/>
              </a:spcAft>
              <a:buNone/>
            </a:pPr>
            <a:r>
              <a:rPr lang="en-US"/>
              <a:t>-Be clear: Clearly define what is being measured and why.</a:t>
            </a:r>
            <a:endParaRPr/>
          </a:p>
          <a:p>
            <a:pPr indent="0" lvl="0" marL="0" rtl="0" algn="l">
              <a:spcBef>
                <a:spcPts val="0"/>
              </a:spcBef>
              <a:spcAft>
                <a:spcPts val="0"/>
              </a:spcAft>
              <a:buNone/>
            </a:pPr>
            <a:r>
              <a:rPr lang="en-US"/>
              <a:t>-Be transparent: Make the methods of calculation and data sources openly available.</a:t>
            </a:r>
            <a:endParaRPr/>
          </a:p>
          <a:p>
            <a:pPr indent="0" lvl="0" marL="0" rtl="0" algn="l">
              <a:spcBef>
                <a:spcPts val="0"/>
              </a:spcBef>
              <a:spcAft>
                <a:spcPts val="0"/>
              </a:spcAft>
              <a:buNone/>
            </a:pPr>
            <a:r>
              <a:rPr lang="en-US"/>
              <a:t>-Be specific: Use metrics that are appropriate for the specific context and purpose of the evaluation.</a:t>
            </a:r>
            <a:endParaRPr/>
          </a:p>
          <a:p>
            <a:pPr indent="0" lvl="0" marL="0" rtl="0" algn="l">
              <a:spcBef>
                <a:spcPts val="0"/>
              </a:spcBef>
              <a:spcAft>
                <a:spcPts val="0"/>
              </a:spcAft>
              <a:buNone/>
            </a:pPr>
            <a:r>
              <a:rPr lang="en-US"/>
              <a:t>-Be contextual: Interpret metrics within their broader disciplinary, institutional, and individual contexts, recognizing that different fields have different publication and citation norms.</a:t>
            </a:r>
            <a:endParaRPr/>
          </a:p>
          <a:p>
            <a:pPr indent="0" lvl="0" marL="0" rtl="0" algn="l">
              <a:spcBef>
                <a:spcPts val="0"/>
              </a:spcBef>
              <a:spcAft>
                <a:spcPts val="0"/>
              </a:spcAft>
              <a:buNone/>
            </a:pPr>
            <a:r>
              <a:rPr lang="en-US"/>
              <a:t>-Be fair: Ensure that the use of metrics does not disproportionately disadvantage certain individuals, disciplines, or types of research.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By adhering to these principles, responsible education ensures that quantitative indicators are interpreted with nuance and within their broader context, thereby promoting a more balanced evaluation practice. This includes understanding what they truly measure, what they don't, and how they can be misused.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shift in education on quantitative indicators is a tangible change that leads to more equitable, transparent, and effective research assessment practices, ultimately fostering a more inclusive and impactful research environment.</a:t>
            </a:r>
            <a:endParaRPr/>
          </a:p>
        </p:txBody>
      </p:sp>
      <p:sp>
        <p:nvSpPr>
          <p:cNvPr id="256" name="Google Shape;256;p9: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sz="1200"/>
          </a:p>
        </p:txBody>
      </p:sp>
      <p:sp>
        <p:nvSpPr>
          <p:cNvPr id="257" name="Google Shape;257;p9: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g3c9376f6fd2_0_10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g3c9376f6fd2_0_10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g3c9376f6fd2_0_10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g3c9376f6fd2_0_107"/>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g3c9376f6fd2_0_10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97" name="Google Shape;97;g3c9376f6fd2_0_10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g3c9376f6fd2_0_10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g3c9376f6fd2_0_10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0" name="Shape 100"/>
        <p:cNvGrpSpPr/>
        <p:nvPr/>
      </p:nvGrpSpPr>
      <p:grpSpPr>
        <a:xfrm>
          <a:off x="0" y="0"/>
          <a:ext cx="0" cy="0"/>
          <a:chOff x="0" y="0"/>
          <a:chExt cx="0" cy="0"/>
        </a:xfrm>
      </p:grpSpPr>
      <p:sp>
        <p:nvSpPr>
          <p:cNvPr id="101" name="Google Shape;101;g3c9376f6fd2_0_1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g3c9376f6fd2_0_113"/>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3" name="Google Shape;103;g3c9376f6fd2_0_11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g3c9376f6fd2_0_11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g3c9376f6fd2_0_1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g3c9376f6fd2_0_119"/>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g3c9376f6fd2_0_119"/>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09" name="Google Shape;109;g3c9376f6fd2_0_11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g3c9376f6fd2_0_11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g3c9376f6fd2_0_1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2" name="Shape 112"/>
        <p:cNvGrpSpPr/>
        <p:nvPr/>
      </p:nvGrpSpPr>
      <p:grpSpPr>
        <a:xfrm>
          <a:off x="0" y="0"/>
          <a:ext cx="0" cy="0"/>
          <a:chOff x="0" y="0"/>
          <a:chExt cx="0" cy="0"/>
        </a:xfrm>
      </p:grpSpPr>
      <p:sp>
        <p:nvSpPr>
          <p:cNvPr id="113" name="Google Shape;113;g3c9376f6fd2_0_1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g3c9376f6fd2_0_125"/>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5" name="Google Shape;115;g3c9376f6fd2_0_125"/>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6" name="Google Shape;116;g3c9376f6fd2_0_12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g3c9376f6fd2_0_12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g3c9376f6fd2_0_12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9" name="Shape 119"/>
        <p:cNvGrpSpPr/>
        <p:nvPr/>
      </p:nvGrpSpPr>
      <p:grpSpPr>
        <a:xfrm>
          <a:off x="0" y="0"/>
          <a:ext cx="0" cy="0"/>
          <a:chOff x="0" y="0"/>
          <a:chExt cx="0" cy="0"/>
        </a:xfrm>
      </p:grpSpPr>
      <p:sp>
        <p:nvSpPr>
          <p:cNvPr id="120" name="Google Shape;120;g3c9376f6fd2_0_1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g3c9376f6fd2_0_132"/>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2" name="Google Shape;122;g3c9376f6fd2_0_132"/>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3" name="Google Shape;123;g3c9376f6fd2_0_132"/>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24" name="Google Shape;124;g3c9376f6fd2_0_132"/>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25" name="Google Shape;125;g3c9376f6fd2_0_13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g3c9376f6fd2_0_13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g3c9376f6fd2_0_13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g3c9376f6fd2_0_1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g3c9376f6fd2_0_14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g3c9376f6fd2_0_14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g3c9376f6fd2_0_14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g3c9376f6fd2_0_146"/>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g3c9376f6fd2_0_146"/>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36" name="Google Shape;136;g3c9376f6fd2_0_146"/>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37" name="Google Shape;137;g3c9376f6fd2_0_14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g3c9376f6fd2_0_14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g3c9376f6fd2_0_14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g3c9376f6fd2_0_153"/>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g3c9376f6fd2_0_153"/>
          <p:cNvSpPr/>
          <p:nvPr>
            <p:ph idx="2" type="pic"/>
          </p:nvPr>
        </p:nvSpPr>
        <p:spPr>
          <a:xfrm>
            <a:off x="1792288" y="612775"/>
            <a:ext cx="5486400" cy="4114800"/>
          </a:xfrm>
          <a:prstGeom prst="rect">
            <a:avLst/>
          </a:prstGeom>
          <a:noFill/>
          <a:ln>
            <a:noFill/>
          </a:ln>
        </p:spPr>
      </p:sp>
      <p:sp>
        <p:nvSpPr>
          <p:cNvPr id="143" name="Google Shape;143;g3c9376f6fd2_0_153"/>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4" name="Google Shape;144;g3c9376f6fd2_0_15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g3c9376f6fd2_0_15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g3c9376f6fd2_0_15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g3c9376f6fd2_0_16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g3c9376f6fd2_0_160"/>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0" name="Google Shape;150;g3c9376f6fd2_0_16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g3c9376f6fd2_0_16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g3c9376f6fd2_0_16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g3c9376f6fd2_0_166"/>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g3c9376f6fd2_0_166"/>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6" name="Google Shape;156;g3c9376f6fd2_0_16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g3c9376f6fd2_0_16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g3c9376f6fd2_0_16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1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1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1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1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1"/>
          <p:cNvSpPr/>
          <p:nvPr>
            <p:ph idx="2" type="pic"/>
          </p:nvPr>
        </p:nvSpPr>
        <p:spPr>
          <a:xfrm>
            <a:off x="1792288" y="612775"/>
            <a:ext cx="5486400" cy="4114800"/>
          </a:xfrm>
          <a:prstGeom prst="rect">
            <a:avLst/>
          </a:prstGeom>
          <a:noFill/>
          <a:ln>
            <a:noFill/>
          </a:ln>
        </p:spPr>
      </p:sp>
      <p:sp>
        <p:nvSpPr>
          <p:cNvPr id="68" name="Google Shape;68;p2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g3c9376f6fd2_0_9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g3c9376f6fd2_0_97"/>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431800" lvl="0" marL="457200" marR="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7" name="Google Shape;87;g3c9376f6fd2_0_9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g3c9376f6fd2_0_9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g3c9376f6fd2_0_9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88888"/>
                </a:solidFill>
                <a:latin typeface="Calibri"/>
                <a:ea typeface="Calibri"/>
                <a:cs typeface="Calibri"/>
                <a:sym typeface="Calibri"/>
              </a:defRPr>
            </a:lvl1pPr>
            <a:lvl2pPr indent="0" lvl="1" marL="0" marR="0" algn="r">
              <a:spcBef>
                <a:spcPts val="0"/>
              </a:spcBef>
              <a:buNone/>
              <a:defRPr b="0" i="0" sz="1200" u="none" cap="none" strike="noStrike">
                <a:solidFill>
                  <a:srgbClr val="888888"/>
                </a:solidFill>
                <a:latin typeface="Calibri"/>
                <a:ea typeface="Calibri"/>
                <a:cs typeface="Calibri"/>
                <a:sym typeface="Calibri"/>
              </a:defRPr>
            </a:lvl2pPr>
            <a:lvl3pPr indent="0" lvl="2" marL="0" marR="0" algn="r">
              <a:spcBef>
                <a:spcPts val="0"/>
              </a:spcBef>
              <a:buNone/>
              <a:defRPr b="0" i="0" sz="1200" u="none" cap="none" strike="noStrike">
                <a:solidFill>
                  <a:srgbClr val="888888"/>
                </a:solidFill>
                <a:latin typeface="Calibri"/>
                <a:ea typeface="Calibri"/>
                <a:cs typeface="Calibri"/>
                <a:sym typeface="Calibri"/>
              </a:defRPr>
            </a:lvl3pPr>
            <a:lvl4pPr indent="0" lvl="3" marL="0" marR="0" algn="r">
              <a:spcBef>
                <a:spcPts val="0"/>
              </a:spcBef>
              <a:buNone/>
              <a:defRPr b="0" i="0" sz="1200" u="none" cap="none" strike="noStrike">
                <a:solidFill>
                  <a:srgbClr val="888888"/>
                </a:solidFill>
                <a:latin typeface="Calibri"/>
                <a:ea typeface="Calibri"/>
                <a:cs typeface="Calibri"/>
                <a:sym typeface="Calibri"/>
              </a:defRPr>
            </a:lvl4pPr>
            <a:lvl5pPr indent="0" lvl="4" marL="0" marR="0" algn="r">
              <a:spcBef>
                <a:spcPts val="0"/>
              </a:spcBef>
              <a:buNone/>
              <a:defRPr b="0" i="0" sz="1200" u="none" cap="none" strike="noStrike">
                <a:solidFill>
                  <a:srgbClr val="888888"/>
                </a:solidFill>
                <a:latin typeface="Calibri"/>
                <a:ea typeface="Calibri"/>
                <a:cs typeface="Calibri"/>
                <a:sym typeface="Calibri"/>
              </a:defRPr>
            </a:lvl5pPr>
            <a:lvl6pPr indent="0" lvl="5" marL="0" marR="0" algn="r">
              <a:spcBef>
                <a:spcPts val="0"/>
              </a:spcBef>
              <a:buNone/>
              <a:defRPr b="0" i="0" sz="1200" u="none" cap="none" strike="noStrike">
                <a:solidFill>
                  <a:srgbClr val="888888"/>
                </a:solidFill>
                <a:latin typeface="Calibri"/>
                <a:ea typeface="Calibri"/>
                <a:cs typeface="Calibri"/>
                <a:sym typeface="Calibri"/>
              </a:defRPr>
            </a:lvl6pPr>
            <a:lvl7pPr indent="0" lvl="6" marL="0" marR="0" algn="r">
              <a:spcBef>
                <a:spcPts val="0"/>
              </a:spcBef>
              <a:buNone/>
              <a:defRPr b="0" i="0" sz="1200" u="none" cap="none" strike="noStrike">
                <a:solidFill>
                  <a:srgbClr val="888888"/>
                </a:solidFill>
                <a:latin typeface="Calibri"/>
                <a:ea typeface="Calibri"/>
                <a:cs typeface="Calibri"/>
                <a:sym typeface="Calibri"/>
              </a:defRPr>
            </a:lvl7pPr>
            <a:lvl8pPr indent="0" lvl="7" marL="0" marR="0" algn="r">
              <a:spcBef>
                <a:spcPts val="0"/>
              </a:spcBef>
              <a:buNone/>
              <a:defRPr b="0" i="0" sz="1200" u="none" cap="none" strike="noStrike">
                <a:solidFill>
                  <a:srgbClr val="888888"/>
                </a:solidFill>
                <a:latin typeface="Calibri"/>
                <a:ea typeface="Calibri"/>
                <a:cs typeface="Calibri"/>
                <a:sym typeface="Calibri"/>
              </a:defRPr>
            </a:lvl8pPr>
            <a:lvl9pPr indent="0" lvl="8" marL="0" marR="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https://sfdora.org/courses/introductory-course-to-responsible-research-assessment/"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hyperlink" Target="https://www.nottingham.ac.uk/library/research/research-intelligence/responsible-indicators.aspx" TargetMode="External"/><Relationship Id="rId5" Type="http://schemas.openxmlformats.org/officeDocument/2006/relationships/hyperlink" Target="https://www.nottingham.ac.uk/library/documents/research/good-practice-responsible-indicators.pdf" TargetMode="External"/><Relationship Id="rId6" Type="http://schemas.openxmlformats.org/officeDocument/2006/relationships/hyperlink" Target="https://metrics-toolkit.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sfdora.org/resource/dora-course-supporting-materials-for-teachers/" TargetMode="External"/><Relationship Id="rId4" Type="http://schemas.openxmlformats.org/officeDocument/2006/relationships/hyperlink" Target="https://creativecommons.org/licenses/by-nc/4.0/" TargetMode="External"/><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hyperlink" Target="https://www.nwo.nl/en/evidence-based-cv" TargetMode="External"/><Relationship Id="rId11" Type="http://schemas.openxmlformats.org/officeDocument/2006/relationships/hyperlink" Target="https://grants.nih.gov/grants-process/write-application/forms-directory/biosketch" TargetMode="External"/><Relationship Id="rId10" Type="http://schemas.openxmlformats.org/officeDocument/2006/relationships/hyperlink" Target="https://cihr-irsc.gc.ca/e/53574.html" TargetMode="External"/><Relationship Id="rId9" Type="http://schemas.openxmlformats.org/officeDocument/2006/relationships/hyperlink" Target="https://faculty.umd.edu/apt/162" TargetMode="External"/><Relationship Id="rId5" Type="http://schemas.openxmlformats.org/officeDocument/2006/relationships/hyperlink" Target="https://www.fnr.lu/narrative-cv/" TargetMode="External"/><Relationship Id="rId6" Type="http://schemas.openxmlformats.org/officeDocument/2006/relationships/hyperlink" Target="https://www.sfi.ie/funding/sfi-policies-and-guidance/narrative-cv-dora/" TargetMode="External"/><Relationship Id="rId7" Type="http://schemas.openxmlformats.org/officeDocument/2006/relationships/hyperlink" Target="https://www.snf.ch/en/gGOpnxukKb5RGcwo/news/agora-call-for-proposals" TargetMode="External"/><Relationship Id="rId8" Type="http://schemas.openxmlformats.org/officeDocument/2006/relationships/hyperlink" Target="https://www.ukri.org/apply-for-funding/develop-your-application/resume-for-research-and-innovation-r4ri-guidanc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hyperlink" Target="https://sfdora.org/resource/rethinking-research-assessment-unintended-cognitive-and-systems-biases/" TargetMode="External"/><Relationship Id="rId5" Type="http://schemas.openxmlformats.org/officeDocument/2006/relationships/hyperlink" Target="https://sfdora.org/resource/rethinking-research-assessment-debiasing-committee-composition-and-deliberative-process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hyperlink" Target="https://researchonresearch.org/project/narratives/" TargetMode="External"/><Relationship Id="rId5" Type="http://schemas.openxmlformats.org/officeDocument/2006/relationships/hyperlink" Target="https://sfdora.org/resource/balanced-broad-responsible-a-practical-guide-for-research-evaluators/" TargetMode="External"/><Relationship Id="rId6" Type="http://schemas.openxmlformats.org/officeDocument/2006/relationships/hyperlink" Target="https://sfdora.org/resource/balanced-broad-responsible-a-practical-guide-for-research-evaluator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c9376f6fd2_0_86"/>
          <p:cNvSpPr txBox="1"/>
          <p:nvPr/>
        </p:nvSpPr>
        <p:spPr>
          <a:xfrm>
            <a:off x="1599564" y="3519487"/>
            <a:ext cx="6687300" cy="3720900"/>
          </a:xfrm>
          <a:prstGeom prst="rect">
            <a:avLst/>
          </a:prstGeom>
          <a:noFill/>
          <a:ln>
            <a:noFill/>
          </a:ln>
        </p:spPr>
        <p:txBody>
          <a:bodyPr anchorCtr="0" anchor="t" bIns="0" lIns="0" spcFirstLastPara="1" rIns="0" wrap="square" tIns="0">
            <a:spAutoFit/>
          </a:bodyPr>
          <a:lstStyle/>
          <a:p>
            <a:pPr indent="0" lvl="0" marL="0" marR="0" rtl="0" algn="l">
              <a:lnSpc>
                <a:spcPct val="120019"/>
              </a:lnSpc>
              <a:spcBef>
                <a:spcPts val="0"/>
              </a:spcBef>
              <a:spcAft>
                <a:spcPts val="0"/>
              </a:spcAft>
              <a:buNone/>
            </a:pPr>
            <a:r>
              <a:rPr b="1" i="0" lang="en-US" sz="7108" u="none" cap="none" strike="noStrike">
                <a:solidFill>
                  <a:srgbClr val="FFF6EA"/>
                </a:solidFill>
                <a:latin typeface="Playfair Display"/>
                <a:ea typeface="Playfair Display"/>
                <a:cs typeface="Playfair Display"/>
                <a:sym typeface="Playfair Display"/>
              </a:rPr>
              <a:t>How to use this resource</a:t>
            </a:r>
            <a:endParaRPr/>
          </a:p>
          <a:p>
            <a:pPr indent="0" lvl="0" marL="0" marR="0" rtl="0" algn="l">
              <a:lnSpc>
                <a:spcPct val="120002"/>
              </a:lnSpc>
              <a:spcBef>
                <a:spcPts val="0"/>
              </a:spcBef>
              <a:spcAft>
                <a:spcPts val="0"/>
              </a:spcAft>
              <a:buNone/>
            </a:pPr>
            <a:r>
              <a:t/>
            </a:r>
            <a:endParaRPr b="1" i="0" sz="7108" u="none" cap="none" strike="noStrike">
              <a:solidFill>
                <a:srgbClr val="FFF6EA"/>
              </a:solidFill>
              <a:latin typeface="Playfair Display"/>
              <a:ea typeface="Playfair Display"/>
              <a:cs typeface="Playfair Display"/>
              <a:sym typeface="Playfair Display"/>
            </a:endParaRPr>
          </a:p>
        </p:txBody>
      </p:sp>
      <p:sp>
        <p:nvSpPr>
          <p:cNvPr id="168" name="Google Shape;168;g3c9376f6fd2_0_86"/>
          <p:cNvSpPr txBox="1"/>
          <p:nvPr/>
        </p:nvSpPr>
        <p:spPr>
          <a:xfrm>
            <a:off x="9423172" y="1405704"/>
            <a:ext cx="7557000" cy="4340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FCB711"/>
                </a:solidFill>
                <a:latin typeface="Raleway"/>
                <a:ea typeface="Raleway"/>
                <a:cs typeface="Raleway"/>
                <a:sym typeface="Raleway"/>
              </a:rPr>
              <a:t>This slide deck is for those who want to incorporate DORA’s “</a:t>
            </a:r>
            <a:r>
              <a:rPr b="0" i="0" lang="en-US" sz="3000" u="sng" cap="none" strike="noStrike">
                <a:solidFill>
                  <a:srgbClr val="FFF6EA"/>
                </a:solidFill>
                <a:latin typeface="Raleway"/>
                <a:ea typeface="Raleway"/>
                <a:cs typeface="Raleway"/>
                <a:sym typeface="Raleway"/>
                <a:hlinkClick r:id="rId3">
                  <a:extLst>
                    <a:ext uri="{A12FA001-AC4F-418D-AE19-62706E023703}">
                      <ahyp:hlinkClr val="tx"/>
                    </a:ext>
                  </a:extLst>
                </a:hlinkClick>
              </a:rPr>
              <a:t>Introduction to RRA</a:t>
            </a:r>
            <a:r>
              <a:rPr b="0" i="0" lang="en-US" sz="3000" u="none" cap="none" strike="noStrike">
                <a:solidFill>
                  <a:srgbClr val="FCB711"/>
                </a:solidFill>
                <a:latin typeface="Raleway"/>
                <a:ea typeface="Raleway"/>
                <a:cs typeface="Raleway"/>
                <a:sym typeface="Raleway"/>
              </a:rPr>
              <a:t>” course materials into training, teachings, presentations, etc. This may be particularly useful for RRA advocates who are seeking educational materials for their communities.</a:t>
            </a:r>
            <a:endParaRPr/>
          </a:p>
          <a:p>
            <a:pPr indent="0" lvl="0" marL="0" marR="0" rtl="0" algn="l">
              <a:lnSpc>
                <a:spcPct val="120000"/>
              </a:lnSpc>
              <a:spcBef>
                <a:spcPts val="0"/>
              </a:spcBef>
              <a:spcAft>
                <a:spcPts val="0"/>
              </a:spcAft>
              <a:buNone/>
            </a:pPr>
            <a:r>
              <a:t/>
            </a:r>
            <a:endParaRPr b="0" i="0" sz="3000" u="none" cap="none" strike="noStrike">
              <a:solidFill>
                <a:srgbClr val="FCB711"/>
              </a:solidFill>
              <a:latin typeface="Raleway"/>
              <a:ea typeface="Raleway"/>
              <a:cs typeface="Raleway"/>
              <a:sym typeface="Raleway"/>
            </a:endParaRPr>
          </a:p>
        </p:txBody>
      </p:sp>
      <p:sp>
        <p:nvSpPr>
          <p:cNvPr id="169" name="Google Shape;169;g3c9376f6fd2_0_86"/>
          <p:cNvSpPr txBox="1"/>
          <p:nvPr/>
        </p:nvSpPr>
        <p:spPr>
          <a:xfrm>
            <a:off x="9423172" y="5605463"/>
            <a:ext cx="7557000" cy="2678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FCB711"/>
                </a:solidFill>
                <a:latin typeface="Raleway"/>
                <a:ea typeface="Raleway"/>
                <a:cs typeface="Raleway"/>
                <a:sym typeface="Raleway"/>
              </a:rPr>
              <a:t>This deck provides the most important takeaways from a lesson from the </a:t>
            </a:r>
            <a:r>
              <a:rPr b="0" i="1" lang="en-US" sz="3000" u="none" cap="none" strike="noStrike">
                <a:solidFill>
                  <a:srgbClr val="FCB711"/>
                </a:solidFill>
                <a:latin typeface="Raleway"/>
                <a:ea typeface="Raleway"/>
                <a:cs typeface="Raleway"/>
                <a:sym typeface="Raleway"/>
              </a:rPr>
              <a:t>Introduction to RRA</a:t>
            </a:r>
            <a:r>
              <a:rPr b="0" i="0" lang="en-US" sz="3000" u="none" cap="none" strike="noStrike">
                <a:solidFill>
                  <a:srgbClr val="FCB711"/>
                </a:solidFill>
                <a:latin typeface="Raleway"/>
                <a:ea typeface="Raleway"/>
                <a:cs typeface="Raleway"/>
                <a:sym typeface="Raleway"/>
              </a:rPr>
              <a:t> course. Notes for presenters are included in the speaker notes.</a:t>
            </a:r>
            <a:endParaRPr/>
          </a:p>
        </p:txBody>
      </p:sp>
      <p:sp>
        <p:nvSpPr>
          <p:cNvPr id="170" name="Google Shape;170;g3c9376f6fd2_0_86"/>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0"/>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sp>
        <p:nvSpPr>
          <p:cNvPr id="272" name="Google Shape;272;p10"/>
          <p:cNvSpPr txBox="1"/>
          <p:nvPr/>
        </p:nvSpPr>
        <p:spPr>
          <a:xfrm>
            <a:off x="1952022" y="904875"/>
            <a:ext cx="12667500" cy="1982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Traditional vs. Responsible Education on Quantitative Indicators</a:t>
            </a:r>
            <a:endParaRPr/>
          </a:p>
        </p:txBody>
      </p:sp>
      <p:sp>
        <p:nvSpPr>
          <p:cNvPr id="273" name="Google Shape;273;p10"/>
          <p:cNvSpPr txBox="1"/>
          <p:nvPr/>
        </p:nvSpPr>
        <p:spPr>
          <a:xfrm>
            <a:off x="1952037" y="3082965"/>
            <a:ext cx="14553900" cy="5388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2992" u="none" cap="none" strike="noStrike">
                <a:solidFill>
                  <a:srgbClr val="FCB711"/>
                </a:solidFill>
                <a:latin typeface="Raleway"/>
                <a:ea typeface="Raleway"/>
                <a:cs typeface="Raleway"/>
                <a:sym typeface="Raleway"/>
              </a:rPr>
              <a:t>Real-world examples</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Research library websites can be excellent resources to find educational materials on the responsible use of quantitative indicators.</a:t>
            </a:r>
            <a:endParaRPr/>
          </a:p>
          <a:p>
            <a:pPr indent="-430655" lvl="2" marL="1291964"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The University of Nottingham Libraries provide extensive guidance on </a:t>
            </a:r>
            <a:r>
              <a:rPr b="0" i="0" lang="en-US" sz="2992" u="sng" cap="none" strike="noStrike">
                <a:solidFill>
                  <a:srgbClr val="FFF6EA"/>
                </a:solidFill>
                <a:latin typeface="Raleway"/>
                <a:ea typeface="Raleway"/>
                <a:cs typeface="Raleway"/>
                <a:sym typeface="Raleway"/>
                <a:hlinkClick r:id="rId4">
                  <a:extLst>
                    <a:ext uri="{A12FA001-AC4F-418D-AE19-62706E023703}">
                      <ahyp:hlinkClr val="tx"/>
                    </a:ext>
                  </a:extLst>
                </a:hlinkClick>
              </a:rPr>
              <a:t>responsible use of research metrics</a:t>
            </a:r>
            <a:r>
              <a:rPr b="0" i="0" lang="en-US" sz="2992" u="none" cap="none" strike="noStrike">
                <a:solidFill>
                  <a:srgbClr val="FCB711"/>
                </a:solidFill>
                <a:latin typeface="Raleway"/>
                <a:ea typeface="Raleway"/>
                <a:cs typeface="Raleway"/>
                <a:sym typeface="Raleway"/>
              </a:rPr>
              <a:t>, including a </a:t>
            </a:r>
            <a:r>
              <a:rPr b="0" i="0" lang="en-US" sz="2992" u="sng" cap="none" strike="noStrike">
                <a:solidFill>
                  <a:srgbClr val="FFF6EA"/>
                </a:solidFill>
                <a:latin typeface="Raleway"/>
                <a:ea typeface="Raleway"/>
                <a:cs typeface="Raleway"/>
                <a:sym typeface="Raleway"/>
                <a:hlinkClick r:id="rId5">
                  <a:extLst>
                    <a:ext uri="{A12FA001-AC4F-418D-AE19-62706E023703}">
                      <ahyp:hlinkClr val="tx"/>
                    </a:ext>
                  </a:extLst>
                </a:hlinkClick>
              </a:rPr>
              <a:t>guide to good practice</a:t>
            </a:r>
            <a:r>
              <a:rPr b="0" i="0" lang="en-US" sz="2992" u="none" cap="none" strike="noStrike">
                <a:solidFill>
                  <a:srgbClr val="FCB711"/>
                </a:solidFill>
                <a:latin typeface="Raleway"/>
                <a:ea typeface="Raleway"/>
                <a:cs typeface="Raleway"/>
                <a:sym typeface="Raleway"/>
              </a:rPr>
              <a:t> that advises users to focus on values rather than easy-to-measure indicators, use qualitative evidence, using multiple measures of success, checking for appropriate context, and being transparent.</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The </a:t>
            </a:r>
            <a:r>
              <a:rPr b="0" i="0" lang="en-US" sz="2992" u="sng" cap="none" strike="noStrike">
                <a:solidFill>
                  <a:srgbClr val="FFF6EA"/>
                </a:solidFill>
                <a:latin typeface="Raleway"/>
                <a:ea typeface="Raleway"/>
                <a:cs typeface="Raleway"/>
                <a:sym typeface="Raleway"/>
                <a:hlinkClick r:id="rId6">
                  <a:extLst>
                    <a:ext uri="{A12FA001-AC4F-418D-AE19-62706E023703}">
                      <ahyp:hlinkClr val="tx"/>
                    </a:ext>
                  </a:extLst>
                </a:hlinkClick>
              </a:rPr>
              <a:t>Metrics Toolkit</a:t>
            </a:r>
            <a:r>
              <a:rPr b="0" i="0" lang="en-US" sz="2992" u="none" cap="none" strike="noStrike">
                <a:solidFill>
                  <a:srgbClr val="FCB711"/>
                </a:solidFill>
                <a:latin typeface="Raleway"/>
                <a:ea typeface="Raleway"/>
                <a:cs typeface="Raleway"/>
                <a:sym typeface="Raleway"/>
              </a:rPr>
              <a:t> is a free resource that outlines the uses and limitations of many different quantitative indicators.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cxnSp>
        <p:nvCxnSpPr>
          <p:cNvPr id="282" name="Google Shape;282;p11"/>
          <p:cNvCxnSpPr/>
          <p:nvPr/>
        </p:nvCxnSpPr>
        <p:spPr>
          <a:xfrm>
            <a:off x="0" y="755421"/>
            <a:ext cx="18296116" cy="0"/>
          </a:xfrm>
          <a:prstGeom prst="straightConnector1">
            <a:avLst/>
          </a:prstGeom>
          <a:noFill/>
          <a:ln cap="flat" cmpd="sng" w="19050">
            <a:solidFill>
              <a:srgbClr val="B88917"/>
            </a:solidFill>
            <a:prstDash val="solid"/>
            <a:round/>
            <a:headEnd len="sm" w="sm" type="none"/>
            <a:tailEnd len="sm" w="sm" type="none"/>
          </a:ln>
        </p:spPr>
      </p:cxnSp>
      <p:sp>
        <p:nvSpPr>
          <p:cNvPr id="283" name="Google Shape;283;p11"/>
          <p:cNvSpPr txBox="1"/>
          <p:nvPr/>
        </p:nvSpPr>
        <p:spPr>
          <a:xfrm>
            <a:off x="4546433" y="1618451"/>
            <a:ext cx="3916252" cy="209931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3600" u="none" cap="none" strike="noStrike">
                <a:solidFill>
                  <a:srgbClr val="FFF6EA"/>
                </a:solidFill>
                <a:latin typeface="Raleway"/>
                <a:ea typeface="Raleway"/>
                <a:cs typeface="Raleway"/>
                <a:sym typeface="Raleway"/>
              </a:rPr>
              <a:t>To learn more, take DORA’s Introduction to RRA Course</a:t>
            </a:r>
            <a:endParaRPr/>
          </a:p>
          <a:p>
            <a:pPr indent="0" lvl="0" marL="0" marR="0" rtl="0" algn="ctr">
              <a:lnSpc>
                <a:spcPct val="90000"/>
              </a:lnSpc>
              <a:spcBef>
                <a:spcPts val="0"/>
              </a:spcBef>
              <a:spcAft>
                <a:spcPts val="0"/>
              </a:spcAft>
              <a:buNone/>
            </a:pPr>
            <a:r>
              <a:t/>
            </a:r>
            <a:endParaRPr b="1" i="0" sz="3600" u="none" cap="none" strike="noStrike">
              <a:solidFill>
                <a:srgbClr val="FFF6EA"/>
              </a:solidFill>
              <a:latin typeface="Raleway"/>
              <a:ea typeface="Raleway"/>
              <a:cs typeface="Raleway"/>
              <a:sym typeface="Raleway"/>
            </a:endParaRPr>
          </a:p>
        </p:txBody>
      </p:sp>
      <p:sp>
        <p:nvSpPr>
          <p:cNvPr id="284" name="Google Shape;284;p11"/>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pic>
        <p:nvPicPr>
          <p:cNvPr id="285" name="Google Shape;285;p11"/>
          <p:cNvPicPr preferRelativeResize="0"/>
          <p:nvPr/>
        </p:nvPicPr>
        <p:blipFill rotWithShape="1">
          <a:blip r:embed="rId4">
            <a:alphaModFix/>
          </a:blip>
          <a:srcRect b="0" l="0" r="0" t="0"/>
          <a:stretch/>
        </p:blipFill>
        <p:spPr>
          <a:xfrm>
            <a:off x="4035679" y="3306281"/>
            <a:ext cx="4937760" cy="4937760"/>
          </a:xfrm>
          <a:prstGeom prst="rect">
            <a:avLst/>
          </a:prstGeom>
          <a:noFill/>
          <a:ln>
            <a:noFill/>
          </a:ln>
        </p:spPr>
      </p:pic>
      <p:sp>
        <p:nvSpPr>
          <p:cNvPr id="286" name="Google Shape;286;p11"/>
          <p:cNvSpPr txBox="1"/>
          <p:nvPr/>
        </p:nvSpPr>
        <p:spPr>
          <a:xfrm>
            <a:off x="4546433" y="8073921"/>
            <a:ext cx="3916252" cy="984885"/>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2100" u="none" cap="none" strike="noStrike">
                <a:solidFill>
                  <a:srgbClr val="FFF6EA"/>
                </a:solidFill>
                <a:latin typeface="Raleway"/>
                <a:ea typeface="Raleway"/>
                <a:cs typeface="Raleway"/>
                <a:sym typeface="Raleway"/>
              </a:rPr>
              <a:t>https://sfdora.org/courses/introductory-course-to-responsible-research-assessment/</a:t>
            </a:r>
            <a:endParaRPr/>
          </a:p>
        </p:txBody>
      </p:sp>
      <p:sp>
        <p:nvSpPr>
          <p:cNvPr id="287" name="Google Shape;287;p11"/>
          <p:cNvSpPr txBox="1"/>
          <p:nvPr/>
        </p:nvSpPr>
        <p:spPr>
          <a:xfrm>
            <a:off x="10231383" y="1618451"/>
            <a:ext cx="3916252" cy="128016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1" i="0" lang="en-US" sz="3600" u="none" cap="none" strike="noStrike">
                <a:solidFill>
                  <a:srgbClr val="FFF6EA"/>
                </a:solidFill>
                <a:latin typeface="Raleway"/>
                <a:ea typeface="Raleway"/>
                <a:cs typeface="Raleway"/>
                <a:sym typeface="Raleway"/>
              </a:rPr>
              <a:t>Glossary and suggested reading list</a:t>
            </a:r>
            <a:endParaRPr/>
          </a:p>
        </p:txBody>
      </p:sp>
      <p:sp>
        <p:nvSpPr>
          <p:cNvPr id="288" name="Google Shape;288;p11"/>
          <p:cNvSpPr txBox="1"/>
          <p:nvPr/>
        </p:nvSpPr>
        <p:spPr>
          <a:xfrm>
            <a:off x="10231383" y="8073921"/>
            <a:ext cx="3916252" cy="984885"/>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None/>
            </a:pPr>
            <a:r>
              <a:rPr b="0" i="0" lang="en-US" sz="2100" u="none" cap="none" strike="noStrike">
                <a:solidFill>
                  <a:srgbClr val="FFF6EA"/>
                </a:solidFill>
                <a:latin typeface="Raleway"/>
                <a:ea typeface="Raleway"/>
                <a:cs typeface="Raleway"/>
                <a:sym typeface="Raleway"/>
              </a:rPr>
              <a:t>https://sfdora.org/resource/introduction-to-rra-course-lesson-4-glossary-and-reading-list/</a:t>
            </a:r>
            <a:endParaRPr/>
          </a:p>
        </p:txBody>
      </p:sp>
      <p:sp>
        <p:nvSpPr>
          <p:cNvPr id="289" name="Google Shape;289;p11"/>
          <p:cNvSpPr/>
          <p:nvPr/>
        </p:nvSpPr>
        <p:spPr>
          <a:xfrm>
            <a:off x="10231383" y="3717761"/>
            <a:ext cx="4130289" cy="4114800"/>
          </a:xfrm>
          <a:custGeom>
            <a:rect b="b" l="l" r="r" t="t"/>
            <a:pathLst>
              <a:path extrusionOk="0" h="4114800" w="4130289">
                <a:moveTo>
                  <a:pt x="0" y="0"/>
                </a:moveTo>
                <a:lnTo>
                  <a:pt x="4130288" y="0"/>
                </a:lnTo>
                <a:lnTo>
                  <a:pt x="4130288" y="4114800"/>
                </a:lnTo>
                <a:lnTo>
                  <a:pt x="0" y="411480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3c9376f6fd2_0_172"/>
          <p:cNvSpPr txBox="1"/>
          <p:nvPr/>
        </p:nvSpPr>
        <p:spPr>
          <a:xfrm>
            <a:off x="1599564" y="3519487"/>
            <a:ext cx="6687300" cy="3720900"/>
          </a:xfrm>
          <a:prstGeom prst="rect">
            <a:avLst/>
          </a:prstGeom>
          <a:noFill/>
          <a:ln>
            <a:noFill/>
          </a:ln>
        </p:spPr>
        <p:txBody>
          <a:bodyPr anchorCtr="0" anchor="t" bIns="0" lIns="0" spcFirstLastPara="1" rIns="0" wrap="square" tIns="0">
            <a:spAutoFit/>
          </a:bodyPr>
          <a:lstStyle/>
          <a:p>
            <a:pPr indent="0" lvl="0" marL="0" marR="0" rtl="0" algn="l">
              <a:lnSpc>
                <a:spcPct val="120019"/>
              </a:lnSpc>
              <a:spcBef>
                <a:spcPts val="0"/>
              </a:spcBef>
              <a:spcAft>
                <a:spcPts val="0"/>
              </a:spcAft>
              <a:buNone/>
            </a:pPr>
            <a:r>
              <a:rPr b="1" i="0" lang="en-US" sz="7108" u="none" cap="none" strike="noStrike">
                <a:solidFill>
                  <a:srgbClr val="FFF6EA"/>
                </a:solidFill>
                <a:latin typeface="Playfair Display"/>
                <a:ea typeface="Playfair Display"/>
                <a:cs typeface="Playfair Display"/>
                <a:sym typeface="Playfair Display"/>
              </a:rPr>
              <a:t>How to use this resource</a:t>
            </a:r>
            <a:endParaRPr/>
          </a:p>
          <a:p>
            <a:pPr indent="0" lvl="0" marL="0" marR="0" rtl="0" algn="l">
              <a:lnSpc>
                <a:spcPct val="120002"/>
              </a:lnSpc>
              <a:spcBef>
                <a:spcPts val="0"/>
              </a:spcBef>
              <a:spcAft>
                <a:spcPts val="0"/>
              </a:spcAft>
              <a:buNone/>
            </a:pPr>
            <a:r>
              <a:t/>
            </a:r>
            <a:endParaRPr b="1" i="0" sz="7108" u="none" cap="none" strike="noStrike">
              <a:solidFill>
                <a:srgbClr val="FFF6EA"/>
              </a:solidFill>
              <a:latin typeface="Playfair Display"/>
              <a:ea typeface="Playfair Display"/>
              <a:cs typeface="Playfair Display"/>
              <a:sym typeface="Playfair Display"/>
            </a:endParaRPr>
          </a:p>
        </p:txBody>
      </p:sp>
      <p:sp>
        <p:nvSpPr>
          <p:cNvPr id="176" name="Google Shape;176;g3c9376f6fd2_0_172"/>
          <p:cNvSpPr txBox="1"/>
          <p:nvPr/>
        </p:nvSpPr>
        <p:spPr>
          <a:xfrm>
            <a:off x="9423172" y="948504"/>
            <a:ext cx="7557000" cy="54489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000" u="none" cap="none" strike="noStrike">
                <a:solidFill>
                  <a:srgbClr val="FCB711"/>
                </a:solidFill>
                <a:latin typeface="Raleway"/>
                <a:ea typeface="Raleway"/>
                <a:cs typeface="Raleway"/>
                <a:sym typeface="Raleway"/>
              </a:rPr>
              <a:t>Each course lesson has a slide deck and </a:t>
            </a:r>
            <a:r>
              <a:rPr b="0" i="0" lang="en-US" sz="3000" u="sng" cap="none" strike="noStrike">
                <a:solidFill>
                  <a:srgbClr val="FFF6EA"/>
                </a:solidFill>
                <a:latin typeface="Raleway"/>
                <a:ea typeface="Raleway"/>
                <a:cs typeface="Raleway"/>
                <a:sym typeface="Raleway"/>
                <a:hlinkClick r:id="rId3">
                  <a:extLst>
                    <a:ext uri="{A12FA001-AC4F-418D-AE19-62706E023703}">
                      <ahyp:hlinkClr val="tx"/>
                    </a:ext>
                  </a:extLst>
                </a:hlinkClick>
              </a:rPr>
              <a:t>lesson guide</a:t>
            </a:r>
            <a:r>
              <a:rPr b="0" i="0" lang="en-US" sz="3000" u="none" cap="none" strike="noStrike">
                <a:solidFill>
                  <a:srgbClr val="FCB711"/>
                </a:solidFill>
                <a:latin typeface="Raleway"/>
                <a:ea typeface="Raleway"/>
                <a:cs typeface="Raleway"/>
                <a:sym typeface="Raleway"/>
              </a:rPr>
              <a:t>. This gives you the flexibility: You can have your learners take the course and/or you can teach high-level key takeaways from each lesson.</a:t>
            </a:r>
            <a:endParaRPr/>
          </a:p>
          <a:p>
            <a:pPr indent="0" lvl="0" marL="0" marR="0" rtl="0" algn="l">
              <a:lnSpc>
                <a:spcPct val="120000"/>
              </a:lnSpc>
              <a:spcBef>
                <a:spcPts val="0"/>
              </a:spcBef>
              <a:spcAft>
                <a:spcPts val="0"/>
              </a:spcAft>
              <a:buNone/>
            </a:pPr>
            <a:r>
              <a:t/>
            </a:r>
            <a:endParaRPr b="0" i="0" sz="3000" u="none" cap="none" strike="noStrike">
              <a:solidFill>
                <a:srgbClr val="FCB711"/>
              </a:solidFill>
              <a:latin typeface="Raleway"/>
              <a:ea typeface="Raleway"/>
              <a:cs typeface="Raleway"/>
              <a:sym typeface="Raleway"/>
            </a:endParaRPr>
          </a:p>
          <a:p>
            <a:pPr indent="0" lvl="0" marL="0" marR="0" rtl="0" algn="l">
              <a:lnSpc>
                <a:spcPct val="120000"/>
              </a:lnSpc>
              <a:spcBef>
                <a:spcPts val="0"/>
              </a:spcBef>
              <a:spcAft>
                <a:spcPts val="0"/>
              </a:spcAft>
              <a:buNone/>
            </a:pPr>
            <a:r>
              <a:rPr b="0" i="0" lang="en-US" sz="3000" u="none" cap="none" strike="noStrike">
                <a:solidFill>
                  <a:srgbClr val="FCB711"/>
                </a:solidFill>
                <a:latin typeface="Raleway"/>
                <a:ea typeface="Raleway"/>
                <a:cs typeface="Raleway"/>
                <a:sym typeface="Raleway"/>
              </a:rPr>
              <a:t>You decide which combination of approaches is most suitable for your needs.</a:t>
            </a:r>
            <a:endParaRPr/>
          </a:p>
          <a:p>
            <a:pPr indent="0" lvl="0" marL="0" marR="0" rtl="0" algn="l">
              <a:lnSpc>
                <a:spcPct val="120000"/>
              </a:lnSpc>
              <a:spcBef>
                <a:spcPts val="0"/>
              </a:spcBef>
              <a:spcAft>
                <a:spcPts val="0"/>
              </a:spcAft>
              <a:buNone/>
            </a:pPr>
            <a:r>
              <a:t/>
            </a:r>
            <a:endParaRPr b="0" i="0" sz="3000" u="none" cap="none" strike="noStrike">
              <a:solidFill>
                <a:srgbClr val="FCB711"/>
              </a:solidFill>
              <a:latin typeface="Raleway"/>
              <a:ea typeface="Raleway"/>
              <a:cs typeface="Raleway"/>
              <a:sym typeface="Raleway"/>
            </a:endParaRPr>
          </a:p>
        </p:txBody>
      </p:sp>
      <p:sp>
        <p:nvSpPr>
          <p:cNvPr id="177" name="Google Shape;177;g3c9376f6fd2_0_172"/>
          <p:cNvSpPr txBox="1"/>
          <p:nvPr/>
        </p:nvSpPr>
        <p:spPr>
          <a:xfrm>
            <a:off x="9423172" y="5962650"/>
            <a:ext cx="7557000" cy="3786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1" lang="en-US" sz="3000" u="none" cap="none" strike="noStrike">
                <a:solidFill>
                  <a:srgbClr val="FCB711"/>
                </a:solidFill>
                <a:latin typeface="Raleway"/>
                <a:ea typeface="Raleway"/>
                <a:cs typeface="Raleway"/>
                <a:sym typeface="Raleway"/>
              </a:rPr>
              <a:t>Unless otherwise indicated, this content is available under a Creative Commons Attribution License </a:t>
            </a:r>
            <a:r>
              <a:rPr i="1" lang="en-US" sz="3000" u="sng">
                <a:solidFill>
                  <a:srgbClr val="FFF6EA"/>
                </a:solidFill>
                <a:latin typeface="Raleway"/>
                <a:ea typeface="Raleway"/>
                <a:cs typeface="Raleway"/>
                <a:sym typeface="Raleway"/>
                <a:hlinkClick r:id="rId4">
                  <a:extLst>
                    <a:ext uri="{A12FA001-AC4F-418D-AE19-62706E023703}">
                      <ahyp:hlinkClr val="tx"/>
                    </a:ext>
                  </a:extLst>
                </a:hlinkClick>
              </a:rPr>
              <a:t>CC BY-NC 4.0</a:t>
            </a:r>
            <a:r>
              <a:rPr b="0" i="1" lang="en-US" sz="3000" u="none" cap="none" strike="noStrike">
                <a:solidFill>
                  <a:srgbClr val="FCB711"/>
                </a:solidFill>
                <a:latin typeface="Raleway"/>
                <a:ea typeface="Raleway"/>
                <a:cs typeface="Raleway"/>
                <a:sym typeface="Raleway"/>
              </a:rPr>
              <a:t>. Logos are trademarks or registered trademarks of their respective organizations and may not be reused or reproduced without permission.</a:t>
            </a:r>
            <a:endParaRPr/>
          </a:p>
        </p:txBody>
      </p:sp>
      <p:sp>
        <p:nvSpPr>
          <p:cNvPr id="178" name="Google Shape;178;g3c9376f6fd2_0_172"/>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B711"/>
        </a:solidFill>
      </p:bgPr>
    </p:bg>
    <p:spTree>
      <p:nvGrpSpPr>
        <p:cNvPr id="186" name="Shape 186"/>
        <p:cNvGrpSpPr/>
        <p:nvPr/>
      </p:nvGrpSpPr>
      <p:grpSpPr>
        <a:xfrm>
          <a:off x="0" y="0"/>
          <a:ext cx="0" cy="0"/>
          <a:chOff x="0" y="0"/>
          <a:chExt cx="0" cy="0"/>
        </a:xfrm>
      </p:grpSpPr>
      <p:sp>
        <p:nvSpPr>
          <p:cNvPr id="187" name="Google Shape;187;p3"/>
          <p:cNvSpPr/>
          <p:nvPr/>
        </p:nvSpPr>
        <p:spPr>
          <a:xfrm>
            <a:off x="3142950" y="0"/>
            <a:ext cx="19893025" cy="10285616"/>
          </a:xfrm>
          <a:custGeom>
            <a:rect b="b" l="l" r="r" t="t"/>
            <a:pathLst>
              <a:path extrusionOk="0" h="10495527" w="15214551">
                <a:moveTo>
                  <a:pt x="0" y="0"/>
                </a:moveTo>
                <a:lnTo>
                  <a:pt x="15214551" y="0"/>
                </a:lnTo>
                <a:lnTo>
                  <a:pt x="15214551" y="10495527"/>
                </a:lnTo>
                <a:lnTo>
                  <a:pt x="0" y="10495527"/>
                </a:lnTo>
                <a:lnTo>
                  <a:pt x="0" y="0"/>
                </a:lnTo>
                <a:close/>
              </a:path>
            </a:pathLst>
          </a:custGeom>
          <a:blipFill rotWithShape="1">
            <a:blip r:embed="rId3">
              <a:alphaModFix/>
            </a:blip>
            <a:stretch>
              <a:fillRect b="0" l="-102609" r="0" t="-78059"/>
            </a:stretch>
          </a:blipFill>
          <a:ln>
            <a:noFill/>
          </a:ln>
        </p:spPr>
      </p:sp>
      <p:sp>
        <p:nvSpPr>
          <p:cNvPr id="188" name="Google Shape;188;p3"/>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4">
              <a:alphaModFix/>
            </a:blip>
            <a:stretch>
              <a:fillRect b="0" l="0" r="0" t="0"/>
            </a:stretch>
          </a:blipFill>
          <a:ln>
            <a:noFill/>
          </a:ln>
        </p:spPr>
      </p:sp>
      <p:sp>
        <p:nvSpPr>
          <p:cNvPr id="189" name="Google Shape;189;p3"/>
          <p:cNvSpPr txBox="1"/>
          <p:nvPr/>
        </p:nvSpPr>
        <p:spPr>
          <a:xfrm>
            <a:off x="3938975" y="8248650"/>
            <a:ext cx="12927900" cy="1354200"/>
          </a:xfrm>
          <a:prstGeom prst="rect">
            <a:avLst/>
          </a:prstGeom>
          <a:noFill/>
          <a:ln>
            <a:noFill/>
          </a:ln>
        </p:spPr>
        <p:txBody>
          <a:bodyPr anchorCtr="0" anchor="t" bIns="0" lIns="0" spcFirstLastPara="1" rIns="0" wrap="square" tIns="0">
            <a:spAutoFit/>
          </a:bodyPr>
          <a:lstStyle/>
          <a:p>
            <a:pPr indent="0" lvl="0" marL="0" marR="0" rtl="0" algn="l">
              <a:lnSpc>
                <a:spcPct val="120005"/>
              </a:lnSpc>
              <a:spcBef>
                <a:spcPts val="0"/>
              </a:spcBef>
              <a:spcAft>
                <a:spcPts val="0"/>
              </a:spcAft>
              <a:buNone/>
            </a:pPr>
            <a:r>
              <a:rPr b="0" i="0" lang="en-US" sz="3999" u="none" cap="none" strike="noStrike">
                <a:solidFill>
                  <a:srgbClr val="FFF6EA"/>
                </a:solidFill>
                <a:latin typeface="Raleway"/>
                <a:ea typeface="Raleway"/>
                <a:cs typeface="Raleway"/>
                <a:sym typeface="Raleway"/>
              </a:rPr>
              <a:t>Lesson 4:  How can responsible research assessment be applied to real-world assessment scenarios?</a:t>
            </a:r>
            <a:endParaRPr/>
          </a:p>
        </p:txBody>
      </p:sp>
      <p:sp>
        <p:nvSpPr>
          <p:cNvPr id="190" name="Google Shape;190;p3"/>
          <p:cNvSpPr txBox="1"/>
          <p:nvPr/>
        </p:nvSpPr>
        <p:spPr>
          <a:xfrm>
            <a:off x="3881821" y="6148514"/>
            <a:ext cx="12254769" cy="211455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1" i="0" lang="en-US" sz="6000" u="none" cap="none" strike="noStrike">
                <a:solidFill>
                  <a:srgbClr val="FFF6EA"/>
                </a:solidFill>
                <a:latin typeface="Playfair Display"/>
                <a:ea typeface="Playfair Display"/>
                <a:cs typeface="Playfair Display"/>
                <a:sym typeface="Playfair Display"/>
              </a:rPr>
              <a:t>Introduction to Responsible Research Assessment</a:t>
            </a:r>
            <a:endParaRPr/>
          </a:p>
          <a:p>
            <a:pPr indent="0" lvl="0" marL="0" marR="0" rtl="0" algn="l">
              <a:lnSpc>
                <a:spcPct val="90000"/>
              </a:lnSpc>
              <a:spcBef>
                <a:spcPts val="0"/>
              </a:spcBef>
              <a:spcAft>
                <a:spcPts val="0"/>
              </a:spcAft>
              <a:buNone/>
            </a:pPr>
            <a:r>
              <a:t/>
            </a:r>
            <a:endParaRPr b="1" i="0" sz="6000" u="none" cap="none" strike="noStrike">
              <a:solidFill>
                <a:srgbClr val="FFF6EA"/>
              </a:solidFill>
              <a:latin typeface="Playfair Display"/>
              <a:ea typeface="Playfair Display"/>
              <a:cs typeface="Playfair Display"/>
              <a:sym typeface="Playfair Displ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4"/>
          <p:cNvSpPr txBox="1"/>
          <p:nvPr/>
        </p:nvSpPr>
        <p:spPr>
          <a:xfrm>
            <a:off x="1952037" y="1921510"/>
            <a:ext cx="5646041" cy="182435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Learning Objectives</a:t>
            </a:r>
            <a:endParaRPr/>
          </a:p>
        </p:txBody>
      </p:sp>
      <p:sp>
        <p:nvSpPr>
          <p:cNvPr id="200" name="Google Shape;200;p4"/>
          <p:cNvSpPr txBox="1"/>
          <p:nvPr/>
        </p:nvSpPr>
        <p:spPr>
          <a:xfrm>
            <a:off x="1952037" y="4245900"/>
            <a:ext cx="9290545" cy="4477053"/>
          </a:xfrm>
          <a:prstGeom prst="rect">
            <a:avLst/>
          </a:prstGeom>
          <a:noFill/>
          <a:ln>
            <a:noFill/>
          </a:ln>
        </p:spPr>
        <p:txBody>
          <a:bodyPr anchorCtr="0" anchor="t" bIns="0" lIns="0" spcFirstLastPara="1" rIns="0" wrap="square" tIns="0">
            <a:spAutoFit/>
          </a:bodyPr>
          <a:lstStyle/>
          <a:p>
            <a:pPr indent="0" lvl="0" marL="0" marR="0" rtl="0" algn="l">
              <a:lnSpc>
                <a:spcPct val="249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rPr b="1" i="0" lang="en-US" sz="2992" u="none" cap="none" strike="noStrike">
                <a:solidFill>
                  <a:srgbClr val="FCB711"/>
                </a:solidFill>
                <a:latin typeface="Raleway"/>
                <a:ea typeface="Raleway"/>
                <a:cs typeface="Raleway"/>
                <a:sym typeface="Raleway"/>
              </a:rPr>
              <a:t>By the end of this lesson, you will be able to:</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Describe basic examples of how RRA might be applied in practical scenarios.</a:t>
            </a:r>
            <a:endParaRPr/>
          </a:p>
          <a:p>
            <a:pPr indent="-322991" lvl="1" marL="645982" marR="0" rtl="0" algn="l">
              <a:lnSpc>
                <a:spcPct val="150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Analyze how you might be able to apply RRA principles to applicable scenarios.</a:t>
            </a:r>
            <a:endParaRPr/>
          </a:p>
          <a:p>
            <a:pPr indent="0" lvl="0" marL="0" marR="0" rtl="0" algn="l">
              <a:lnSpc>
                <a:spcPct val="150000"/>
              </a:lnSpc>
              <a:spcBef>
                <a:spcPts val="0"/>
              </a:spcBef>
              <a:spcAft>
                <a:spcPts val="0"/>
              </a:spcAft>
              <a:buNone/>
            </a:pPr>
            <a:r>
              <a:t/>
            </a:r>
            <a:endParaRPr b="0" i="0" sz="2992" u="none" cap="none" strike="noStrike">
              <a:solidFill>
                <a:srgbClr val="FCB711"/>
              </a:solidFill>
              <a:latin typeface="Raleway"/>
              <a:ea typeface="Raleway"/>
              <a:cs typeface="Raleway"/>
              <a:sym typeface="Raleway"/>
            </a:endParaRPr>
          </a:p>
          <a:p>
            <a:pPr indent="0" lvl="0" marL="0" marR="0" rtl="0" algn="l">
              <a:lnSpc>
                <a:spcPct val="150000"/>
              </a:lnSpc>
              <a:spcBef>
                <a:spcPts val="0"/>
              </a:spcBef>
              <a:spcAft>
                <a:spcPts val="0"/>
              </a:spcAft>
              <a:buNone/>
            </a:pPr>
            <a:r>
              <a:t/>
            </a:r>
            <a:endParaRPr b="0" i="0" sz="2992" u="none" cap="none" strike="noStrike">
              <a:solidFill>
                <a:srgbClr val="FCB711"/>
              </a:solidFill>
              <a:latin typeface="Raleway"/>
              <a:ea typeface="Raleway"/>
              <a:cs typeface="Raleway"/>
              <a:sym typeface="Raleway"/>
            </a:endParaRPr>
          </a:p>
        </p:txBody>
      </p:sp>
      <p:sp>
        <p:nvSpPr>
          <p:cNvPr id="201" name="Google Shape;201;p4"/>
          <p:cNvSpPr/>
          <p:nvPr/>
        </p:nvSpPr>
        <p:spPr>
          <a:xfrm>
            <a:off x="11801759" y="3549144"/>
            <a:ext cx="5872978" cy="5138856"/>
          </a:xfrm>
          <a:custGeom>
            <a:rect b="b" l="l" r="r" t="t"/>
            <a:pathLst>
              <a:path extrusionOk="0" h="5138856" w="5872978">
                <a:moveTo>
                  <a:pt x="0" y="0"/>
                </a:moveTo>
                <a:lnTo>
                  <a:pt x="5872979" y="0"/>
                </a:lnTo>
                <a:lnTo>
                  <a:pt x="5872979" y="5138856"/>
                </a:lnTo>
                <a:lnTo>
                  <a:pt x="0" y="5138856"/>
                </a:lnTo>
                <a:lnTo>
                  <a:pt x="0" y="0"/>
                </a:lnTo>
                <a:close/>
              </a:path>
            </a:pathLst>
          </a:custGeom>
          <a:blipFill rotWithShape="1">
            <a:blip r:embed="rId3">
              <a:alphaModFix/>
            </a:blip>
            <a:stretch>
              <a:fillRect b="-7140" l="0" r="0" t="-7140"/>
            </a:stretch>
          </a:blipFill>
          <a:ln>
            <a:noFill/>
          </a:ln>
        </p:spPr>
      </p:sp>
      <p:sp>
        <p:nvSpPr>
          <p:cNvPr id="202" name="Google Shape;202;p4"/>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4">
              <a:alphaModFix/>
            </a:blip>
            <a:stretch>
              <a:fillRect b="0" l="0" r="0" t="0"/>
            </a:stretch>
          </a:blipFill>
          <a:ln>
            <a:noFill/>
          </a:ln>
        </p:spPr>
      </p:sp>
      <p:sp>
        <p:nvSpPr>
          <p:cNvPr id="203" name="Google Shape;203;p4"/>
          <p:cNvSpPr txBox="1"/>
          <p:nvPr/>
        </p:nvSpPr>
        <p:spPr>
          <a:xfrm>
            <a:off x="11801750" y="8752746"/>
            <a:ext cx="3000000" cy="460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i="1" lang="en-US" sz="1792">
                <a:solidFill>
                  <a:srgbClr val="FCB711"/>
                </a:solidFill>
                <a:latin typeface="Raleway"/>
                <a:ea typeface="Raleway"/>
                <a:cs typeface="Raleway"/>
                <a:sym typeface="Raleway"/>
              </a:rPr>
              <a:t>Image Credit: Canva AI</a:t>
            </a:r>
            <a:endParaRPr i="1" sz="900">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5"/>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sp>
        <p:nvSpPr>
          <p:cNvPr id="213" name="Google Shape;213;p5"/>
          <p:cNvSpPr txBox="1"/>
          <p:nvPr/>
        </p:nvSpPr>
        <p:spPr>
          <a:xfrm>
            <a:off x="1952037" y="1366837"/>
            <a:ext cx="10218464" cy="182435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Showcasing work with Narrative CVs</a:t>
            </a:r>
            <a:endParaRPr/>
          </a:p>
        </p:txBody>
      </p:sp>
      <p:sp>
        <p:nvSpPr>
          <p:cNvPr id="214" name="Google Shape;214;p5"/>
          <p:cNvSpPr txBox="1"/>
          <p:nvPr/>
        </p:nvSpPr>
        <p:spPr>
          <a:xfrm>
            <a:off x="1952037" y="3657297"/>
            <a:ext cx="7345800" cy="48588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2992" u="none" cap="none" strike="noStrike">
                <a:solidFill>
                  <a:srgbClr val="FCB711"/>
                </a:solidFill>
                <a:latin typeface="Raleway"/>
                <a:ea typeface="Raleway"/>
                <a:cs typeface="Raleway"/>
                <a:sym typeface="Raleway"/>
              </a:rPr>
              <a:t>Traditional CVs</a:t>
            </a:r>
            <a:endParaRPr/>
          </a:p>
          <a:p>
            <a:pPr indent="0" lvl="0" marL="0" marR="0" rtl="0" algn="l">
              <a:lnSpc>
                <a:spcPct val="115000"/>
              </a:lnSpc>
              <a:spcBef>
                <a:spcPts val="0"/>
              </a:spcBef>
              <a:spcAft>
                <a:spcPts val="0"/>
              </a:spcAft>
              <a:buNone/>
            </a:pPr>
            <a:r>
              <a:rPr b="0" i="0" lang="en-US" sz="2992" u="none" cap="none" strike="noStrike">
                <a:solidFill>
                  <a:srgbClr val="FCB711"/>
                </a:solidFill>
                <a:latin typeface="Raleway"/>
                <a:ea typeface="Raleway"/>
                <a:cs typeface="Raleway"/>
                <a:sym typeface="Raleway"/>
              </a:rPr>
              <a:t>Traditionally, CVs have emphasized quantity and prestige.</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Publication lists</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Misuse of quantitative metrics like: Journal Impact Factors (JIF), Raw citation counts, h-index</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Lack of context</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Often long (20-30+ pages)</a:t>
            </a:r>
            <a:endParaRPr/>
          </a:p>
        </p:txBody>
      </p:sp>
      <p:sp>
        <p:nvSpPr>
          <p:cNvPr id="215" name="Google Shape;215;p5"/>
          <p:cNvSpPr txBox="1"/>
          <p:nvPr/>
        </p:nvSpPr>
        <p:spPr>
          <a:xfrm>
            <a:off x="9572904" y="3657297"/>
            <a:ext cx="7345800" cy="64476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2992" u="none" cap="none" strike="noStrike">
                <a:solidFill>
                  <a:srgbClr val="FCB711"/>
                </a:solidFill>
                <a:latin typeface="Raleway"/>
                <a:ea typeface="Raleway"/>
                <a:cs typeface="Raleway"/>
                <a:sym typeface="Raleway"/>
              </a:rPr>
              <a:t>Narrative CVs</a:t>
            </a:r>
            <a:endParaRPr/>
          </a:p>
          <a:p>
            <a:pPr indent="0" lvl="0" marL="0" marR="0" rtl="0" algn="l">
              <a:lnSpc>
                <a:spcPct val="115000"/>
              </a:lnSpc>
              <a:spcBef>
                <a:spcPts val="0"/>
              </a:spcBef>
              <a:spcAft>
                <a:spcPts val="0"/>
              </a:spcAft>
              <a:buNone/>
            </a:pPr>
            <a:r>
              <a:rPr b="0" i="0" lang="en-US" sz="2992" u="none" cap="none" strike="noStrike">
                <a:solidFill>
                  <a:srgbClr val="FCB711"/>
                </a:solidFill>
                <a:latin typeface="Raleway"/>
                <a:ea typeface="Raleway"/>
                <a:cs typeface="Raleway"/>
                <a:sym typeface="Raleway"/>
              </a:rPr>
              <a:t>Incorporate qualitative and contextualized descriptions of contributions and impact.</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Selection of most significant contributions</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Role in collaborative projects</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Community engagement, mentorship, efforts to improve research integrity and workplace culture, etc</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Often have 1-2 page limit</a:t>
            </a:r>
            <a:endParaRPr/>
          </a:p>
          <a:p>
            <a:pPr indent="0" lvl="0" marL="0" marR="0" rtl="0" algn="l">
              <a:lnSpc>
                <a:spcPct val="150000"/>
              </a:lnSpc>
              <a:spcBef>
                <a:spcPts val="0"/>
              </a:spcBef>
              <a:spcAft>
                <a:spcPts val="0"/>
              </a:spcAft>
              <a:buNone/>
            </a:pPr>
            <a:r>
              <a:t/>
            </a:r>
            <a:endParaRPr b="0" i="0" sz="2992" u="none" cap="none" strike="noStrike">
              <a:solidFill>
                <a:srgbClr val="FCB711"/>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6"/>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sp>
        <p:nvSpPr>
          <p:cNvPr id="225" name="Google Shape;225;p6"/>
          <p:cNvSpPr txBox="1"/>
          <p:nvPr/>
        </p:nvSpPr>
        <p:spPr>
          <a:xfrm>
            <a:off x="1952037" y="1366837"/>
            <a:ext cx="10218464" cy="182435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Showcasing work with Narrative CVs</a:t>
            </a:r>
            <a:endParaRPr/>
          </a:p>
        </p:txBody>
      </p:sp>
      <p:sp>
        <p:nvSpPr>
          <p:cNvPr id="226" name="Google Shape;226;p6"/>
          <p:cNvSpPr txBox="1"/>
          <p:nvPr/>
        </p:nvSpPr>
        <p:spPr>
          <a:xfrm>
            <a:off x="1952037" y="3733497"/>
            <a:ext cx="13265100" cy="55494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2992" u="none" cap="none" strike="noStrike">
                <a:solidFill>
                  <a:srgbClr val="FCB711"/>
                </a:solidFill>
                <a:latin typeface="Raleway"/>
                <a:ea typeface="Raleway"/>
                <a:cs typeface="Raleway"/>
                <a:sym typeface="Raleway"/>
              </a:rPr>
              <a:t>Real-world examples of organizations incorporated narrative elements into applicant CVs</a:t>
            </a:r>
            <a:endParaRPr/>
          </a:p>
          <a:p>
            <a:pPr indent="-322991" lvl="1" marL="645982" marR="0" rtl="0" algn="l">
              <a:lnSpc>
                <a:spcPct val="115000"/>
              </a:lnSpc>
              <a:spcBef>
                <a:spcPts val="0"/>
              </a:spcBef>
              <a:spcAft>
                <a:spcPts val="0"/>
              </a:spcAft>
              <a:buClr>
                <a:srgbClr val="FFF6EA"/>
              </a:buClr>
              <a:buSzPts val="2992"/>
              <a:buFont typeface="Arial"/>
              <a:buChar char="•"/>
            </a:pPr>
            <a:r>
              <a:rPr b="0" i="0" lang="en-US" sz="2992" u="sng" cap="none" strike="noStrike">
                <a:solidFill>
                  <a:srgbClr val="FFF6EA"/>
                </a:solidFill>
                <a:latin typeface="Raleway"/>
                <a:ea typeface="Raleway"/>
                <a:cs typeface="Raleway"/>
                <a:sym typeface="Raleway"/>
                <a:hlinkClick r:id="rId4">
                  <a:extLst>
                    <a:ext uri="{A12FA001-AC4F-418D-AE19-62706E023703}">
                      <ahyp:hlinkClr val="tx"/>
                    </a:ext>
                  </a:extLst>
                </a:hlinkClick>
              </a:rPr>
              <a:t>The Dutch Research Council</a:t>
            </a:r>
            <a:endParaRPr>
              <a:solidFill>
                <a:srgbClr val="FFF6EA"/>
              </a:solidFill>
            </a:endParaRPr>
          </a:p>
          <a:p>
            <a:pPr indent="-322991" lvl="1" marL="645982" marR="0" rtl="0" algn="l">
              <a:lnSpc>
                <a:spcPct val="115000"/>
              </a:lnSpc>
              <a:spcBef>
                <a:spcPts val="0"/>
              </a:spcBef>
              <a:spcAft>
                <a:spcPts val="0"/>
              </a:spcAft>
              <a:buClr>
                <a:srgbClr val="FFF6EA"/>
              </a:buClr>
              <a:buSzPts val="2992"/>
              <a:buFont typeface="Arial"/>
              <a:buChar char="•"/>
            </a:pPr>
            <a:r>
              <a:rPr b="0" i="0" lang="en-US" sz="2992" u="sng" cap="none" strike="noStrike">
                <a:solidFill>
                  <a:srgbClr val="FFF6EA"/>
                </a:solidFill>
                <a:latin typeface="Raleway"/>
                <a:ea typeface="Raleway"/>
                <a:cs typeface="Raleway"/>
                <a:sym typeface="Raleway"/>
                <a:hlinkClick r:id="rId5">
                  <a:extLst>
                    <a:ext uri="{A12FA001-AC4F-418D-AE19-62706E023703}">
                      <ahyp:hlinkClr val="tx"/>
                    </a:ext>
                  </a:extLst>
                </a:hlinkClick>
              </a:rPr>
              <a:t>Luxembourg National Research Fund </a:t>
            </a:r>
            <a:endParaRPr>
              <a:solidFill>
                <a:srgbClr val="FFF6EA"/>
              </a:solidFill>
            </a:endParaRPr>
          </a:p>
          <a:p>
            <a:pPr indent="-322991" lvl="1" marL="645982" marR="0" rtl="0" algn="l">
              <a:lnSpc>
                <a:spcPct val="115000"/>
              </a:lnSpc>
              <a:spcBef>
                <a:spcPts val="0"/>
              </a:spcBef>
              <a:spcAft>
                <a:spcPts val="0"/>
              </a:spcAft>
              <a:buClr>
                <a:srgbClr val="FFF6EA"/>
              </a:buClr>
              <a:buSzPts val="2992"/>
              <a:buFont typeface="Arial"/>
              <a:buChar char="•"/>
            </a:pPr>
            <a:r>
              <a:rPr b="0" i="0" lang="en-US" sz="2992" u="sng" cap="none" strike="noStrike">
                <a:solidFill>
                  <a:srgbClr val="FFF6EA"/>
                </a:solidFill>
                <a:latin typeface="Raleway"/>
                <a:ea typeface="Raleway"/>
                <a:cs typeface="Raleway"/>
                <a:sym typeface="Raleway"/>
                <a:hlinkClick r:id="rId6">
                  <a:extLst>
                    <a:ext uri="{A12FA001-AC4F-418D-AE19-62706E023703}">
                      <ahyp:hlinkClr val="tx"/>
                    </a:ext>
                  </a:extLst>
                </a:hlinkClick>
              </a:rPr>
              <a:t>Taighde Éireann - Research Ireland</a:t>
            </a:r>
            <a:endParaRPr>
              <a:solidFill>
                <a:srgbClr val="FFF6EA"/>
              </a:solidFill>
            </a:endParaRPr>
          </a:p>
          <a:p>
            <a:pPr indent="-322991" lvl="1" marL="645982" marR="0" rtl="0" algn="l">
              <a:lnSpc>
                <a:spcPct val="115000"/>
              </a:lnSpc>
              <a:spcBef>
                <a:spcPts val="0"/>
              </a:spcBef>
              <a:spcAft>
                <a:spcPts val="0"/>
              </a:spcAft>
              <a:buClr>
                <a:srgbClr val="FFF6EA"/>
              </a:buClr>
              <a:buSzPts val="2992"/>
              <a:buFont typeface="Arial"/>
              <a:buChar char="•"/>
            </a:pPr>
            <a:r>
              <a:rPr b="0" i="0" lang="en-US" sz="2992" u="sng" cap="none" strike="noStrike">
                <a:solidFill>
                  <a:srgbClr val="FFF6EA"/>
                </a:solidFill>
                <a:latin typeface="Raleway"/>
                <a:ea typeface="Raleway"/>
                <a:cs typeface="Raleway"/>
                <a:sym typeface="Raleway"/>
                <a:hlinkClick r:id="rId7">
                  <a:extLst>
                    <a:ext uri="{A12FA001-AC4F-418D-AE19-62706E023703}">
                      <ahyp:hlinkClr val="tx"/>
                    </a:ext>
                  </a:extLst>
                </a:hlinkClick>
              </a:rPr>
              <a:t>Swiss National Science Foundation</a:t>
            </a:r>
            <a:endParaRPr>
              <a:solidFill>
                <a:srgbClr val="FFF6EA"/>
              </a:solidFill>
            </a:endParaRPr>
          </a:p>
          <a:p>
            <a:pPr indent="-322991" lvl="1" marL="645982" marR="0" rtl="0" algn="l">
              <a:lnSpc>
                <a:spcPct val="115000"/>
              </a:lnSpc>
              <a:spcBef>
                <a:spcPts val="0"/>
              </a:spcBef>
              <a:spcAft>
                <a:spcPts val="0"/>
              </a:spcAft>
              <a:buClr>
                <a:srgbClr val="FFF6EA"/>
              </a:buClr>
              <a:buSzPts val="2992"/>
              <a:buFont typeface="Arial"/>
              <a:buChar char="•"/>
            </a:pPr>
            <a:r>
              <a:rPr b="0" i="0" lang="en-US" sz="2992" u="sng" cap="none" strike="noStrike">
                <a:solidFill>
                  <a:srgbClr val="FFF6EA"/>
                </a:solidFill>
                <a:latin typeface="Raleway"/>
                <a:ea typeface="Raleway"/>
                <a:cs typeface="Raleway"/>
                <a:sym typeface="Raleway"/>
                <a:hlinkClick r:id="rId8">
                  <a:extLst>
                    <a:ext uri="{A12FA001-AC4F-418D-AE19-62706E023703}">
                      <ahyp:hlinkClr val="tx"/>
                    </a:ext>
                  </a:extLst>
                </a:hlinkClick>
              </a:rPr>
              <a:t>UK Research and Innovation</a:t>
            </a:r>
            <a:endParaRPr>
              <a:solidFill>
                <a:srgbClr val="FFF6EA"/>
              </a:solidFill>
            </a:endParaRPr>
          </a:p>
          <a:p>
            <a:pPr indent="-322991" lvl="1" marL="645982" marR="0" rtl="0" algn="l">
              <a:lnSpc>
                <a:spcPct val="115000"/>
              </a:lnSpc>
              <a:spcBef>
                <a:spcPts val="0"/>
              </a:spcBef>
              <a:spcAft>
                <a:spcPts val="0"/>
              </a:spcAft>
              <a:buClr>
                <a:srgbClr val="FFF6EA"/>
              </a:buClr>
              <a:buSzPts val="2992"/>
              <a:buFont typeface="Arial"/>
              <a:buChar char="•"/>
            </a:pPr>
            <a:r>
              <a:rPr b="0" i="0" lang="en-US" sz="2992" u="sng" cap="none" strike="noStrike">
                <a:solidFill>
                  <a:srgbClr val="FFF6EA"/>
                </a:solidFill>
                <a:latin typeface="Raleway"/>
                <a:ea typeface="Raleway"/>
                <a:cs typeface="Raleway"/>
                <a:sym typeface="Raleway"/>
                <a:hlinkClick r:id="rId9">
                  <a:extLst>
                    <a:ext uri="{A12FA001-AC4F-418D-AE19-62706E023703}">
                      <ahyp:hlinkClr val="tx"/>
                    </a:ext>
                  </a:extLst>
                </a:hlinkClick>
              </a:rPr>
              <a:t>University of Maryland</a:t>
            </a:r>
            <a:endParaRPr>
              <a:solidFill>
                <a:srgbClr val="FFF6EA"/>
              </a:solidFill>
            </a:endParaRPr>
          </a:p>
          <a:p>
            <a:pPr indent="-322991" lvl="1" marL="645982" marR="0" rtl="0" algn="l">
              <a:lnSpc>
                <a:spcPct val="115000"/>
              </a:lnSpc>
              <a:spcBef>
                <a:spcPts val="0"/>
              </a:spcBef>
              <a:spcAft>
                <a:spcPts val="0"/>
              </a:spcAft>
              <a:buClr>
                <a:srgbClr val="FFF6EA"/>
              </a:buClr>
              <a:buSzPts val="2992"/>
              <a:buFont typeface="Arial"/>
              <a:buChar char="•"/>
            </a:pPr>
            <a:r>
              <a:rPr b="0" i="0" lang="en-US" sz="2992" u="sng" cap="none" strike="noStrike">
                <a:solidFill>
                  <a:srgbClr val="FFF6EA"/>
                </a:solidFill>
                <a:latin typeface="Raleway"/>
                <a:ea typeface="Raleway"/>
                <a:cs typeface="Raleway"/>
                <a:sym typeface="Raleway"/>
                <a:hlinkClick r:id="rId10">
                  <a:extLst>
                    <a:ext uri="{A12FA001-AC4F-418D-AE19-62706E023703}">
                      <ahyp:hlinkClr val="tx"/>
                    </a:ext>
                  </a:extLst>
                </a:hlinkClick>
              </a:rPr>
              <a:t>Canda Tri-Agency</a:t>
            </a:r>
            <a:endParaRPr>
              <a:solidFill>
                <a:srgbClr val="FFF6EA"/>
              </a:solidFill>
            </a:endParaRPr>
          </a:p>
          <a:p>
            <a:pPr indent="-322991" lvl="1" marL="645982" marR="0" rtl="0" algn="l">
              <a:lnSpc>
                <a:spcPct val="115000"/>
              </a:lnSpc>
              <a:spcBef>
                <a:spcPts val="0"/>
              </a:spcBef>
              <a:spcAft>
                <a:spcPts val="0"/>
              </a:spcAft>
              <a:buClr>
                <a:srgbClr val="FFF6EA"/>
              </a:buClr>
              <a:buSzPts val="2992"/>
              <a:buFont typeface="Arial"/>
              <a:buChar char="•"/>
            </a:pPr>
            <a:r>
              <a:rPr b="0" i="0" lang="en-US" sz="2992" u="sng" cap="none" strike="noStrike">
                <a:solidFill>
                  <a:srgbClr val="FFF6EA"/>
                </a:solidFill>
                <a:latin typeface="Raleway"/>
                <a:ea typeface="Raleway"/>
                <a:cs typeface="Raleway"/>
                <a:sym typeface="Raleway"/>
                <a:hlinkClick r:id="rId11">
                  <a:extLst>
                    <a:ext uri="{A12FA001-AC4F-418D-AE19-62706E023703}">
                      <ahyp:hlinkClr val="tx"/>
                    </a:ext>
                  </a:extLst>
                </a:hlinkClick>
              </a:rPr>
              <a:t>NIH</a:t>
            </a:r>
            <a:endParaRPr>
              <a:solidFill>
                <a:srgbClr val="FFF6EA"/>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7"/>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sp>
        <p:nvSpPr>
          <p:cNvPr id="236" name="Google Shape;236;p7"/>
          <p:cNvSpPr txBox="1"/>
          <p:nvPr/>
        </p:nvSpPr>
        <p:spPr>
          <a:xfrm>
            <a:off x="1952037" y="1366837"/>
            <a:ext cx="10218464" cy="182435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Building and training review panels for bias mitigation</a:t>
            </a:r>
            <a:endParaRPr/>
          </a:p>
        </p:txBody>
      </p:sp>
      <p:sp>
        <p:nvSpPr>
          <p:cNvPr id="237" name="Google Shape;237;p7"/>
          <p:cNvSpPr txBox="1"/>
          <p:nvPr/>
        </p:nvSpPr>
        <p:spPr>
          <a:xfrm>
            <a:off x="1952037" y="3544412"/>
            <a:ext cx="7345800" cy="48588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2992" u="none" cap="none" strike="noStrike">
                <a:solidFill>
                  <a:srgbClr val="FCB711"/>
                </a:solidFill>
                <a:latin typeface="Raleway"/>
                <a:ea typeface="Raleway"/>
                <a:cs typeface="Raleway"/>
                <a:sym typeface="Raleway"/>
              </a:rPr>
              <a:t>Traditional review panels</a:t>
            </a:r>
            <a:endParaRPr/>
          </a:p>
          <a:p>
            <a:pPr indent="0" lvl="0" marL="0" marR="0" rtl="0" algn="l">
              <a:lnSpc>
                <a:spcPct val="115000"/>
              </a:lnSpc>
              <a:spcBef>
                <a:spcPts val="0"/>
              </a:spcBef>
              <a:spcAft>
                <a:spcPts val="0"/>
              </a:spcAft>
              <a:buNone/>
            </a:pPr>
            <a:r>
              <a:rPr b="0" i="0" lang="en-US" sz="2992" u="none" cap="none" strike="noStrike">
                <a:solidFill>
                  <a:srgbClr val="FCB711"/>
                </a:solidFill>
                <a:latin typeface="Raleway"/>
                <a:ea typeface="Raleway"/>
                <a:cs typeface="Raleway"/>
                <a:sym typeface="Raleway"/>
              </a:rPr>
              <a:t>Reviewers can inadvertently perpetuate existing </a:t>
            </a:r>
            <a:r>
              <a:rPr b="0" i="0" lang="en-US" sz="2992" u="sng" cap="none" strike="noStrike">
                <a:solidFill>
                  <a:srgbClr val="FFF6EA"/>
                </a:solidFill>
                <a:latin typeface="Raleway"/>
                <a:ea typeface="Raleway"/>
                <a:cs typeface="Raleway"/>
                <a:sym typeface="Raleway"/>
                <a:hlinkClick r:id="rId4">
                  <a:extLst>
                    <a:ext uri="{A12FA001-AC4F-418D-AE19-62706E023703}">
                      <ahyp:hlinkClr val="tx"/>
                    </a:ext>
                  </a:extLst>
                </a:hlinkClick>
              </a:rPr>
              <a:t>cognitive and systems biases</a:t>
            </a:r>
            <a:r>
              <a:rPr b="0" i="0" lang="en-US" sz="2992" u="none" cap="none" strike="noStrike">
                <a:solidFill>
                  <a:srgbClr val="FCB711"/>
                </a:solidFill>
                <a:latin typeface="Raleway"/>
                <a:ea typeface="Raleway"/>
                <a:cs typeface="Raleway"/>
                <a:sym typeface="Raleway"/>
              </a:rPr>
              <a:t>, which are inherent human tendencies and systemic structures that can unconsciously influence assessment decisions. This can reinforce the status quo and potentially stymie fresh ideas and approaches.</a:t>
            </a:r>
            <a:endParaRPr/>
          </a:p>
        </p:txBody>
      </p:sp>
      <p:sp>
        <p:nvSpPr>
          <p:cNvPr id="238" name="Google Shape;238;p7"/>
          <p:cNvSpPr txBox="1"/>
          <p:nvPr/>
        </p:nvSpPr>
        <p:spPr>
          <a:xfrm>
            <a:off x="9572904" y="3544412"/>
            <a:ext cx="7345800" cy="48588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2992" u="none" cap="none" strike="noStrike">
                <a:solidFill>
                  <a:srgbClr val="FCB711"/>
                </a:solidFill>
                <a:latin typeface="Raleway"/>
                <a:ea typeface="Raleway"/>
                <a:cs typeface="Raleway"/>
                <a:sym typeface="Raleway"/>
              </a:rPr>
              <a:t>Taking a Bias-Mitigating Approach</a:t>
            </a:r>
            <a:endParaRPr/>
          </a:p>
          <a:p>
            <a:pPr indent="0" lvl="0" marL="0" marR="0" rtl="0" algn="l">
              <a:lnSpc>
                <a:spcPct val="115000"/>
              </a:lnSpc>
              <a:spcBef>
                <a:spcPts val="0"/>
              </a:spcBef>
              <a:spcAft>
                <a:spcPts val="0"/>
              </a:spcAft>
              <a:buNone/>
            </a:pPr>
            <a:r>
              <a:rPr b="0" i="0" lang="en-US" sz="2992" u="none" cap="none" strike="noStrike">
                <a:solidFill>
                  <a:srgbClr val="FCB711"/>
                </a:solidFill>
                <a:latin typeface="Raleway"/>
                <a:ea typeface="Raleway"/>
                <a:cs typeface="Raleway"/>
                <a:sym typeface="Raleway"/>
              </a:rPr>
              <a:t>Taking an active approach to </a:t>
            </a:r>
            <a:r>
              <a:rPr b="0" i="0" lang="en-US" sz="2992" u="sng" cap="none" strike="noStrike">
                <a:solidFill>
                  <a:srgbClr val="FCB711"/>
                </a:solidFill>
                <a:latin typeface="Raleway"/>
                <a:ea typeface="Raleway"/>
                <a:cs typeface="Raleway"/>
                <a:sym typeface="Raleway"/>
                <a:hlinkClick r:id="rId5">
                  <a:extLst>
                    <a:ext uri="{A12FA001-AC4F-418D-AE19-62706E023703}">
                      <ahyp:hlinkClr val="tx"/>
                    </a:ext>
                  </a:extLst>
                </a:hlinkClick>
              </a:rPr>
              <a:t>debiase</a:t>
            </a:r>
            <a:r>
              <a:rPr b="0" i="0" lang="en-US" sz="2992" u="none" cap="none" strike="noStrike">
                <a:solidFill>
                  <a:srgbClr val="FCB711"/>
                </a:solidFill>
                <a:latin typeface="Raleway"/>
                <a:ea typeface="Raleway"/>
                <a:cs typeface="Raleway"/>
                <a:sym typeface="Raleway"/>
              </a:rPr>
              <a:t> panels can include more perspectives in the panel and reduce biases in research assessment. For example: </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Instruct panel chair</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Nominate RRA ambassador on the panel</a:t>
            </a:r>
            <a:endParaRPr/>
          </a:p>
          <a:p>
            <a:pPr indent="0" lvl="0" marL="0" marR="0" rtl="0" algn="l">
              <a:lnSpc>
                <a:spcPct val="150000"/>
              </a:lnSpc>
              <a:spcBef>
                <a:spcPts val="0"/>
              </a:spcBef>
              <a:spcAft>
                <a:spcPts val="0"/>
              </a:spcAft>
              <a:buNone/>
            </a:pPr>
            <a:r>
              <a:t/>
            </a:r>
            <a:endParaRPr b="0" i="0" sz="2992" u="none" cap="none" strike="noStrike">
              <a:solidFill>
                <a:srgbClr val="FCB711"/>
              </a:solidFill>
              <a:latin typeface="Raleway"/>
              <a:ea typeface="Raleway"/>
              <a:cs typeface="Raleway"/>
              <a:sym typeface="Raleway"/>
            </a:endParaRPr>
          </a:p>
        </p:txBody>
      </p:sp>
      <p:sp>
        <p:nvSpPr>
          <p:cNvPr id="239" name="Google Shape;239;p7"/>
          <p:cNvSpPr txBox="1"/>
          <p:nvPr/>
        </p:nvSpPr>
        <p:spPr>
          <a:xfrm>
            <a:off x="5408820" y="9615890"/>
            <a:ext cx="10263300" cy="7758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i="0" lang="en-US" sz="1400" u="none" cap="none" strike="noStrike">
                <a:solidFill>
                  <a:srgbClr val="FFFFFF"/>
                </a:solidFill>
                <a:latin typeface="Raleway"/>
                <a:ea typeface="Raleway"/>
                <a:cs typeface="Raleway"/>
                <a:sym typeface="Raleway"/>
              </a:rPr>
              <a:t>Sources: https://sfdora.org/resource/rethinking-research-assessment-unintended-cognitive-and-systems-biases/</a:t>
            </a:r>
            <a:endParaRPr>
              <a:latin typeface="Raleway"/>
              <a:ea typeface="Raleway"/>
              <a:cs typeface="Raleway"/>
              <a:sym typeface="Raleway"/>
            </a:endParaRPr>
          </a:p>
          <a:p>
            <a:pPr indent="0" lvl="0" marL="0" marR="0" rtl="0" algn="ctr">
              <a:lnSpc>
                <a:spcPct val="130000"/>
              </a:lnSpc>
              <a:spcBef>
                <a:spcPts val="0"/>
              </a:spcBef>
              <a:spcAft>
                <a:spcPts val="0"/>
              </a:spcAft>
              <a:buNone/>
            </a:pPr>
            <a:r>
              <a:rPr i="0" lang="en-US" sz="1400" u="none" cap="none" strike="noStrike">
                <a:solidFill>
                  <a:srgbClr val="FFFFFF"/>
                </a:solidFill>
                <a:latin typeface="Raleway"/>
                <a:ea typeface="Raleway"/>
                <a:cs typeface="Raleway"/>
                <a:sym typeface="Raleway"/>
              </a:rPr>
              <a:t>https://sfdora.org/resource/rethinking-research-assessment-debiasing-committee-composition-and-deliberative-processes/</a:t>
            </a:r>
            <a:endParaRPr>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8"/>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sp>
        <p:nvSpPr>
          <p:cNvPr id="249" name="Google Shape;249;p8"/>
          <p:cNvSpPr txBox="1"/>
          <p:nvPr/>
        </p:nvSpPr>
        <p:spPr>
          <a:xfrm>
            <a:off x="1952037" y="1828800"/>
            <a:ext cx="10218464" cy="90043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Bias mitigating panels</a:t>
            </a:r>
            <a:endParaRPr/>
          </a:p>
        </p:txBody>
      </p:sp>
      <p:sp>
        <p:nvSpPr>
          <p:cNvPr id="250" name="Google Shape;250;p8"/>
          <p:cNvSpPr txBox="1"/>
          <p:nvPr/>
        </p:nvSpPr>
        <p:spPr>
          <a:xfrm>
            <a:off x="1952037" y="3095322"/>
            <a:ext cx="15843000" cy="59178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2992" u="none" cap="none" strike="noStrike">
                <a:solidFill>
                  <a:srgbClr val="FCB711"/>
                </a:solidFill>
                <a:latin typeface="Raleway"/>
                <a:ea typeface="Raleway"/>
                <a:cs typeface="Raleway"/>
                <a:sym typeface="Raleway"/>
              </a:rPr>
              <a:t>Real-world examples</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The Research on Research Institute (RoRI) conducted </a:t>
            </a:r>
            <a:r>
              <a:rPr b="0" i="0" lang="en-US" sz="2992" u="sng" cap="none" strike="noStrike">
                <a:solidFill>
                  <a:srgbClr val="FFF6EA"/>
                </a:solidFill>
                <a:latin typeface="Raleway"/>
                <a:ea typeface="Raleway"/>
                <a:cs typeface="Raleway"/>
                <a:sym typeface="Raleway"/>
                <a:hlinkClick r:id="rId4">
                  <a:extLst>
                    <a:ext uri="{A12FA001-AC4F-418D-AE19-62706E023703}">
                      <ahyp:hlinkClr val="tx"/>
                    </a:ext>
                  </a:extLst>
                </a:hlinkClick>
              </a:rPr>
              <a:t>a study</a:t>
            </a:r>
            <a:r>
              <a:rPr b="0" i="0" lang="en-US" sz="2992" u="none" cap="none" strike="noStrike">
                <a:solidFill>
                  <a:srgbClr val="FCB711"/>
                </a:solidFill>
                <a:latin typeface="Raleway"/>
                <a:ea typeface="Raleway"/>
                <a:cs typeface="Raleway"/>
                <a:sym typeface="Raleway"/>
              </a:rPr>
              <a:t> on the use of narrative CVs (NCVs) by review panels at funding organizations. The study suggests:</a:t>
            </a:r>
            <a:endParaRPr/>
          </a:p>
          <a:p>
            <a:pPr indent="-430655" lvl="2" marL="1291964"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NCVs can provide space for applicants to expand on the impact and quality of a wide range of their scholarly contributions.</a:t>
            </a:r>
            <a:endParaRPr/>
          </a:p>
          <a:p>
            <a:pPr indent="-430655" lvl="2" marL="1291964"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Reviewer training and clear communication on the “why switch to NCVs” were key factors to successful uptake of NCVs.</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The Luxembourg National Research Fund (FNR) partnered with DORA to create a training video for their grant review panels that focuses on how to responsible approach review.</a:t>
            </a:r>
            <a:endParaRPr/>
          </a:p>
          <a:p>
            <a:pPr indent="-430655" lvl="2" marL="1291964"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Video: </a:t>
            </a:r>
            <a:r>
              <a:rPr b="0" i="0" lang="en-US" sz="2992" u="sng" cap="none" strike="noStrike">
                <a:solidFill>
                  <a:srgbClr val="FFF6EA"/>
                </a:solidFill>
                <a:latin typeface="Raleway"/>
                <a:ea typeface="Raleway"/>
                <a:cs typeface="Raleway"/>
                <a:sym typeface="Raleway"/>
                <a:hlinkClick r:id="rId5">
                  <a:extLst>
                    <a:ext uri="{A12FA001-AC4F-418D-AE19-62706E023703}">
                      <ahyp:hlinkClr val="tx"/>
                    </a:ext>
                  </a:extLst>
                </a:hlinkClick>
              </a:rPr>
              <a:t>Balanced, broad, responsible: A practical guide for research evaluators</a:t>
            </a:r>
            <a:endParaRPr b="0" i="0" sz="2992" u="sng" cap="none" strike="noStrike">
              <a:solidFill>
                <a:srgbClr val="FFF6EA"/>
              </a:solidFill>
              <a:latin typeface="Raleway"/>
              <a:ea typeface="Raleway"/>
              <a:cs typeface="Raleway"/>
              <a:sym typeface="Raleway"/>
              <a:hlinkClick r:id="rId6">
                <a:extLst>
                  <a:ext uri="{A12FA001-AC4F-418D-AE19-62706E023703}">
                    <ahyp:hlinkClr val="tx"/>
                  </a:ext>
                </a:extLst>
              </a:hlinkCli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9"/>
          <p:cNvSpPr/>
          <p:nvPr/>
        </p:nvSpPr>
        <p:spPr>
          <a:xfrm>
            <a:off x="15820463" y="9305925"/>
            <a:ext cx="2196675" cy="758910"/>
          </a:xfrm>
          <a:custGeom>
            <a:rect b="b" l="l" r="r" t="t"/>
            <a:pathLst>
              <a:path extrusionOk="0" h="758910" w="2196675">
                <a:moveTo>
                  <a:pt x="0" y="0"/>
                </a:moveTo>
                <a:lnTo>
                  <a:pt x="2196675" y="0"/>
                </a:lnTo>
                <a:lnTo>
                  <a:pt x="2196675" y="758910"/>
                </a:lnTo>
                <a:lnTo>
                  <a:pt x="0" y="758910"/>
                </a:lnTo>
                <a:lnTo>
                  <a:pt x="0" y="0"/>
                </a:lnTo>
                <a:close/>
              </a:path>
            </a:pathLst>
          </a:custGeom>
          <a:blipFill rotWithShape="1">
            <a:blip r:embed="rId3">
              <a:alphaModFix/>
            </a:blip>
            <a:stretch>
              <a:fillRect b="0" l="0" r="0" t="0"/>
            </a:stretch>
          </a:blipFill>
          <a:ln>
            <a:noFill/>
          </a:ln>
        </p:spPr>
      </p:sp>
      <p:sp>
        <p:nvSpPr>
          <p:cNvPr id="260" name="Google Shape;260;p9"/>
          <p:cNvSpPr txBox="1"/>
          <p:nvPr/>
        </p:nvSpPr>
        <p:spPr>
          <a:xfrm>
            <a:off x="1952022" y="904875"/>
            <a:ext cx="12412800" cy="1982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5600" u="none" cap="none" strike="noStrike">
                <a:solidFill>
                  <a:srgbClr val="FFF6EA"/>
                </a:solidFill>
                <a:latin typeface="Playfair Display"/>
                <a:ea typeface="Playfair Display"/>
                <a:cs typeface="Playfair Display"/>
                <a:sym typeface="Playfair Display"/>
              </a:rPr>
              <a:t>Traditional vs. Responsible Education on Quantitative Indicators</a:t>
            </a:r>
            <a:endParaRPr/>
          </a:p>
        </p:txBody>
      </p:sp>
      <p:sp>
        <p:nvSpPr>
          <p:cNvPr id="261" name="Google Shape;261;p9"/>
          <p:cNvSpPr txBox="1"/>
          <p:nvPr/>
        </p:nvSpPr>
        <p:spPr>
          <a:xfrm>
            <a:off x="1890873" y="3333178"/>
            <a:ext cx="7871100" cy="55494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2992" u="none" cap="none" strike="noStrike">
                <a:solidFill>
                  <a:srgbClr val="FCB711"/>
                </a:solidFill>
                <a:latin typeface="Raleway"/>
                <a:ea typeface="Raleway"/>
                <a:cs typeface="Raleway"/>
                <a:sym typeface="Raleway"/>
              </a:rPr>
              <a:t>Traditional Education on Quantitative Indicators</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Over-reliance on quantitative indicators.</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Devalues work like community engagement, mentorship, and the rigor and transparency of research.</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Unintentionally incentivizes undesirable behaviors that hinder scientific progress.</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Fails to capture the holistic value and impact of research.</a:t>
            </a:r>
            <a:endParaRPr/>
          </a:p>
        </p:txBody>
      </p:sp>
      <p:sp>
        <p:nvSpPr>
          <p:cNvPr id="262" name="Google Shape;262;p9"/>
          <p:cNvSpPr txBox="1"/>
          <p:nvPr/>
        </p:nvSpPr>
        <p:spPr>
          <a:xfrm>
            <a:off x="9913403" y="3333178"/>
            <a:ext cx="7345800" cy="50199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1" i="0" lang="en-US" sz="2992" u="none" cap="none" strike="noStrike">
                <a:solidFill>
                  <a:srgbClr val="FCB711"/>
                </a:solidFill>
                <a:latin typeface="Raleway"/>
                <a:ea typeface="Raleway"/>
                <a:cs typeface="Raleway"/>
                <a:sym typeface="Raleway"/>
              </a:rPr>
              <a:t>Responsible Education on Quantitative Indicators</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Critical understanding of metrics and  comprehension of their limitations.</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Emphasizes the importance of recognizing and rewarding all types of work.</a:t>
            </a:r>
            <a:endParaRPr/>
          </a:p>
          <a:p>
            <a:pPr indent="-322991" lvl="1" marL="645982" marR="0" rtl="0" algn="l">
              <a:lnSpc>
                <a:spcPct val="115000"/>
              </a:lnSpc>
              <a:spcBef>
                <a:spcPts val="0"/>
              </a:spcBef>
              <a:spcAft>
                <a:spcPts val="0"/>
              </a:spcAft>
              <a:buClr>
                <a:srgbClr val="FCB711"/>
              </a:buClr>
              <a:buSzPts val="2992"/>
              <a:buFont typeface="Arial"/>
              <a:buChar char="•"/>
            </a:pPr>
            <a:r>
              <a:rPr b="0" i="0" lang="en-US" sz="2992" u="none" cap="none" strike="noStrike">
                <a:solidFill>
                  <a:srgbClr val="FCB711"/>
                </a:solidFill>
                <a:latin typeface="Raleway"/>
                <a:ea typeface="Raleway"/>
                <a:cs typeface="Raleway"/>
                <a:sym typeface="Raleway"/>
              </a:rPr>
              <a:t>Teaches alternatives to traditional use of quantitative indicators.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