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10287000" cx="18288000"/>
  <p:notesSz cx="6858000" cy="9144000"/>
  <p:embeddedFontLst>
    <p:embeddedFont>
      <p:font typeface="Raleway"/>
      <p:regular r:id="rId17"/>
      <p:bold r:id="rId18"/>
      <p:italic r:id="rId19"/>
      <p:boldItalic r:id="rId20"/>
    </p:embeddedFont>
    <p:embeddedFont>
      <p:font typeface="Playfair Display"/>
      <p:bold r:id="rId21"/>
      <p:boldItalic r:id="rId22"/>
    </p:embeddedFont>
    <p:embeddedFont>
      <p:font typeface="Arimo"/>
      <p:regular r:id="rId23"/>
      <p:bold r:id="rId24"/>
      <p:italic r:id="rId25"/>
      <p:boldItalic r:id="rId26"/>
    </p:embeddedFont>
    <p:embeddedFont>
      <p:font typeface="Lora"/>
      <p:bold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9" roundtripDataSignature="AMtx7mjhCCAUhidDyzfwgcjwm0eBVH7g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22" Type="http://schemas.openxmlformats.org/officeDocument/2006/relationships/font" Target="fonts/PlayfairDisplay-boldItalic.fntdata"/><Relationship Id="rId21" Type="http://schemas.openxmlformats.org/officeDocument/2006/relationships/font" Target="fonts/PlayfairDisplay-bold.fntdata"/><Relationship Id="rId24" Type="http://schemas.openxmlformats.org/officeDocument/2006/relationships/font" Target="fonts/Arimo-bold.fntdata"/><Relationship Id="rId23" Type="http://schemas.openxmlformats.org/officeDocument/2006/relationships/font" Target="fonts/Arim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Arimo-boldItalic.fntdata"/><Relationship Id="rId25" Type="http://schemas.openxmlformats.org/officeDocument/2006/relationships/font" Target="fonts/Arimo-italic.fntdata"/><Relationship Id="rId28" Type="http://schemas.openxmlformats.org/officeDocument/2006/relationships/font" Target="fonts/Lora-boldItalic.fntdata"/><Relationship Id="rId27" Type="http://schemas.openxmlformats.org/officeDocument/2006/relationships/font" Target="fonts/Lora-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aleway-regular.fntdata"/><Relationship Id="rId16" Type="http://schemas.openxmlformats.org/officeDocument/2006/relationships/slide" Target="slides/slide10.xml"/><Relationship Id="rId19" Type="http://schemas.openxmlformats.org/officeDocument/2006/relationships/font" Target="fonts/Raleway-italic.fntdata"/><Relationship Id="rId1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c938029c3f_0_17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61" name="Google Shape;161;g3c938029c3f_0_17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62" name="Google Shape;162;g3c938029c3f_0_179: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3c938029c3f_0_179: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Please feel free to delete this and any slides when using this slide deck.</a:t>
            </a:r>
            <a:endParaRPr/>
          </a:p>
        </p:txBody>
      </p:sp>
      <p:sp>
        <p:nvSpPr>
          <p:cNvPr id="164" name="Google Shape;164;g3c938029c3f_0_179: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65" name="Google Shape;165;g3c938029c3f_0_179: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73" name="Google Shape;273;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74" name="Google Shape;274;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 you for using these slides and the teaching support guide.  We would love to know how you used these resources and invite you to fill out this feedback form: https://forms.gle/RXZbtoBipzVYXoX19</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you have any questions, please contact us as: info@sfdora.org.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to do next? Consider creating a call to action for your audience to continue the conversation. As an example: If you are a librarian and you used these slides to inform a presentation on RRA to your researchers, you can ask them to create a 2-page revised version of their CV that include narrative elements, doesn't include inappropriate metrics, and focuses on their most impactful work.</a:t>
            </a:r>
            <a:endParaRPr/>
          </a:p>
        </p:txBody>
      </p:sp>
      <p:sp>
        <p:nvSpPr>
          <p:cNvPr id="276" name="Google Shape;276;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77" name="Google Shape;277;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c938029c3f_0_265: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3c938029c3f_0_265: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81" name="Google Shape;181;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82" name="Google Shape;182;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 This slide deck is for those who want to incorporate DORA’s “Introduction to RRA” course materials into training, teachings, presentations, etc. This may be particularly useful for RRA advocates who are seeking educational materials for their communities.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Please feel free to delete this and any slides when using this slide deck.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deck provides the most important takeaways from a lesson from the Introduction to RRA course. Notes for presenters are included in the speaker notes.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Each course lesson has a slide deck and lesson guide. This gives you the flexibility: You can have your learners take the course and/or you can teach high-level key takeaways from each lesson.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decide which combination of approaches is most suitable for your needs.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Unless otherwise indicated, this content is available under a Creative Commons Attribution License CC BY-NC-ND 4.0. Logos are trademarks or registered trademarks of their respective organizations and may not be reused or reproduced without permission.</a:t>
            </a:r>
            <a:endParaRPr/>
          </a:p>
        </p:txBody>
      </p:sp>
      <p:sp>
        <p:nvSpPr>
          <p:cNvPr id="184" name="Google Shape;184;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85" name="Google Shape;185;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93" name="Google Shape;193;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94" name="Google Shape;194;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 We recommend that facilitators/presenters take Lesson 3 of the DORA Introductory Course before teaching it's content. https://sfdora.org/courses/introductory-course-to-responsible-research-assessment/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this Lesson, you will learn more about traditional assessment approaches and their inherent flaws. You will learn about some of the quantitative indicators that are commonly misused in research assessment practices, and you will learn five guiding principles for the more responsible use of quantitative indicators.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Suggested options for how to deliver and facilitate this lesson in a seminar, workshop, or classroom setting:</a:t>
            </a:r>
            <a:endParaRPr/>
          </a:p>
          <a:p>
            <a:pPr indent="0" lvl="0" marL="0" rtl="0" algn="l">
              <a:spcBef>
                <a:spcPts val="0"/>
              </a:spcBef>
              <a:spcAft>
                <a:spcPts val="0"/>
              </a:spcAft>
              <a:buNone/>
            </a:pPr>
            <a:r>
              <a:rPr lang="en-US"/>
              <a:t>1. Have your students/audience take this course lesson before your presentation. This will support jumping more quickly into deeper discussions and focus on discussion questions. </a:t>
            </a:r>
            <a:endParaRPr/>
          </a:p>
          <a:p>
            <a:pPr indent="0" lvl="0" marL="0" rtl="0" algn="l">
              <a:spcBef>
                <a:spcPts val="0"/>
              </a:spcBef>
              <a:spcAft>
                <a:spcPts val="0"/>
              </a:spcAft>
              <a:buNone/>
            </a:pPr>
            <a:r>
              <a:rPr lang="en-US"/>
              <a:t>2. Present the information from these slides. You may include some or all of the discussion questions. This is a good option if you are short on time and space, or if you are adding these slides into an existing deck.</a:t>
            </a:r>
            <a:endParaRPr/>
          </a:p>
        </p:txBody>
      </p:sp>
      <p:sp>
        <p:nvSpPr>
          <p:cNvPr id="196" name="Google Shape;196;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97" name="Google Shape;197;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6" name="Google Shape;206;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07" name="Google Shape;207;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DISCUSSION QUESTION: Discuss your experiences with traditional assessment. Has it impacted the type of work you feel is valued?</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US"/>
              <a:t>ADDITIONAL INFORMATION:  Additional context for certain types of work:</a:t>
            </a:r>
            <a:endParaRPr/>
          </a:p>
          <a:p>
            <a:pPr indent="-317500" lvl="0" marL="457200" rtl="0" algn="l">
              <a:spcBef>
                <a:spcPts val="0"/>
              </a:spcBef>
              <a:spcAft>
                <a:spcPts val="0"/>
              </a:spcAft>
              <a:buSzPts val="1400"/>
              <a:buChar char="●"/>
            </a:pPr>
            <a:r>
              <a:rPr lang="en-US"/>
              <a:t>service (e.g., serving on review panels, reviewing papers, etc.)</a:t>
            </a:r>
            <a:endParaRPr/>
          </a:p>
          <a:p>
            <a:pPr indent="-317500" lvl="0" marL="457200" rtl="0" algn="l">
              <a:spcBef>
                <a:spcPts val="0"/>
              </a:spcBef>
              <a:spcAft>
                <a:spcPts val="0"/>
              </a:spcAft>
              <a:buSzPts val="1400"/>
              <a:buChar char="●"/>
            </a:pPr>
            <a:r>
              <a:rPr lang="en-US"/>
              <a:t>mentorship (e.g., mentoring successful professionals and other faculty and staff)</a:t>
            </a:r>
            <a:endParaRPr/>
          </a:p>
          <a:p>
            <a:pPr indent="-317500" lvl="0" marL="457200" rtl="0" algn="l">
              <a:spcBef>
                <a:spcPts val="0"/>
              </a:spcBef>
              <a:spcAft>
                <a:spcPts val="0"/>
              </a:spcAft>
              <a:buSzPts val="1400"/>
              <a:buChar char="●"/>
            </a:pPr>
            <a:r>
              <a:rPr lang="en-US"/>
              <a:t>community engagement (e.g., working with patient advocates, incorporating community input into experiment design and execution, working on research that is relevant to local communities)</a:t>
            </a:r>
            <a:endParaRPr/>
          </a:p>
          <a:p>
            <a:pPr indent="-317500" lvl="0" marL="457200" rtl="0" algn="l">
              <a:spcBef>
                <a:spcPts val="0"/>
              </a:spcBef>
              <a:spcAft>
                <a:spcPts val="0"/>
              </a:spcAft>
              <a:buSzPts val="1400"/>
              <a:buChar char="●"/>
            </a:pPr>
            <a:r>
              <a:rPr lang="en-US"/>
              <a:t>"slow science” (e.g., prioritizing quality over quantity)</a:t>
            </a:r>
            <a:endParaRPr/>
          </a:p>
        </p:txBody>
      </p:sp>
      <p:sp>
        <p:nvSpPr>
          <p:cNvPr id="209" name="Google Shape;209;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10" name="Google Shape;210;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17" name="Google Shape;217;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18" name="Google Shape;218;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  You may omit these definitions if the audience has a firm grasp of metrics or if these are not relevant to your particular field, but they are helpful for creating a shared baseline of knowledge.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Additional context for: The Journal Impact Factor (JIF) is generated by a commercial entity and is generally defined as the annual average number of citations to papers published in a given journal in the two preceding years.</a:t>
            </a:r>
            <a:endParaRPr/>
          </a:p>
          <a:p>
            <a:pPr indent="-317500" lvl="0" marL="457200" rtl="0" algn="l">
              <a:spcBef>
                <a:spcPts val="0"/>
              </a:spcBef>
              <a:spcAft>
                <a:spcPts val="0"/>
              </a:spcAft>
              <a:buSzPts val="1400"/>
              <a:buChar char="●"/>
            </a:pPr>
            <a:r>
              <a:rPr b="1" lang="en-US"/>
              <a:t>Limitations</a:t>
            </a:r>
            <a:r>
              <a:rPr lang="en-US"/>
              <a:t>: The JIF is a measure of the “average citation performance” of papers in a particular journal in the past 2 years, not a direct measure of the value or quality of an individual paper or researcher. Claims that JIF signifies the value or quality of individual papers are not supported by evidence. It provides no indication of the wide variation in the distribution of citations among articles within a journal, which can span 2-3 orders of magnitude. Despite the temptation to assume that a paper from a high JIF journal is better, JIFs are poor predictors of the citation performance of individual articles. There is no good evidence to support claims that peer review quality is higher in high JIF journals.</a:t>
            </a:r>
            <a:endParaRPr/>
          </a:p>
          <a:p>
            <a:pPr indent="-317500" lvl="0" marL="457200" rtl="0" algn="l">
              <a:spcBef>
                <a:spcPts val="0"/>
              </a:spcBef>
              <a:spcAft>
                <a:spcPts val="0"/>
              </a:spcAft>
              <a:buSzPts val="1400"/>
              <a:buChar char="●"/>
            </a:pPr>
            <a:r>
              <a:rPr b="1" lang="en-US"/>
              <a:t>Examples of misuse</a:t>
            </a:r>
            <a:r>
              <a:rPr lang="en-US"/>
              <a:t>: The JIF…</a:t>
            </a:r>
            <a:endParaRPr/>
          </a:p>
          <a:p>
            <a:pPr indent="-317500" lvl="1" marL="914400" rtl="0" algn="l">
              <a:spcBef>
                <a:spcPts val="0"/>
              </a:spcBef>
              <a:spcAft>
                <a:spcPts val="0"/>
              </a:spcAft>
              <a:buSzPts val="1400"/>
              <a:buChar char="○"/>
            </a:pPr>
            <a:r>
              <a:rPr lang="en-US"/>
              <a:t>Should never be used to assess the quality of an individual research article. The JIF is a journal-level measurement that does not measure the quality of individual research articles. A paper from a high-JIF journal isn’t necessarily better than one from a low-JIF one.</a:t>
            </a:r>
            <a:endParaRPr/>
          </a:p>
          <a:p>
            <a:pPr indent="-317500" lvl="1" marL="914400" rtl="0" algn="l">
              <a:spcBef>
                <a:spcPts val="0"/>
              </a:spcBef>
              <a:spcAft>
                <a:spcPts val="0"/>
              </a:spcAft>
              <a:buSzPts val="1400"/>
              <a:buChar char="○"/>
            </a:pPr>
            <a:r>
              <a:rPr lang="en-US"/>
              <a:t>Should never be used to assume citation count or impact. The JIF gives no indication of the variation in the distribution of citations between articles, which typically range over 2-3 orders of magnitude, from which it is calculated. Evidence shows that JIFs are poor predictors of citation performance of individual articles.</a:t>
            </a:r>
            <a:endParaRPr/>
          </a:p>
          <a:p>
            <a:pPr indent="-317500" lvl="1" marL="914400" rtl="0" algn="l">
              <a:spcBef>
                <a:spcPts val="0"/>
              </a:spcBef>
              <a:spcAft>
                <a:spcPts val="0"/>
              </a:spcAft>
              <a:buSzPts val="1400"/>
              <a:buChar char="○"/>
            </a:pPr>
            <a:r>
              <a:rPr lang="en-US"/>
              <a:t>Should never be used to assume peer review quality. We know of no good evidence to support claims that peer review quality is significantly better in higher JIF journals.</a:t>
            </a:r>
            <a:endParaRPr/>
          </a:p>
          <a:p>
            <a:pPr indent="-317500" lvl="0" marL="457200" rtl="0" algn="l">
              <a:spcBef>
                <a:spcPts val="0"/>
              </a:spcBef>
              <a:spcAft>
                <a:spcPts val="0"/>
              </a:spcAft>
              <a:buSzPts val="1400"/>
              <a:buChar char="●"/>
            </a:pPr>
            <a:r>
              <a:rPr lang="en-US"/>
              <a:t>Note that the potential misuse of the JIF applies to other journal-based indicators like the Citescore, Eigenfactor Score, and Source Normalized Impact per Paper (SNIP).</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US"/>
              <a:t>Additional context for: The h-index, for individuals, is defined as the number of their papers that have been cited at least h times; for example, an author with an h-index of 10 has ten papers, each with at least ten citations. It’s calculated using the number of publications and citations a researcher has. </a:t>
            </a:r>
            <a:r>
              <a:rPr lang="en-US"/>
              <a:t>Learn more by watching the ScholCommLab’s educational video: https://www.youtube.com/watch?v=HSf79S3XkJw </a:t>
            </a:r>
            <a:endParaRPr/>
          </a:p>
          <a:p>
            <a:pPr indent="-317500" lvl="0" marL="457200" rtl="0" algn="l">
              <a:spcBef>
                <a:spcPts val="0"/>
              </a:spcBef>
              <a:spcAft>
                <a:spcPts val="0"/>
              </a:spcAft>
              <a:buSzPts val="1400"/>
              <a:buChar char="●"/>
            </a:pPr>
            <a:r>
              <a:rPr b="1" lang="en-US"/>
              <a:t>Limitations</a:t>
            </a:r>
            <a:r>
              <a:rPr lang="en-US"/>
              <a:t>: The h-index is commonly used to compare researchers or monitor “performance” but is difficult to interpret meaningfully and can give inconsistent or counterintuitive readings of researcher impact. Its value depends on the database used to derive it (e.g., Web of Science, Scopus, Google Scholar). It typically favors researchers at later career stages or those who have not taken career breaks, and those in disciplines with higher citation rates (e.g., medical sciences vs. mathematics or humanities). It does not account for the nature of the author’s contributions to each of their papers; in collaborative disciplines, it may reflect participation in large teams rather than individual contributions.</a:t>
            </a:r>
            <a:endParaRPr/>
          </a:p>
          <a:p>
            <a:pPr indent="-317500" lvl="0" marL="457200" rtl="0" algn="l">
              <a:spcBef>
                <a:spcPts val="0"/>
              </a:spcBef>
              <a:spcAft>
                <a:spcPts val="0"/>
              </a:spcAft>
              <a:buSzPts val="1400"/>
              <a:buChar char="●"/>
            </a:pPr>
            <a:r>
              <a:rPr b="1" lang="en-US"/>
              <a:t>Examples of misuse</a:t>
            </a:r>
            <a:r>
              <a:rPr lang="en-US"/>
              <a:t>. h-index…</a:t>
            </a:r>
            <a:endParaRPr/>
          </a:p>
          <a:p>
            <a:pPr indent="-317500" lvl="1" marL="914400" rtl="0" algn="l">
              <a:spcBef>
                <a:spcPts val="0"/>
              </a:spcBef>
              <a:spcAft>
                <a:spcPts val="0"/>
              </a:spcAft>
              <a:buSzPts val="1400"/>
              <a:buChar char="○"/>
            </a:pPr>
            <a:r>
              <a:rPr lang="en-US"/>
              <a:t>Should never be used to assess early career researchers or to compare authors who are at different stages in their careers. Senior researchers have the advantage of being able to accumulate more publications and citations over time. Therefore, they usually have higher h-indexes than their junior colleagues. </a:t>
            </a:r>
            <a:endParaRPr/>
          </a:p>
          <a:p>
            <a:pPr indent="-317500" lvl="1" marL="914400" rtl="0" algn="l">
              <a:spcBef>
                <a:spcPts val="0"/>
              </a:spcBef>
              <a:spcAft>
                <a:spcPts val="0"/>
              </a:spcAft>
              <a:buSzPts val="1400"/>
              <a:buChar char="○"/>
            </a:pPr>
            <a:r>
              <a:rPr lang="en-US"/>
              <a:t>Should never be used to compare researchers from different disciplines. Different fields have different publication practices and authorship protocols. The h-index does not account for field-specific differences.</a:t>
            </a:r>
            <a:endParaRPr/>
          </a:p>
          <a:p>
            <a:pPr indent="-317500" lvl="1" marL="914400" rtl="0" algn="l">
              <a:spcBef>
                <a:spcPts val="0"/>
              </a:spcBef>
              <a:spcAft>
                <a:spcPts val="0"/>
              </a:spcAft>
              <a:buSzPts val="1400"/>
              <a:buChar char="○"/>
            </a:pPr>
            <a:r>
              <a:rPr lang="en-US"/>
              <a:t>May vary across databases for the same author. Each citation database has different criteria regarding which sources to index. Because of this, researchers who decide to use the h-index should indicate when and from what database the h-index was obtained.</a:t>
            </a:r>
            <a:endParaRPr/>
          </a:p>
        </p:txBody>
      </p:sp>
      <p:sp>
        <p:nvSpPr>
          <p:cNvPr id="220" name="Google Shape;220;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21" name="Google Shape;221;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31" name="Google Shape;231;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32" name="Google Shape;232;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 Definitions for the bullet points:</a:t>
            </a:r>
            <a:endParaRPr/>
          </a:p>
          <a:p>
            <a:pPr indent="-317500" lvl="0" marL="457200" rtl="0" algn="l">
              <a:spcBef>
                <a:spcPts val="0"/>
              </a:spcBef>
              <a:spcAft>
                <a:spcPts val="0"/>
              </a:spcAft>
              <a:buSzPts val="1400"/>
              <a:buChar char="●"/>
            </a:pPr>
            <a:r>
              <a:rPr lang="en-US"/>
              <a:t>Confirmation bias: favoring info that fits pre-existing beliefs</a:t>
            </a:r>
            <a:endParaRPr/>
          </a:p>
          <a:p>
            <a:pPr indent="-317500" lvl="0" marL="457200" rtl="0" algn="l">
              <a:spcBef>
                <a:spcPts val="0"/>
              </a:spcBef>
              <a:spcAft>
                <a:spcPts val="0"/>
              </a:spcAft>
              <a:buSzPts val="1400"/>
              <a:buChar char="●"/>
            </a:pPr>
            <a:r>
              <a:rPr lang="en-US"/>
              <a:t>Halo effect: letting one positive trait influence overall impression</a:t>
            </a:r>
            <a:endParaRPr/>
          </a:p>
          <a:p>
            <a:pPr indent="-317500" lvl="0" marL="457200" rtl="0" algn="l">
              <a:spcBef>
                <a:spcPts val="0"/>
              </a:spcBef>
              <a:spcAft>
                <a:spcPts val="0"/>
              </a:spcAft>
              <a:buSzPts val="1400"/>
              <a:buChar char="●"/>
            </a:pPr>
            <a:r>
              <a:rPr lang="en-US"/>
              <a:t>The Matthew Effect: resources tend to flow to those who already have them, perpetuating inequality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is recommended that you review DORA's one-page brief "Rethinking Research Assessment: Unintended Cognitive and Systems Biases" prior to presenting this slide. While many of the biases are applicable across different disciplines and areas of the academic system (e.g., publishers, funders, researchers/research organizations), the brief itself focuses on the context of research performing organizations. Because of this, you may need to adjust the examples to your specific context.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resource identifies seven personal biases that can influence hiring, promotion, and tenure decisions. It also reveals four institutional and infrastructural implications of these biases and provides strategies to develop new institutional conditions that reduce bias.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Find the brief link here: https://sfdora.org/resource/rethinking-research-assessment-unintended-cognitive-and-systems-biases/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Additional context for the brief is provided in a four-part blog post series: https://theplosblog.plos.org/2020/10/rethinking-research-assessmentaddressing-institutional-biases-in-review-promotion-and-tenure-decision-making-part-iv/</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 https://sfdora.org/resource/rethinking-research-assessment-unintended-cognitive-and-systems-biases/</a:t>
            </a:r>
            <a:endParaRPr/>
          </a:p>
        </p:txBody>
      </p:sp>
      <p:sp>
        <p:nvSpPr>
          <p:cNvPr id="234" name="Google Shape;234;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35" name="Google Shape;235;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46" name="Google Shape;246;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47" name="Google Shape;247;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DISCUSSION QUESTION: How do you currently implement these principles, or how might you implement these principles in your daily work?</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US"/>
              <a:t>ADDITIONAL INFORMATION: See DORA's "Guidance on the responsible use of quantitative indicators in research assessment" for expanded information on the Five Principles. You may also find it helpful to identify more examples of commonly used quantitative indicators. Find the guide here: https://sfdora.org/wp-content/uploads/2024/05/DORA_indicators_guidance.pdf</a:t>
            </a:r>
            <a:endParaRPr/>
          </a:p>
          <a:p>
            <a:pPr indent="-317500" lvl="0" marL="457200" rtl="0" algn="l">
              <a:spcBef>
                <a:spcPts val="0"/>
              </a:spcBef>
              <a:spcAft>
                <a:spcPts val="0"/>
              </a:spcAft>
              <a:buSzPts val="1400"/>
              <a:buChar char="●"/>
            </a:pPr>
            <a:r>
              <a:rPr lang="en-US"/>
              <a:t>Be Clear: What is your rationale for using particular quantitative indicators in your research or researcher assessments? Is it grounded in good evidence? </a:t>
            </a:r>
            <a:endParaRPr/>
          </a:p>
          <a:p>
            <a:pPr indent="-317500" lvl="0" marL="457200" rtl="0" algn="l">
              <a:spcBef>
                <a:spcPts val="0"/>
              </a:spcBef>
              <a:spcAft>
                <a:spcPts val="0"/>
              </a:spcAft>
              <a:buSzPts val="1400"/>
              <a:buChar char="●"/>
            </a:pPr>
            <a:r>
              <a:rPr lang="en-US"/>
              <a:t>Be transparent: Ideally, rules for the use of quantitative indicators in research assessment should be developed in dialogue with your research community. They should be published so that those being evaluated understand your criteria. Make sure also that reviewers are fully aware of your approach to using quantitative information in assessment. </a:t>
            </a:r>
            <a:endParaRPr/>
          </a:p>
          <a:p>
            <a:pPr indent="-317500" lvl="0" marL="457200" rtl="0" algn="l">
              <a:spcBef>
                <a:spcPts val="0"/>
              </a:spcBef>
              <a:spcAft>
                <a:spcPts val="0"/>
              </a:spcAft>
              <a:buSzPts val="1400"/>
              <a:buChar char="●"/>
            </a:pPr>
            <a:r>
              <a:rPr lang="en-US"/>
              <a:t>Be specific: How well does the indicator refer to the qualities of the person or the piece of work being assessed? Be mindful of aggregate metrics (e.g., JIF, h-index), which conceal large variations in performance, and of composite indicators (e.g., scores in university league tables, altmetrics), which are made up of arbitrarily weighted scores for very different attributes and activities and are therefore difficult to interpret meaningfully. </a:t>
            </a:r>
            <a:endParaRPr/>
          </a:p>
          <a:p>
            <a:pPr indent="-317500" lvl="0" marL="457200" rtl="0" algn="l">
              <a:spcBef>
                <a:spcPts val="0"/>
              </a:spcBef>
              <a:spcAft>
                <a:spcPts val="0"/>
              </a:spcAft>
              <a:buSzPts val="1400"/>
              <a:buChar char="●"/>
            </a:pPr>
            <a:r>
              <a:rPr lang="en-US"/>
              <a:t>Be contextual: How will you take account of the proxy and reductive nature inherent in any indicator? (E.g., citations are not a direct measure of quality; the h-index takes no account of age, discipline, or career breaks.)</a:t>
            </a:r>
            <a:endParaRPr/>
          </a:p>
          <a:p>
            <a:pPr indent="-317500" lvl="0" marL="457200" rtl="0" algn="l">
              <a:spcBef>
                <a:spcPts val="0"/>
              </a:spcBef>
              <a:spcAft>
                <a:spcPts val="0"/>
              </a:spcAft>
              <a:buSzPts val="1400"/>
              <a:buChar char="●"/>
            </a:pPr>
            <a:r>
              <a:rPr lang="en-US"/>
              <a:t>Be fair: How will you avoid biases inherent in quantitative indicators? Though it is often assumed that bibliometric indicators are “objective,” decisions to publish a paper or to cite it are choices that can reflect structural and personal biases. Decision makers need to be proactive and  transparent in efforts to mitigate the impact of these biases in research assessment — and the same obviously applies to the qualitative aspects of assessment. </a:t>
            </a:r>
            <a:endParaRPr/>
          </a:p>
        </p:txBody>
      </p:sp>
      <p:sp>
        <p:nvSpPr>
          <p:cNvPr id="249" name="Google Shape;249;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50" name="Google Shape;250;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58" name="Google Shape;258;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59" name="Google Shape;259;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DISCUSSION QUESTION: What does it look like when an organization works to reform its research assessment practices? </a:t>
            </a:r>
            <a:r>
              <a:rPr lang="en-US"/>
              <a:t> Use this case study example to tie the lesson on traditional assessment criteria together with reforming assessment criteria to be more responsible. What would the audience do if they had the power to make change and why?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ADDITIONAL INFORMATION: You may prefer to replace this with a more context-specific case study example.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can learn more about the work of QUT to implement RRA here:  https://sfdora.org/case-study/qut/  and you can find more case study examples at: https://sfdora.org/dora-case-studies/</a:t>
            </a:r>
            <a:endParaRPr/>
          </a:p>
        </p:txBody>
      </p:sp>
      <p:sp>
        <p:nvSpPr>
          <p:cNvPr id="261" name="Google Shape;261;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62" name="Google Shape;262;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g3c938029c3f_0_19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g3c938029c3f_0_19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g3c938029c3f_0_19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g3c938029c3f_0_200"/>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g3c938029c3f_0_20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97" name="Google Shape;97;g3c938029c3f_0_20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g3c938029c3f_0_20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g3c938029c3f_0_20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g3c938029c3f_0_20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g3c938029c3f_0_20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g3c938029c3f_0_20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g3c938029c3f_0_20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g3c938029c3f_0_20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g3c938029c3f_0_212"/>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g3c938029c3f_0_212"/>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9" name="Google Shape;109;g3c938029c3f_0_21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g3c938029c3f_0_21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g3c938029c3f_0_21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g3c938029c3f_0_2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g3c938029c3f_0_218"/>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5" name="Google Shape;115;g3c938029c3f_0_218"/>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6" name="Google Shape;116;g3c938029c3f_0_21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g3c938029c3f_0_21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g3c938029c3f_0_2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g3c938029c3f_0_2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g3c938029c3f_0_225"/>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2" name="Google Shape;122;g3c938029c3f_0_225"/>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3" name="Google Shape;123;g3c938029c3f_0_225"/>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4" name="Google Shape;124;g3c938029c3f_0_225"/>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5" name="Google Shape;125;g3c938029c3f_0_22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g3c938029c3f_0_22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g3c938029c3f_0_22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g3c938029c3f_0_2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g3c938029c3f_0_23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g3c938029c3f_0_23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g3c938029c3f_0_23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g3c938029c3f_0_239"/>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g3c938029c3f_0_239"/>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6" name="Google Shape;136;g3c938029c3f_0_239"/>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7" name="Google Shape;137;g3c938029c3f_0_23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g3c938029c3f_0_23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g3c938029c3f_0_23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g3c938029c3f_0_246"/>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g3c938029c3f_0_246"/>
          <p:cNvSpPr/>
          <p:nvPr>
            <p:ph idx="2" type="pic"/>
          </p:nvPr>
        </p:nvSpPr>
        <p:spPr>
          <a:xfrm>
            <a:off x="1792288" y="612775"/>
            <a:ext cx="5486400" cy="4114800"/>
          </a:xfrm>
          <a:prstGeom prst="rect">
            <a:avLst/>
          </a:prstGeom>
          <a:noFill/>
          <a:ln>
            <a:noFill/>
          </a:ln>
        </p:spPr>
      </p:sp>
      <p:sp>
        <p:nvSpPr>
          <p:cNvPr id="143" name="Google Shape;143;g3c938029c3f_0_246"/>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4" name="Google Shape;144;g3c938029c3f_0_24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g3c938029c3f_0_24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g3c938029c3f_0_24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g3c938029c3f_0_2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g3c938029c3f_0_253"/>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0" name="Google Shape;150;g3c938029c3f_0_25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g3c938029c3f_0_25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g3c938029c3f_0_25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g3c938029c3f_0_259"/>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g3c938029c3f_0_259"/>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g3c938029c3f_0_25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g3c938029c3f_0_25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g3c938029c3f_0_25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0"/>
          <p:cNvSpPr/>
          <p:nvPr>
            <p:ph idx="2" type="pic"/>
          </p:nvPr>
        </p:nvSpPr>
        <p:spPr>
          <a:xfrm>
            <a:off x="1792288" y="612775"/>
            <a:ext cx="5486400" cy="4114800"/>
          </a:xfrm>
          <a:prstGeom prst="rect">
            <a:avLst/>
          </a:prstGeom>
          <a:noFill/>
          <a:ln>
            <a:noFill/>
          </a:ln>
        </p:spPr>
      </p:sp>
      <p:sp>
        <p:nvSpPr>
          <p:cNvPr id="68" name="Google Shape;68;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g3c938029c3f_0_1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g3c938029c3f_0_19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g3c938029c3f_0_19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g3c938029c3f_0_19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g3c938029c3f_0_19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Calibri"/>
                <a:ea typeface="Calibri"/>
                <a:cs typeface="Calibri"/>
                <a:sym typeface="Calibri"/>
              </a:defRPr>
            </a:lvl1pPr>
            <a:lvl2pPr indent="0" lvl="1" marL="0" marR="0" algn="r">
              <a:spcBef>
                <a:spcPts val="0"/>
              </a:spcBef>
              <a:buNone/>
              <a:defRPr b="0" i="0" sz="1200" u="none" cap="none" strike="noStrike">
                <a:solidFill>
                  <a:srgbClr val="888888"/>
                </a:solidFill>
                <a:latin typeface="Calibri"/>
                <a:ea typeface="Calibri"/>
                <a:cs typeface="Calibri"/>
                <a:sym typeface="Calibri"/>
              </a:defRPr>
            </a:lvl2pPr>
            <a:lvl3pPr indent="0" lvl="2" marL="0" marR="0" algn="r">
              <a:spcBef>
                <a:spcPts val="0"/>
              </a:spcBef>
              <a:buNone/>
              <a:defRPr b="0" i="0" sz="1200" u="none" cap="none" strike="noStrike">
                <a:solidFill>
                  <a:srgbClr val="888888"/>
                </a:solidFill>
                <a:latin typeface="Calibri"/>
                <a:ea typeface="Calibri"/>
                <a:cs typeface="Calibri"/>
                <a:sym typeface="Calibri"/>
              </a:defRPr>
            </a:lvl3pPr>
            <a:lvl4pPr indent="0" lvl="3" marL="0" marR="0" algn="r">
              <a:spcBef>
                <a:spcPts val="0"/>
              </a:spcBef>
              <a:buNone/>
              <a:defRPr b="0" i="0" sz="1200" u="none" cap="none" strike="noStrike">
                <a:solidFill>
                  <a:srgbClr val="888888"/>
                </a:solidFill>
                <a:latin typeface="Calibri"/>
                <a:ea typeface="Calibri"/>
                <a:cs typeface="Calibri"/>
                <a:sym typeface="Calibri"/>
              </a:defRPr>
            </a:lvl4pPr>
            <a:lvl5pPr indent="0" lvl="4" marL="0" marR="0" algn="r">
              <a:spcBef>
                <a:spcPts val="0"/>
              </a:spcBef>
              <a:buNone/>
              <a:defRPr b="0" i="0" sz="1200" u="none" cap="none" strike="noStrike">
                <a:solidFill>
                  <a:srgbClr val="888888"/>
                </a:solidFill>
                <a:latin typeface="Calibri"/>
                <a:ea typeface="Calibri"/>
                <a:cs typeface="Calibri"/>
                <a:sym typeface="Calibri"/>
              </a:defRPr>
            </a:lvl5pPr>
            <a:lvl6pPr indent="0" lvl="5" marL="0" marR="0" algn="r">
              <a:spcBef>
                <a:spcPts val="0"/>
              </a:spcBef>
              <a:buNone/>
              <a:defRPr b="0" i="0" sz="1200" u="none" cap="none" strike="noStrike">
                <a:solidFill>
                  <a:srgbClr val="888888"/>
                </a:solidFill>
                <a:latin typeface="Calibri"/>
                <a:ea typeface="Calibri"/>
                <a:cs typeface="Calibri"/>
                <a:sym typeface="Calibri"/>
              </a:defRPr>
            </a:lvl6pPr>
            <a:lvl7pPr indent="0" lvl="6" marL="0" marR="0" algn="r">
              <a:spcBef>
                <a:spcPts val="0"/>
              </a:spcBef>
              <a:buNone/>
              <a:defRPr b="0" i="0" sz="1200" u="none" cap="none" strike="noStrike">
                <a:solidFill>
                  <a:srgbClr val="888888"/>
                </a:solidFill>
                <a:latin typeface="Calibri"/>
                <a:ea typeface="Calibri"/>
                <a:cs typeface="Calibri"/>
                <a:sym typeface="Calibri"/>
              </a:defRPr>
            </a:lvl7pPr>
            <a:lvl8pPr indent="0" lvl="7" marL="0" marR="0" algn="r">
              <a:spcBef>
                <a:spcPts val="0"/>
              </a:spcBef>
              <a:buNone/>
              <a:defRPr b="0" i="0" sz="1200" u="none" cap="none" strike="noStrike">
                <a:solidFill>
                  <a:srgbClr val="888888"/>
                </a:solidFill>
                <a:latin typeface="Calibri"/>
                <a:ea typeface="Calibri"/>
                <a:cs typeface="Calibri"/>
                <a:sym typeface="Calibri"/>
              </a:defRPr>
            </a:lvl8pPr>
            <a:lvl9pPr indent="0" lvl="8" marL="0" marR="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sfdora.org/courses/introductory-course-to-responsible-research-assessment/"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sfdora.org/resource/dora-course-supporting-materials-for-teachers/" TargetMode="External"/><Relationship Id="rId4" Type="http://schemas.openxmlformats.org/officeDocument/2006/relationships/hyperlink" Target="https://creativecommons.org/licenses/by-nc/4.0/" TargetMode="External"/><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hyperlink" Target="https://sfdora.org/wp-content/uploads/2024/05/DORA_indicators_guidance.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c938029c3f_0_179"/>
          <p:cNvSpPr txBox="1"/>
          <p:nvPr/>
        </p:nvSpPr>
        <p:spPr>
          <a:xfrm>
            <a:off x="1599564" y="3519487"/>
            <a:ext cx="6687300" cy="3720900"/>
          </a:xfrm>
          <a:prstGeom prst="rect">
            <a:avLst/>
          </a:prstGeom>
          <a:noFill/>
          <a:ln>
            <a:noFill/>
          </a:ln>
        </p:spPr>
        <p:txBody>
          <a:bodyPr anchorCtr="0" anchor="t" bIns="0" lIns="0" spcFirstLastPara="1" rIns="0" wrap="square" tIns="0">
            <a:spAutoFit/>
          </a:bodyPr>
          <a:lstStyle/>
          <a:p>
            <a:pPr indent="0" lvl="0" marL="0" marR="0" rtl="0" algn="l">
              <a:lnSpc>
                <a:spcPct val="120019"/>
              </a:lnSpc>
              <a:spcBef>
                <a:spcPts val="0"/>
              </a:spcBef>
              <a:spcAft>
                <a:spcPts val="0"/>
              </a:spcAft>
              <a:buNone/>
            </a:pPr>
            <a:r>
              <a:rPr b="1" i="0" lang="en-US" sz="7108" u="none" cap="none" strike="noStrike">
                <a:solidFill>
                  <a:srgbClr val="FFF6EA"/>
                </a:solidFill>
                <a:latin typeface="Playfair Display"/>
                <a:ea typeface="Playfair Display"/>
                <a:cs typeface="Playfair Display"/>
                <a:sym typeface="Playfair Display"/>
              </a:rPr>
              <a:t>How to use this resource</a:t>
            </a:r>
            <a:endParaRPr/>
          </a:p>
          <a:p>
            <a:pPr indent="0" lvl="0" marL="0" marR="0" rtl="0" algn="l">
              <a:lnSpc>
                <a:spcPct val="120002"/>
              </a:lnSpc>
              <a:spcBef>
                <a:spcPts val="0"/>
              </a:spcBef>
              <a:spcAft>
                <a:spcPts val="0"/>
              </a:spcAft>
              <a:buNone/>
            </a:pPr>
            <a:r>
              <a:t/>
            </a:r>
            <a:endParaRPr b="1" i="0" sz="7108" u="none" cap="none" strike="noStrike">
              <a:solidFill>
                <a:srgbClr val="FFF6EA"/>
              </a:solidFill>
              <a:latin typeface="Playfair Display"/>
              <a:ea typeface="Playfair Display"/>
              <a:cs typeface="Playfair Display"/>
              <a:sym typeface="Playfair Display"/>
            </a:endParaRPr>
          </a:p>
        </p:txBody>
      </p:sp>
      <p:sp>
        <p:nvSpPr>
          <p:cNvPr id="168" name="Google Shape;168;g3c938029c3f_0_179"/>
          <p:cNvSpPr txBox="1"/>
          <p:nvPr/>
        </p:nvSpPr>
        <p:spPr>
          <a:xfrm>
            <a:off x="9423172" y="1405704"/>
            <a:ext cx="7557000" cy="4340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FCB711"/>
                </a:solidFill>
                <a:latin typeface="Raleway"/>
                <a:ea typeface="Raleway"/>
                <a:cs typeface="Raleway"/>
                <a:sym typeface="Raleway"/>
              </a:rPr>
              <a:t>This slide deck is for those who want to incorporate DORA’s “</a:t>
            </a:r>
            <a:r>
              <a:rPr b="0" i="0" lang="en-US" sz="3000" u="sng" cap="none" strike="noStrike">
                <a:solidFill>
                  <a:srgbClr val="FFF6EA"/>
                </a:solidFill>
                <a:latin typeface="Raleway"/>
                <a:ea typeface="Raleway"/>
                <a:cs typeface="Raleway"/>
                <a:sym typeface="Raleway"/>
                <a:hlinkClick r:id="rId3">
                  <a:extLst>
                    <a:ext uri="{A12FA001-AC4F-418D-AE19-62706E023703}">
                      <ahyp:hlinkClr val="tx"/>
                    </a:ext>
                  </a:extLst>
                </a:hlinkClick>
              </a:rPr>
              <a:t>Introduction to RRA</a:t>
            </a:r>
            <a:r>
              <a:rPr b="0" i="0" lang="en-US" sz="3000" u="none" cap="none" strike="noStrike">
                <a:solidFill>
                  <a:srgbClr val="FCB711"/>
                </a:solidFill>
                <a:latin typeface="Raleway"/>
                <a:ea typeface="Raleway"/>
                <a:cs typeface="Raleway"/>
                <a:sym typeface="Raleway"/>
              </a:rPr>
              <a:t>” course materials into training, teachings, presentations, etc. This may be particularly useful for RRA advocates who are seeking educational materials for their communities.</a:t>
            </a:r>
            <a:endParaRPr/>
          </a:p>
          <a:p>
            <a:pPr indent="0" lvl="0" marL="0" marR="0" rtl="0" algn="l">
              <a:lnSpc>
                <a:spcPct val="120000"/>
              </a:lnSpc>
              <a:spcBef>
                <a:spcPts val="0"/>
              </a:spcBef>
              <a:spcAft>
                <a:spcPts val="0"/>
              </a:spcAft>
              <a:buNone/>
            </a:pPr>
            <a:r>
              <a:t/>
            </a:r>
            <a:endParaRPr b="0" i="0" sz="3000" u="none" cap="none" strike="noStrike">
              <a:solidFill>
                <a:srgbClr val="FCB711"/>
              </a:solidFill>
              <a:latin typeface="Raleway"/>
              <a:ea typeface="Raleway"/>
              <a:cs typeface="Raleway"/>
              <a:sym typeface="Raleway"/>
            </a:endParaRPr>
          </a:p>
        </p:txBody>
      </p:sp>
      <p:sp>
        <p:nvSpPr>
          <p:cNvPr id="169" name="Google Shape;169;g3c938029c3f_0_179"/>
          <p:cNvSpPr txBox="1"/>
          <p:nvPr/>
        </p:nvSpPr>
        <p:spPr>
          <a:xfrm>
            <a:off x="9423172" y="5605463"/>
            <a:ext cx="7557000" cy="2678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FCB711"/>
                </a:solidFill>
                <a:latin typeface="Raleway"/>
                <a:ea typeface="Raleway"/>
                <a:cs typeface="Raleway"/>
                <a:sym typeface="Raleway"/>
              </a:rPr>
              <a:t>This deck provides the most important takeaways from a lesson from the </a:t>
            </a:r>
            <a:r>
              <a:rPr b="0" i="1" lang="en-US" sz="3000" u="none" cap="none" strike="noStrike">
                <a:solidFill>
                  <a:srgbClr val="FCB711"/>
                </a:solidFill>
                <a:latin typeface="Raleway"/>
                <a:ea typeface="Raleway"/>
                <a:cs typeface="Raleway"/>
                <a:sym typeface="Raleway"/>
              </a:rPr>
              <a:t>Introduction to RRA</a:t>
            </a:r>
            <a:r>
              <a:rPr b="0" i="0" lang="en-US" sz="3000" u="none" cap="none" strike="noStrike">
                <a:solidFill>
                  <a:srgbClr val="FCB711"/>
                </a:solidFill>
                <a:latin typeface="Raleway"/>
                <a:ea typeface="Raleway"/>
                <a:cs typeface="Raleway"/>
                <a:sym typeface="Raleway"/>
              </a:rPr>
              <a:t> course. Notes for presenters are included in the speaker notes.</a:t>
            </a:r>
            <a:endParaRPr/>
          </a:p>
        </p:txBody>
      </p:sp>
      <p:sp>
        <p:nvSpPr>
          <p:cNvPr id="170" name="Google Shape;170;g3c938029c3f_0_179"/>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cxnSp>
        <p:nvCxnSpPr>
          <p:cNvPr id="279" name="Google Shape;279;p10"/>
          <p:cNvCxnSpPr/>
          <p:nvPr/>
        </p:nvCxnSpPr>
        <p:spPr>
          <a:xfrm>
            <a:off x="0" y="755421"/>
            <a:ext cx="18296116" cy="0"/>
          </a:xfrm>
          <a:prstGeom prst="straightConnector1">
            <a:avLst/>
          </a:prstGeom>
          <a:noFill/>
          <a:ln cap="flat" cmpd="sng" w="19050">
            <a:solidFill>
              <a:srgbClr val="B88917"/>
            </a:solidFill>
            <a:prstDash val="solid"/>
            <a:round/>
            <a:headEnd len="sm" w="sm" type="none"/>
            <a:tailEnd len="sm" w="sm" type="none"/>
          </a:ln>
        </p:spPr>
      </p:cxnSp>
      <p:sp>
        <p:nvSpPr>
          <p:cNvPr id="280" name="Google Shape;280;p10"/>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pic>
        <p:nvPicPr>
          <p:cNvPr id="281" name="Google Shape;281;p10"/>
          <p:cNvPicPr preferRelativeResize="0"/>
          <p:nvPr/>
        </p:nvPicPr>
        <p:blipFill rotWithShape="1">
          <a:blip r:embed="rId4">
            <a:alphaModFix/>
          </a:blip>
          <a:srcRect b="0" l="0" r="0" t="0"/>
          <a:stretch/>
        </p:blipFill>
        <p:spPr>
          <a:xfrm>
            <a:off x="4035679" y="3306281"/>
            <a:ext cx="4937760" cy="4937760"/>
          </a:xfrm>
          <a:prstGeom prst="rect">
            <a:avLst/>
          </a:prstGeom>
          <a:noFill/>
          <a:ln>
            <a:noFill/>
          </a:ln>
        </p:spPr>
      </p:pic>
      <p:sp>
        <p:nvSpPr>
          <p:cNvPr id="282" name="Google Shape;282;p10"/>
          <p:cNvSpPr/>
          <p:nvPr/>
        </p:nvSpPr>
        <p:spPr>
          <a:xfrm>
            <a:off x="10068273" y="3717761"/>
            <a:ext cx="4242472" cy="4162425"/>
          </a:xfrm>
          <a:custGeom>
            <a:rect b="b" l="l" r="r" t="t"/>
            <a:pathLst>
              <a:path extrusionOk="0" h="4162425" w="4242472">
                <a:moveTo>
                  <a:pt x="0" y="0"/>
                </a:moveTo>
                <a:lnTo>
                  <a:pt x="4242472" y="0"/>
                </a:lnTo>
                <a:lnTo>
                  <a:pt x="4242472" y="4162425"/>
                </a:lnTo>
                <a:lnTo>
                  <a:pt x="0" y="4162425"/>
                </a:lnTo>
                <a:lnTo>
                  <a:pt x="0" y="0"/>
                </a:lnTo>
                <a:close/>
              </a:path>
            </a:pathLst>
          </a:custGeom>
          <a:blipFill rotWithShape="1">
            <a:blip r:embed="rId5">
              <a:alphaModFix/>
            </a:blip>
            <a:stretch>
              <a:fillRect b="0" l="0" r="0" t="0"/>
            </a:stretch>
          </a:blipFill>
          <a:ln>
            <a:noFill/>
          </a:ln>
        </p:spPr>
      </p:sp>
      <p:sp>
        <p:nvSpPr>
          <p:cNvPr id="283" name="Google Shape;283;p10"/>
          <p:cNvSpPr txBox="1"/>
          <p:nvPr/>
        </p:nvSpPr>
        <p:spPr>
          <a:xfrm>
            <a:off x="4546433" y="1618451"/>
            <a:ext cx="3916252" cy="209931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3600" u="none" cap="none" strike="noStrike">
                <a:solidFill>
                  <a:srgbClr val="FFF6EA"/>
                </a:solidFill>
                <a:latin typeface="Raleway"/>
                <a:ea typeface="Raleway"/>
                <a:cs typeface="Raleway"/>
                <a:sym typeface="Raleway"/>
              </a:rPr>
              <a:t>To learn more, take DORA’s Introduction to RRA Course</a:t>
            </a:r>
            <a:endParaRPr/>
          </a:p>
          <a:p>
            <a:pPr indent="0" lvl="0" marL="0" marR="0" rtl="0" algn="ctr">
              <a:lnSpc>
                <a:spcPct val="90000"/>
              </a:lnSpc>
              <a:spcBef>
                <a:spcPts val="0"/>
              </a:spcBef>
              <a:spcAft>
                <a:spcPts val="0"/>
              </a:spcAft>
              <a:buNone/>
            </a:pPr>
            <a:r>
              <a:t/>
            </a:r>
            <a:endParaRPr b="1" i="0" sz="3600" u="none" cap="none" strike="noStrike">
              <a:solidFill>
                <a:srgbClr val="FFF6EA"/>
              </a:solidFill>
              <a:latin typeface="Raleway"/>
              <a:ea typeface="Raleway"/>
              <a:cs typeface="Raleway"/>
              <a:sym typeface="Raleway"/>
            </a:endParaRPr>
          </a:p>
        </p:txBody>
      </p:sp>
      <p:sp>
        <p:nvSpPr>
          <p:cNvPr id="284" name="Google Shape;284;p10"/>
          <p:cNvSpPr txBox="1"/>
          <p:nvPr/>
        </p:nvSpPr>
        <p:spPr>
          <a:xfrm>
            <a:off x="4546433" y="8073921"/>
            <a:ext cx="3916252" cy="984885"/>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2100" u="none" cap="none" strike="noStrike">
                <a:solidFill>
                  <a:srgbClr val="FFF6EA"/>
                </a:solidFill>
                <a:latin typeface="Raleway"/>
                <a:ea typeface="Raleway"/>
                <a:cs typeface="Raleway"/>
                <a:sym typeface="Raleway"/>
              </a:rPr>
              <a:t>https://sfdora.org/courses/introductory-course-to-responsible-research-assessment/</a:t>
            </a:r>
            <a:endParaRPr/>
          </a:p>
        </p:txBody>
      </p:sp>
      <p:sp>
        <p:nvSpPr>
          <p:cNvPr id="285" name="Google Shape;285;p10"/>
          <p:cNvSpPr txBox="1"/>
          <p:nvPr/>
        </p:nvSpPr>
        <p:spPr>
          <a:xfrm>
            <a:off x="10231383" y="1618451"/>
            <a:ext cx="3916252" cy="128016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3600" u="none" cap="none" strike="noStrike">
                <a:solidFill>
                  <a:srgbClr val="FFF6EA"/>
                </a:solidFill>
                <a:latin typeface="Raleway"/>
                <a:ea typeface="Raleway"/>
                <a:cs typeface="Raleway"/>
                <a:sym typeface="Raleway"/>
              </a:rPr>
              <a:t>Glossary and suggested reading list</a:t>
            </a:r>
            <a:endParaRPr/>
          </a:p>
        </p:txBody>
      </p:sp>
      <p:sp>
        <p:nvSpPr>
          <p:cNvPr id="286" name="Google Shape;286;p10"/>
          <p:cNvSpPr txBox="1"/>
          <p:nvPr/>
        </p:nvSpPr>
        <p:spPr>
          <a:xfrm>
            <a:off x="10231383" y="8073921"/>
            <a:ext cx="3916252" cy="984885"/>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2100" u="none" cap="none" strike="noStrike">
                <a:solidFill>
                  <a:srgbClr val="FFF6EA"/>
                </a:solidFill>
                <a:latin typeface="Raleway"/>
                <a:ea typeface="Raleway"/>
                <a:cs typeface="Raleway"/>
                <a:sym typeface="Raleway"/>
              </a:rPr>
              <a:t>https://sfdora.org/resource/introduction-to-rra-course-lesson-3-glossary-and-reading-list/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c938029c3f_0_265"/>
          <p:cNvSpPr txBox="1"/>
          <p:nvPr/>
        </p:nvSpPr>
        <p:spPr>
          <a:xfrm>
            <a:off x="1599564" y="3519487"/>
            <a:ext cx="6687300" cy="3720900"/>
          </a:xfrm>
          <a:prstGeom prst="rect">
            <a:avLst/>
          </a:prstGeom>
          <a:noFill/>
          <a:ln>
            <a:noFill/>
          </a:ln>
        </p:spPr>
        <p:txBody>
          <a:bodyPr anchorCtr="0" anchor="t" bIns="0" lIns="0" spcFirstLastPara="1" rIns="0" wrap="square" tIns="0">
            <a:spAutoFit/>
          </a:bodyPr>
          <a:lstStyle/>
          <a:p>
            <a:pPr indent="0" lvl="0" marL="0" marR="0" rtl="0" algn="l">
              <a:lnSpc>
                <a:spcPct val="120019"/>
              </a:lnSpc>
              <a:spcBef>
                <a:spcPts val="0"/>
              </a:spcBef>
              <a:spcAft>
                <a:spcPts val="0"/>
              </a:spcAft>
              <a:buNone/>
            </a:pPr>
            <a:r>
              <a:rPr b="1" i="0" lang="en-US" sz="7108" u="none" cap="none" strike="noStrike">
                <a:solidFill>
                  <a:srgbClr val="FFF6EA"/>
                </a:solidFill>
                <a:latin typeface="Playfair Display"/>
                <a:ea typeface="Playfair Display"/>
                <a:cs typeface="Playfair Display"/>
                <a:sym typeface="Playfair Display"/>
              </a:rPr>
              <a:t>How to use this resource</a:t>
            </a:r>
            <a:endParaRPr/>
          </a:p>
          <a:p>
            <a:pPr indent="0" lvl="0" marL="0" marR="0" rtl="0" algn="l">
              <a:lnSpc>
                <a:spcPct val="120002"/>
              </a:lnSpc>
              <a:spcBef>
                <a:spcPts val="0"/>
              </a:spcBef>
              <a:spcAft>
                <a:spcPts val="0"/>
              </a:spcAft>
              <a:buNone/>
            </a:pPr>
            <a:r>
              <a:t/>
            </a:r>
            <a:endParaRPr b="1" i="0" sz="7108" u="none" cap="none" strike="noStrike">
              <a:solidFill>
                <a:srgbClr val="FFF6EA"/>
              </a:solidFill>
              <a:latin typeface="Playfair Display"/>
              <a:ea typeface="Playfair Display"/>
              <a:cs typeface="Playfair Display"/>
              <a:sym typeface="Playfair Display"/>
            </a:endParaRPr>
          </a:p>
        </p:txBody>
      </p:sp>
      <p:sp>
        <p:nvSpPr>
          <p:cNvPr id="176" name="Google Shape;176;g3c938029c3f_0_265"/>
          <p:cNvSpPr txBox="1"/>
          <p:nvPr/>
        </p:nvSpPr>
        <p:spPr>
          <a:xfrm>
            <a:off x="9423172" y="948504"/>
            <a:ext cx="7557000" cy="5448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FCB711"/>
                </a:solidFill>
                <a:latin typeface="Raleway"/>
                <a:ea typeface="Raleway"/>
                <a:cs typeface="Raleway"/>
                <a:sym typeface="Raleway"/>
              </a:rPr>
              <a:t>Each course lesson has a slide deck and </a:t>
            </a:r>
            <a:r>
              <a:rPr b="0" i="0" lang="en-US" sz="3000" u="sng" cap="none" strike="noStrike">
                <a:solidFill>
                  <a:srgbClr val="FFF6EA"/>
                </a:solidFill>
                <a:latin typeface="Raleway"/>
                <a:ea typeface="Raleway"/>
                <a:cs typeface="Raleway"/>
                <a:sym typeface="Raleway"/>
                <a:hlinkClick r:id="rId3">
                  <a:extLst>
                    <a:ext uri="{A12FA001-AC4F-418D-AE19-62706E023703}">
                      <ahyp:hlinkClr val="tx"/>
                    </a:ext>
                  </a:extLst>
                </a:hlinkClick>
              </a:rPr>
              <a:t>lesson guide</a:t>
            </a:r>
            <a:r>
              <a:rPr b="0" i="0" lang="en-US" sz="3000" u="none" cap="none" strike="noStrike">
                <a:solidFill>
                  <a:srgbClr val="FCB711"/>
                </a:solidFill>
                <a:latin typeface="Raleway"/>
                <a:ea typeface="Raleway"/>
                <a:cs typeface="Raleway"/>
                <a:sym typeface="Raleway"/>
              </a:rPr>
              <a:t>. This gives you the flexibility: You can have your learners take the course and/or you can teach high-level key takeaways from each lesson.</a:t>
            </a:r>
            <a:endParaRPr/>
          </a:p>
          <a:p>
            <a:pPr indent="0" lvl="0" marL="0" marR="0" rtl="0" algn="l">
              <a:lnSpc>
                <a:spcPct val="120000"/>
              </a:lnSpc>
              <a:spcBef>
                <a:spcPts val="0"/>
              </a:spcBef>
              <a:spcAft>
                <a:spcPts val="0"/>
              </a:spcAft>
              <a:buNone/>
            </a:pPr>
            <a:r>
              <a:t/>
            </a:r>
            <a:endParaRPr b="0" i="0" sz="3000" u="none" cap="none" strike="noStrike">
              <a:solidFill>
                <a:srgbClr val="FCB711"/>
              </a:solidFill>
              <a:latin typeface="Raleway"/>
              <a:ea typeface="Raleway"/>
              <a:cs typeface="Raleway"/>
              <a:sym typeface="Raleway"/>
            </a:endParaRPr>
          </a:p>
          <a:p>
            <a:pPr indent="0" lvl="0" marL="0" marR="0" rtl="0" algn="l">
              <a:lnSpc>
                <a:spcPct val="120000"/>
              </a:lnSpc>
              <a:spcBef>
                <a:spcPts val="0"/>
              </a:spcBef>
              <a:spcAft>
                <a:spcPts val="0"/>
              </a:spcAft>
              <a:buNone/>
            </a:pPr>
            <a:r>
              <a:rPr b="0" i="0" lang="en-US" sz="3000" u="none" cap="none" strike="noStrike">
                <a:solidFill>
                  <a:srgbClr val="FCB711"/>
                </a:solidFill>
                <a:latin typeface="Raleway"/>
                <a:ea typeface="Raleway"/>
                <a:cs typeface="Raleway"/>
                <a:sym typeface="Raleway"/>
              </a:rPr>
              <a:t>You decide which combination of approaches is most suitable for your needs.</a:t>
            </a:r>
            <a:endParaRPr/>
          </a:p>
          <a:p>
            <a:pPr indent="0" lvl="0" marL="0" marR="0" rtl="0" algn="l">
              <a:lnSpc>
                <a:spcPct val="120000"/>
              </a:lnSpc>
              <a:spcBef>
                <a:spcPts val="0"/>
              </a:spcBef>
              <a:spcAft>
                <a:spcPts val="0"/>
              </a:spcAft>
              <a:buNone/>
            </a:pPr>
            <a:r>
              <a:t/>
            </a:r>
            <a:endParaRPr b="0" i="0" sz="3000" u="none" cap="none" strike="noStrike">
              <a:solidFill>
                <a:srgbClr val="FCB711"/>
              </a:solidFill>
              <a:latin typeface="Raleway"/>
              <a:ea typeface="Raleway"/>
              <a:cs typeface="Raleway"/>
              <a:sym typeface="Raleway"/>
            </a:endParaRPr>
          </a:p>
        </p:txBody>
      </p:sp>
      <p:sp>
        <p:nvSpPr>
          <p:cNvPr id="177" name="Google Shape;177;g3c938029c3f_0_265"/>
          <p:cNvSpPr txBox="1"/>
          <p:nvPr/>
        </p:nvSpPr>
        <p:spPr>
          <a:xfrm>
            <a:off x="9423172" y="5962650"/>
            <a:ext cx="7557000" cy="3786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1" lang="en-US" sz="3000" u="none" cap="none" strike="noStrike">
                <a:solidFill>
                  <a:srgbClr val="FCB711"/>
                </a:solidFill>
                <a:latin typeface="Raleway"/>
                <a:ea typeface="Raleway"/>
                <a:cs typeface="Raleway"/>
                <a:sym typeface="Raleway"/>
              </a:rPr>
              <a:t>Unless otherwise indicated, this content is available under a Creative Commons Attribution License </a:t>
            </a:r>
            <a:r>
              <a:rPr i="1" lang="en-US" sz="3000" u="sng">
                <a:solidFill>
                  <a:srgbClr val="FFF6EA"/>
                </a:solidFill>
                <a:latin typeface="Raleway"/>
                <a:ea typeface="Raleway"/>
                <a:cs typeface="Raleway"/>
                <a:sym typeface="Raleway"/>
                <a:hlinkClick r:id="rId4">
                  <a:extLst>
                    <a:ext uri="{A12FA001-AC4F-418D-AE19-62706E023703}">
                      <ahyp:hlinkClr val="tx"/>
                    </a:ext>
                  </a:extLst>
                </a:hlinkClick>
              </a:rPr>
              <a:t>CC BY-NC 4.0</a:t>
            </a:r>
            <a:r>
              <a:rPr b="0" i="1" lang="en-US" sz="3000" u="none" cap="none" strike="noStrike">
                <a:solidFill>
                  <a:srgbClr val="FCB711"/>
                </a:solidFill>
                <a:latin typeface="Raleway"/>
                <a:ea typeface="Raleway"/>
                <a:cs typeface="Raleway"/>
                <a:sym typeface="Raleway"/>
              </a:rPr>
              <a:t>. Logos are trademarks or registered trademarks of their respective organizations and may not be reused or reproduced without permission.</a:t>
            </a:r>
            <a:endParaRPr/>
          </a:p>
        </p:txBody>
      </p:sp>
      <p:sp>
        <p:nvSpPr>
          <p:cNvPr id="178" name="Google Shape;178;g3c938029c3f_0_265"/>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B711"/>
        </a:solidFill>
      </p:bgPr>
    </p:bg>
    <p:spTree>
      <p:nvGrpSpPr>
        <p:cNvPr id="186" name="Shape 186"/>
        <p:cNvGrpSpPr/>
        <p:nvPr/>
      </p:nvGrpSpPr>
      <p:grpSpPr>
        <a:xfrm>
          <a:off x="0" y="0"/>
          <a:ext cx="0" cy="0"/>
          <a:chOff x="0" y="0"/>
          <a:chExt cx="0" cy="0"/>
        </a:xfrm>
      </p:grpSpPr>
      <p:sp>
        <p:nvSpPr>
          <p:cNvPr id="187" name="Google Shape;187;p3"/>
          <p:cNvSpPr/>
          <p:nvPr/>
        </p:nvSpPr>
        <p:spPr>
          <a:xfrm>
            <a:off x="3142950" y="0"/>
            <a:ext cx="19893025" cy="10285616"/>
          </a:xfrm>
          <a:custGeom>
            <a:rect b="b" l="l" r="r" t="t"/>
            <a:pathLst>
              <a:path extrusionOk="0" h="10495527" w="15214551">
                <a:moveTo>
                  <a:pt x="0" y="0"/>
                </a:moveTo>
                <a:lnTo>
                  <a:pt x="15214551" y="0"/>
                </a:lnTo>
                <a:lnTo>
                  <a:pt x="15214551" y="10495527"/>
                </a:lnTo>
                <a:lnTo>
                  <a:pt x="0" y="10495527"/>
                </a:lnTo>
                <a:lnTo>
                  <a:pt x="0" y="0"/>
                </a:lnTo>
                <a:close/>
              </a:path>
            </a:pathLst>
          </a:custGeom>
          <a:blipFill rotWithShape="1">
            <a:blip r:embed="rId3">
              <a:alphaModFix/>
            </a:blip>
            <a:stretch>
              <a:fillRect b="0" l="-102609" r="0" t="-78059"/>
            </a:stretch>
          </a:blipFill>
          <a:ln>
            <a:noFill/>
          </a:ln>
        </p:spPr>
      </p:sp>
      <p:sp>
        <p:nvSpPr>
          <p:cNvPr id="188" name="Google Shape;188;p3"/>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4">
              <a:alphaModFix/>
            </a:blip>
            <a:stretch>
              <a:fillRect b="0" l="0" r="0" t="0"/>
            </a:stretch>
          </a:blipFill>
          <a:ln>
            <a:noFill/>
          </a:ln>
        </p:spPr>
      </p:sp>
      <p:sp>
        <p:nvSpPr>
          <p:cNvPr id="189" name="Google Shape;189;p3"/>
          <p:cNvSpPr txBox="1"/>
          <p:nvPr/>
        </p:nvSpPr>
        <p:spPr>
          <a:xfrm>
            <a:off x="3938975" y="8248650"/>
            <a:ext cx="11028300" cy="1354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999" u="none" cap="none" strike="noStrike">
                <a:solidFill>
                  <a:srgbClr val="FFF6EA"/>
                </a:solidFill>
                <a:latin typeface="Raleway"/>
                <a:ea typeface="Raleway"/>
                <a:cs typeface="Raleway"/>
                <a:sym typeface="Raleway"/>
              </a:rPr>
              <a:t>Lesson 3: Limitations of Traditional Assessment Approaches and Quantitative Indicators</a:t>
            </a:r>
            <a:endParaRPr b="0" i="0" sz="3999" u="none" cap="none" strike="noStrike">
              <a:solidFill>
                <a:srgbClr val="FFF6EA"/>
              </a:solidFill>
              <a:latin typeface="Raleway"/>
              <a:ea typeface="Raleway"/>
              <a:cs typeface="Raleway"/>
              <a:sym typeface="Raleway"/>
            </a:endParaRPr>
          </a:p>
        </p:txBody>
      </p:sp>
      <p:sp>
        <p:nvSpPr>
          <p:cNvPr id="190" name="Google Shape;190;p3"/>
          <p:cNvSpPr txBox="1"/>
          <p:nvPr/>
        </p:nvSpPr>
        <p:spPr>
          <a:xfrm>
            <a:off x="3881821" y="6148514"/>
            <a:ext cx="12254769" cy="211455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6000" u="none" cap="none" strike="noStrike">
                <a:solidFill>
                  <a:srgbClr val="FFF6EA"/>
                </a:solidFill>
                <a:latin typeface="Playfair Display"/>
                <a:ea typeface="Playfair Display"/>
                <a:cs typeface="Playfair Display"/>
                <a:sym typeface="Playfair Display"/>
              </a:rPr>
              <a:t>Introduction to Responsible Research Assessment</a:t>
            </a:r>
            <a:endParaRPr/>
          </a:p>
          <a:p>
            <a:pPr indent="0" lvl="0" marL="0" marR="0" rtl="0" algn="l">
              <a:lnSpc>
                <a:spcPct val="90000"/>
              </a:lnSpc>
              <a:spcBef>
                <a:spcPts val="0"/>
              </a:spcBef>
              <a:spcAft>
                <a:spcPts val="0"/>
              </a:spcAft>
              <a:buNone/>
            </a:pPr>
            <a:r>
              <a:t/>
            </a:r>
            <a:endParaRPr b="1" i="0" sz="6000" u="none" cap="none" strike="noStrike">
              <a:solidFill>
                <a:srgbClr val="FFF6EA"/>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
          <p:cNvSpPr txBox="1"/>
          <p:nvPr/>
        </p:nvSpPr>
        <p:spPr>
          <a:xfrm>
            <a:off x="1952037" y="1921510"/>
            <a:ext cx="5646041" cy="182435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Learning Objectives</a:t>
            </a:r>
            <a:endParaRPr/>
          </a:p>
        </p:txBody>
      </p:sp>
      <p:sp>
        <p:nvSpPr>
          <p:cNvPr id="200" name="Google Shape;200;p4"/>
          <p:cNvSpPr txBox="1"/>
          <p:nvPr/>
        </p:nvSpPr>
        <p:spPr>
          <a:xfrm>
            <a:off x="1952037" y="3964913"/>
            <a:ext cx="9290545" cy="5039028"/>
          </a:xfrm>
          <a:prstGeom prst="rect">
            <a:avLst/>
          </a:prstGeom>
          <a:noFill/>
          <a:ln>
            <a:noFill/>
          </a:ln>
        </p:spPr>
        <p:txBody>
          <a:bodyPr anchorCtr="0" anchor="t" bIns="0" lIns="0" spcFirstLastPara="1" rIns="0" wrap="square" tIns="0">
            <a:spAutoFit/>
          </a:bodyPr>
          <a:lstStyle/>
          <a:p>
            <a:pPr indent="0" lvl="0" marL="0" marR="0" rtl="0" algn="l">
              <a:lnSpc>
                <a:spcPct val="249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By the end of this lesson, you will be able to:</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Describe traditional assessment approaches and quantitative indicators that are commonly misused during assessment.</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Break down how to apply RRA principles to different assessment approaches.</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Describe five guiding principles for the more responsible use of quantitative indicators.</a:t>
            </a:r>
            <a:endParaRPr/>
          </a:p>
        </p:txBody>
      </p:sp>
      <p:sp>
        <p:nvSpPr>
          <p:cNvPr id="201" name="Google Shape;201;p4"/>
          <p:cNvSpPr/>
          <p:nvPr/>
        </p:nvSpPr>
        <p:spPr>
          <a:xfrm>
            <a:off x="11801759" y="3549144"/>
            <a:ext cx="5872978" cy="5138856"/>
          </a:xfrm>
          <a:custGeom>
            <a:rect b="b" l="l" r="r" t="t"/>
            <a:pathLst>
              <a:path extrusionOk="0" h="5138856" w="5872978">
                <a:moveTo>
                  <a:pt x="0" y="0"/>
                </a:moveTo>
                <a:lnTo>
                  <a:pt x="5872979" y="0"/>
                </a:lnTo>
                <a:lnTo>
                  <a:pt x="5872979" y="5138856"/>
                </a:lnTo>
                <a:lnTo>
                  <a:pt x="0" y="5138856"/>
                </a:lnTo>
                <a:lnTo>
                  <a:pt x="0" y="0"/>
                </a:lnTo>
                <a:close/>
              </a:path>
            </a:pathLst>
          </a:custGeom>
          <a:blipFill rotWithShape="1">
            <a:blip r:embed="rId3">
              <a:alphaModFix/>
            </a:blip>
            <a:stretch>
              <a:fillRect b="-7140" l="0" r="0" t="-7140"/>
            </a:stretch>
          </a:blipFill>
          <a:ln>
            <a:noFill/>
          </a:ln>
        </p:spPr>
      </p:sp>
      <p:sp>
        <p:nvSpPr>
          <p:cNvPr id="202" name="Google Shape;202;p4"/>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4">
              <a:alphaModFix/>
            </a:blip>
            <a:stretch>
              <a:fillRect b="0" l="0" r="0" t="0"/>
            </a:stretch>
          </a:blipFill>
          <a:ln>
            <a:noFill/>
          </a:ln>
        </p:spPr>
      </p:sp>
      <p:sp>
        <p:nvSpPr>
          <p:cNvPr id="203" name="Google Shape;203;p4"/>
          <p:cNvSpPr txBox="1"/>
          <p:nvPr/>
        </p:nvSpPr>
        <p:spPr>
          <a:xfrm>
            <a:off x="11801750" y="8845422"/>
            <a:ext cx="3000000" cy="460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i="1" lang="en-US" sz="1792">
                <a:solidFill>
                  <a:srgbClr val="FCB711"/>
                </a:solidFill>
                <a:latin typeface="Raleway"/>
                <a:ea typeface="Raleway"/>
                <a:cs typeface="Raleway"/>
                <a:sym typeface="Raleway"/>
              </a:rPr>
              <a:t>Image Credit: Canva AI</a:t>
            </a:r>
            <a:endParaRPr i="1" sz="900">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5"/>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213" name="Google Shape;213;p5"/>
          <p:cNvSpPr txBox="1"/>
          <p:nvPr/>
        </p:nvSpPr>
        <p:spPr>
          <a:xfrm>
            <a:off x="1952037" y="1266825"/>
            <a:ext cx="7879414" cy="182435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Pitfalls of Traditional Research Assessment</a:t>
            </a:r>
            <a:endParaRPr/>
          </a:p>
        </p:txBody>
      </p:sp>
      <p:sp>
        <p:nvSpPr>
          <p:cNvPr id="214" name="Google Shape;214;p5"/>
          <p:cNvSpPr txBox="1"/>
          <p:nvPr/>
        </p:nvSpPr>
        <p:spPr>
          <a:xfrm>
            <a:off x="1952037" y="3298564"/>
            <a:ext cx="14363100" cy="68850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Traditional assessment approaches</a:t>
            </a:r>
            <a:endParaRPr/>
          </a:p>
          <a:p>
            <a:pPr indent="0" lvl="0" marL="0" marR="0" rtl="0" algn="l">
              <a:lnSpc>
                <a:spcPct val="150000"/>
              </a:lnSpc>
              <a:spcBef>
                <a:spcPts val="0"/>
              </a:spcBef>
              <a:spcAft>
                <a:spcPts val="0"/>
              </a:spcAft>
              <a:buNone/>
            </a:pPr>
            <a:r>
              <a:rPr b="0" i="0" lang="en-US" sz="2992" u="none" cap="none" strike="noStrike">
                <a:solidFill>
                  <a:srgbClr val="FCB711"/>
                </a:solidFill>
                <a:latin typeface="Raleway"/>
                <a:ea typeface="Raleway"/>
                <a:cs typeface="Raleway"/>
                <a:sym typeface="Raleway"/>
              </a:rPr>
              <a:t>Often rely on a narrow set of quantitative, publication-based criteria and metrics such as publication counts, citation rates, “laundry-list” CVs, institution prestige, and grant income as primary measures of value.</a:t>
            </a:r>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Why does it matter?</a:t>
            </a:r>
            <a:endParaRPr/>
          </a:p>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T</a:t>
            </a:r>
            <a:r>
              <a:rPr b="0" i="0" lang="en-US" sz="2992" u="none" cap="none" strike="noStrike">
                <a:solidFill>
                  <a:srgbClr val="FCB711"/>
                </a:solidFill>
                <a:latin typeface="Raleway"/>
                <a:ea typeface="Raleway"/>
                <a:cs typeface="Raleway"/>
                <a:sym typeface="Raleway"/>
              </a:rPr>
              <a:t>hese methods can devalue work like:</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“slow science”</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mentorship</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community engagement</a:t>
            </a:r>
            <a:endParaRPr/>
          </a:p>
          <a:p>
            <a:pPr indent="-322990" lvl="1" marL="645981"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service</a:t>
            </a:r>
            <a:endParaRPr b="0" i="0" sz="2992" u="none" cap="none" strike="noStrike">
              <a:solidFill>
                <a:srgbClr val="FCB711"/>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6"/>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224" name="Google Shape;224;p6"/>
          <p:cNvSpPr/>
          <p:nvPr/>
        </p:nvSpPr>
        <p:spPr>
          <a:xfrm>
            <a:off x="1952037" y="4616902"/>
            <a:ext cx="1363933" cy="1496772"/>
          </a:xfrm>
          <a:custGeom>
            <a:rect b="b" l="l" r="r" t="t"/>
            <a:pathLst>
              <a:path extrusionOk="0" h="1496772" w="1363933">
                <a:moveTo>
                  <a:pt x="0" y="0"/>
                </a:moveTo>
                <a:lnTo>
                  <a:pt x="1363933" y="0"/>
                </a:lnTo>
                <a:lnTo>
                  <a:pt x="1363933" y="1496772"/>
                </a:lnTo>
                <a:lnTo>
                  <a:pt x="0" y="1496772"/>
                </a:lnTo>
                <a:lnTo>
                  <a:pt x="0" y="0"/>
                </a:lnTo>
                <a:close/>
              </a:path>
            </a:pathLst>
          </a:custGeom>
          <a:blipFill rotWithShape="1">
            <a:blip r:embed="rId4">
              <a:alphaModFix/>
            </a:blip>
            <a:stretch>
              <a:fillRect b="0" l="0" r="0" t="0"/>
            </a:stretch>
          </a:blipFill>
          <a:ln>
            <a:noFill/>
          </a:ln>
        </p:spPr>
      </p:sp>
      <p:sp>
        <p:nvSpPr>
          <p:cNvPr id="225" name="Google Shape;225;p6"/>
          <p:cNvSpPr txBox="1"/>
          <p:nvPr/>
        </p:nvSpPr>
        <p:spPr>
          <a:xfrm>
            <a:off x="4002090" y="4828872"/>
            <a:ext cx="12149700" cy="4605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992" u="none" cap="none" strike="noStrike">
                <a:solidFill>
                  <a:srgbClr val="FCB711"/>
                </a:solidFill>
                <a:latin typeface="Raleway"/>
                <a:ea typeface="Raleway"/>
                <a:cs typeface="Raleway"/>
                <a:sym typeface="Raleway"/>
              </a:rPr>
              <a:t>Journal Impact Factor (JIF) is a journal-level measure. This makes it a flawed measure of individuals because it does not provide any information about the quality of an individual article or researcher.</a:t>
            </a:r>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rPr b="0" i="0" lang="en-US" sz="2992" u="none" cap="none" strike="noStrike">
                <a:solidFill>
                  <a:srgbClr val="FCB711"/>
                </a:solidFill>
                <a:latin typeface="Raleway"/>
                <a:ea typeface="Raleway"/>
                <a:cs typeface="Raleway"/>
                <a:sym typeface="Raleway"/>
              </a:rPr>
              <a:t>The h-index is flawed because it favors senior researchers, science disciplines over humanities, varies across databases, and does not account for specific author contributions in </a:t>
            </a:r>
            <a:r>
              <a:rPr b="0" i="0" lang="en-US" sz="2992" u="none" cap="none" strike="noStrike">
                <a:solidFill>
                  <a:srgbClr val="FCB711"/>
                </a:solidFill>
                <a:latin typeface="Raleway"/>
                <a:ea typeface="Raleway"/>
                <a:cs typeface="Raleway"/>
                <a:sym typeface="Raleway"/>
                <a:extLst>
                  <a:ext uri="http://customooxmlschemas.google.com/">
                    <go:slidesCustomData xmlns:go="http://customooxmlschemas.google.com/" textRoundtripDataId="0"/>
                  </a:ext>
                </a:extLst>
              </a:rPr>
              <a:t>teams</a:t>
            </a:r>
            <a:r>
              <a:rPr b="0" i="0" lang="en-US" sz="2992" u="none" cap="none" strike="noStrike">
                <a:solidFill>
                  <a:srgbClr val="FCB711"/>
                </a:solidFill>
                <a:latin typeface="Raleway"/>
                <a:ea typeface="Raleway"/>
                <a:cs typeface="Raleway"/>
                <a:sym typeface="Raleway"/>
              </a:rPr>
              <a:t>.</a:t>
            </a:r>
            <a:endParaRPr/>
          </a:p>
        </p:txBody>
      </p:sp>
      <p:sp>
        <p:nvSpPr>
          <p:cNvPr id="226" name="Google Shape;226;p6"/>
          <p:cNvSpPr/>
          <p:nvPr/>
        </p:nvSpPr>
        <p:spPr>
          <a:xfrm>
            <a:off x="1952037" y="7001819"/>
            <a:ext cx="1363933" cy="971234"/>
          </a:xfrm>
          <a:custGeom>
            <a:rect b="b" l="l" r="r" t="t"/>
            <a:pathLst>
              <a:path extrusionOk="0" h="971234" w="1363933">
                <a:moveTo>
                  <a:pt x="0" y="0"/>
                </a:moveTo>
                <a:lnTo>
                  <a:pt x="1363933" y="0"/>
                </a:lnTo>
                <a:lnTo>
                  <a:pt x="1363933" y="971234"/>
                </a:lnTo>
                <a:lnTo>
                  <a:pt x="0" y="971234"/>
                </a:lnTo>
                <a:lnTo>
                  <a:pt x="0" y="0"/>
                </a:lnTo>
                <a:close/>
              </a:path>
            </a:pathLst>
          </a:custGeom>
          <a:blipFill rotWithShape="1">
            <a:blip r:embed="rId5">
              <a:alphaModFix/>
            </a:blip>
            <a:stretch>
              <a:fillRect b="0" l="0" r="0" t="0"/>
            </a:stretch>
          </a:blipFill>
          <a:ln>
            <a:noFill/>
          </a:ln>
        </p:spPr>
      </p:sp>
      <p:sp>
        <p:nvSpPr>
          <p:cNvPr id="227" name="Google Shape;227;p6"/>
          <p:cNvSpPr txBox="1"/>
          <p:nvPr/>
        </p:nvSpPr>
        <p:spPr>
          <a:xfrm>
            <a:off x="1952037" y="1304925"/>
            <a:ext cx="10844947" cy="182435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Examples of commonly misused Indicators: JIF and h-index</a:t>
            </a:r>
            <a:endParaRPr/>
          </a:p>
        </p:txBody>
      </p:sp>
      <p:sp>
        <p:nvSpPr>
          <p:cNvPr id="228" name="Google Shape;228;p6"/>
          <p:cNvSpPr txBox="1"/>
          <p:nvPr/>
        </p:nvSpPr>
        <p:spPr>
          <a:xfrm>
            <a:off x="0" y="9826497"/>
            <a:ext cx="3000000" cy="460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i="1" lang="en-US" sz="1792">
                <a:solidFill>
                  <a:srgbClr val="FCB711"/>
                </a:solidFill>
                <a:latin typeface="Raleway"/>
                <a:ea typeface="Raleway"/>
                <a:cs typeface="Raleway"/>
                <a:sym typeface="Raleway"/>
              </a:rPr>
              <a:t>Image Credit: Canva AI</a:t>
            </a:r>
            <a:endParaRPr i="1" sz="900">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7"/>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238" name="Google Shape;238;p7"/>
          <p:cNvSpPr/>
          <p:nvPr/>
        </p:nvSpPr>
        <p:spPr>
          <a:xfrm>
            <a:off x="9649533" y="1619889"/>
            <a:ext cx="7609767" cy="7638411"/>
          </a:xfrm>
          <a:custGeom>
            <a:rect b="b" l="l" r="r" t="t"/>
            <a:pathLst>
              <a:path extrusionOk="0" h="7638411" w="7609767">
                <a:moveTo>
                  <a:pt x="0" y="0"/>
                </a:moveTo>
                <a:lnTo>
                  <a:pt x="7609767" y="0"/>
                </a:lnTo>
                <a:lnTo>
                  <a:pt x="7609767" y="7638411"/>
                </a:lnTo>
                <a:lnTo>
                  <a:pt x="0" y="7638411"/>
                </a:lnTo>
                <a:lnTo>
                  <a:pt x="0" y="0"/>
                </a:lnTo>
                <a:close/>
              </a:path>
            </a:pathLst>
          </a:custGeom>
          <a:blipFill rotWithShape="1">
            <a:blip r:embed="rId4">
              <a:alphaModFix/>
            </a:blip>
            <a:stretch>
              <a:fillRect b="0" l="0" r="0" t="0"/>
            </a:stretch>
          </a:blipFill>
          <a:ln>
            <a:noFill/>
          </a:ln>
        </p:spPr>
      </p:sp>
      <p:sp>
        <p:nvSpPr>
          <p:cNvPr id="239" name="Google Shape;239;p7"/>
          <p:cNvSpPr txBox="1"/>
          <p:nvPr/>
        </p:nvSpPr>
        <p:spPr>
          <a:xfrm>
            <a:off x="1952037" y="1304925"/>
            <a:ext cx="7545200" cy="182435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Cognitive and Systems Biases </a:t>
            </a:r>
            <a:endParaRPr/>
          </a:p>
        </p:txBody>
      </p:sp>
      <p:sp>
        <p:nvSpPr>
          <p:cNvPr id="240" name="Google Shape;240;p7"/>
          <p:cNvSpPr txBox="1"/>
          <p:nvPr/>
        </p:nvSpPr>
        <p:spPr>
          <a:xfrm>
            <a:off x="1952037" y="3917861"/>
            <a:ext cx="6649580" cy="279112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992" u="none" cap="none" strike="noStrike">
                <a:solidFill>
                  <a:srgbClr val="FCB711"/>
                </a:solidFill>
                <a:latin typeface="Raleway"/>
                <a:ea typeface="Raleway"/>
                <a:cs typeface="Raleway"/>
                <a:sym typeface="Raleway"/>
              </a:rPr>
              <a:t>Traditional assessment decisions can be susceptible to biases, like:</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Confirmation bias</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Halo effect </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The Matthew effect </a:t>
            </a:r>
            <a:endParaRPr/>
          </a:p>
        </p:txBody>
      </p:sp>
      <p:sp>
        <p:nvSpPr>
          <p:cNvPr id="241" name="Google Shape;241;p7"/>
          <p:cNvSpPr txBox="1"/>
          <p:nvPr/>
        </p:nvSpPr>
        <p:spPr>
          <a:xfrm>
            <a:off x="13207008" y="3881631"/>
            <a:ext cx="121920" cy="330834"/>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1" lang="en-US" sz="2000" u="none" cap="none" strike="noStrike">
                <a:solidFill>
                  <a:srgbClr val="282120"/>
                </a:solidFill>
                <a:latin typeface="Lora"/>
                <a:ea typeface="Lora"/>
                <a:cs typeface="Lora"/>
                <a:sym typeface="Lora"/>
              </a:rPr>
              <a:t>e</a:t>
            </a:r>
            <a:endParaRPr/>
          </a:p>
        </p:txBody>
      </p:sp>
      <p:sp>
        <p:nvSpPr>
          <p:cNvPr id="242" name="Google Shape;242;p7"/>
          <p:cNvSpPr txBox="1"/>
          <p:nvPr/>
        </p:nvSpPr>
        <p:spPr>
          <a:xfrm>
            <a:off x="13911332" y="6416256"/>
            <a:ext cx="157222" cy="292734"/>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1" lang="en-US" sz="1700" u="none" cap="none" strike="noStrike">
                <a:solidFill>
                  <a:srgbClr val="282120"/>
                </a:solidFill>
                <a:latin typeface="Raleway"/>
                <a:ea typeface="Raleway"/>
                <a:cs typeface="Raleway"/>
                <a:sym typeface="Raleway"/>
              </a:rPr>
              <a:t>H</a:t>
            </a:r>
            <a:endParaRPr/>
          </a:p>
        </p:txBody>
      </p:sp>
      <p:sp>
        <p:nvSpPr>
          <p:cNvPr id="243" name="Google Shape;243;p7"/>
          <p:cNvSpPr txBox="1"/>
          <p:nvPr/>
        </p:nvSpPr>
        <p:spPr>
          <a:xfrm>
            <a:off x="10518700" y="9378125"/>
            <a:ext cx="5032800" cy="686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US" sz="1487" u="none" cap="none" strike="noStrike">
                <a:solidFill>
                  <a:srgbClr val="FFFFFF"/>
                </a:solidFill>
                <a:latin typeface="Raleway"/>
                <a:ea typeface="Raleway"/>
                <a:cs typeface="Raleway"/>
                <a:sym typeface="Raleway"/>
              </a:rPr>
              <a:t>Image adapted from: https://sfdora.org/resource/rethinking-research-assessment-unintended-cognitive-and-systems-biases/</a:t>
            </a:r>
            <a:endParaRPr>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8"/>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253" name="Google Shape;253;p8"/>
          <p:cNvSpPr txBox="1"/>
          <p:nvPr/>
        </p:nvSpPr>
        <p:spPr>
          <a:xfrm>
            <a:off x="1952037" y="1304925"/>
            <a:ext cx="7545200" cy="182435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Five Principles for Responsible Use</a:t>
            </a:r>
            <a:endParaRPr/>
          </a:p>
        </p:txBody>
      </p:sp>
      <p:sp>
        <p:nvSpPr>
          <p:cNvPr id="254" name="Google Shape;254;p8"/>
          <p:cNvSpPr txBox="1"/>
          <p:nvPr/>
        </p:nvSpPr>
        <p:spPr>
          <a:xfrm>
            <a:off x="1952021" y="3795550"/>
            <a:ext cx="11382900" cy="5296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992" u="none" cap="none" strike="noStrike">
                <a:solidFill>
                  <a:srgbClr val="FCB711"/>
                </a:solidFill>
                <a:latin typeface="Raleway"/>
                <a:ea typeface="Raleway"/>
                <a:cs typeface="Raleway"/>
                <a:sym typeface="Raleway"/>
              </a:rPr>
              <a:t>When using quantitative indicators, follow these principles</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Be clear</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Be transparent</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Be specific</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Be contextual</a:t>
            </a:r>
            <a:endParaRPr/>
          </a:p>
          <a:p>
            <a:pPr indent="-322990" lvl="1" marL="645981"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Be fair</a:t>
            </a:r>
            <a:endParaRPr b="0" i="0" sz="29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rPr b="0" i="0" lang="en-US" sz="2992" u="none" cap="none" strike="noStrike">
                <a:solidFill>
                  <a:srgbClr val="FCB711"/>
                </a:solidFill>
                <a:latin typeface="Raleway"/>
                <a:ea typeface="Raleway"/>
                <a:cs typeface="Raleway"/>
                <a:sym typeface="Raleway"/>
              </a:rPr>
              <a:t>These principles prioritize expert judgment over a simple reliance on numbers</a:t>
            </a:r>
            <a:endParaRPr/>
          </a:p>
        </p:txBody>
      </p:sp>
      <p:sp>
        <p:nvSpPr>
          <p:cNvPr id="255" name="Google Shape;255;p8"/>
          <p:cNvSpPr txBox="1"/>
          <p:nvPr/>
        </p:nvSpPr>
        <p:spPr>
          <a:xfrm>
            <a:off x="1952037" y="9739079"/>
            <a:ext cx="8766989" cy="325755"/>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b="0" i="0" lang="en-US" sz="1799" u="none" cap="none" strike="noStrike">
                <a:solidFill>
                  <a:srgbClr val="FFFFFF"/>
                </a:solidFill>
                <a:latin typeface="Arimo"/>
                <a:ea typeface="Arimo"/>
                <a:cs typeface="Arimo"/>
                <a:sym typeface="Arimo"/>
              </a:rPr>
              <a:t>Source: </a:t>
            </a:r>
            <a:r>
              <a:rPr b="0" i="0" lang="en-US" sz="1799" u="sng" cap="none" strike="noStrike">
                <a:solidFill>
                  <a:srgbClr val="FFFFFF"/>
                </a:solidFill>
                <a:latin typeface="Arimo"/>
                <a:ea typeface="Arimo"/>
                <a:cs typeface="Arimo"/>
                <a:sym typeface="Arimo"/>
                <a:hlinkClick r:id="rId4">
                  <a:extLst>
                    <a:ext uri="{A12FA001-AC4F-418D-AE19-62706E023703}">
                      <ahyp:hlinkClr val="tx"/>
                    </a:ext>
                  </a:extLst>
                </a:hlinkClick>
              </a:rPr>
              <a:t>https://sfdora.org/wp-content/uploads/2024/05/DORA_indicators_guidance.pdf</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9"/>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265" name="Google Shape;265;p9"/>
          <p:cNvSpPr txBox="1"/>
          <p:nvPr/>
        </p:nvSpPr>
        <p:spPr>
          <a:xfrm>
            <a:off x="10771025" y="1496033"/>
            <a:ext cx="6729300" cy="8619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Real-world example</a:t>
            </a:r>
            <a:endParaRPr/>
          </a:p>
        </p:txBody>
      </p:sp>
      <p:sp>
        <p:nvSpPr>
          <p:cNvPr id="266" name="Google Shape;266;p9"/>
          <p:cNvSpPr/>
          <p:nvPr/>
        </p:nvSpPr>
        <p:spPr>
          <a:xfrm>
            <a:off x="1537412" y="1028700"/>
            <a:ext cx="8455398" cy="8455398"/>
          </a:xfrm>
          <a:custGeom>
            <a:rect b="b" l="l" r="r" t="t"/>
            <a:pathLst>
              <a:path extrusionOk="0" h="8455398" w="8455398">
                <a:moveTo>
                  <a:pt x="0" y="0"/>
                </a:moveTo>
                <a:lnTo>
                  <a:pt x="8455398" y="0"/>
                </a:lnTo>
                <a:lnTo>
                  <a:pt x="8455398" y="8455398"/>
                </a:lnTo>
                <a:lnTo>
                  <a:pt x="0" y="8455398"/>
                </a:lnTo>
                <a:lnTo>
                  <a:pt x="0" y="0"/>
                </a:lnTo>
                <a:close/>
              </a:path>
            </a:pathLst>
          </a:custGeom>
          <a:blipFill rotWithShape="1">
            <a:blip r:embed="rId4">
              <a:alphaModFix/>
            </a:blip>
            <a:stretch>
              <a:fillRect b="0" l="0" r="0" t="0"/>
            </a:stretch>
          </a:blipFill>
          <a:ln>
            <a:noFill/>
          </a:ln>
        </p:spPr>
      </p:sp>
      <p:sp>
        <p:nvSpPr>
          <p:cNvPr id="267" name="Google Shape;267;p9"/>
          <p:cNvSpPr txBox="1"/>
          <p:nvPr/>
        </p:nvSpPr>
        <p:spPr>
          <a:xfrm>
            <a:off x="10749799" y="2720730"/>
            <a:ext cx="6918300" cy="59871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992" u="none" cap="none" strike="noStrike">
                <a:solidFill>
                  <a:srgbClr val="FCB711"/>
                </a:solidFill>
                <a:latin typeface="Raleway"/>
                <a:ea typeface="Raleway"/>
                <a:cs typeface="Raleway"/>
                <a:sym typeface="Raleway"/>
              </a:rPr>
              <a:t>Traditional assessment approaches are not set in stone!</a:t>
            </a:r>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rPr b="0" i="0" lang="en-US" sz="2992" u="none" cap="none" strike="noStrike">
                <a:solidFill>
                  <a:srgbClr val="FCB711"/>
                </a:solidFill>
                <a:latin typeface="Raleway"/>
                <a:ea typeface="Raleway"/>
                <a:cs typeface="Raleway"/>
                <a:sym typeface="Raleway"/>
              </a:rPr>
              <a:t>Many organizations, like QUT, are working to reform and modernize their assessment approaches.</a:t>
            </a:r>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rPr b="0" i="0" lang="en-US" sz="2992" u="none" cap="none" strike="noStrike">
                <a:solidFill>
                  <a:srgbClr val="FCB711"/>
                </a:solidFill>
                <a:latin typeface="Raleway"/>
                <a:ea typeface="Raleway"/>
                <a:cs typeface="Raleway"/>
                <a:sym typeface="Raleway"/>
              </a:rPr>
              <a:t>Review the example to see what this looks like in the real world.</a:t>
            </a:r>
            <a:endParaRPr/>
          </a:p>
        </p:txBody>
      </p:sp>
      <p:sp>
        <p:nvSpPr>
          <p:cNvPr id="268" name="Google Shape;268;p9"/>
          <p:cNvSpPr txBox="1"/>
          <p:nvPr/>
        </p:nvSpPr>
        <p:spPr>
          <a:xfrm>
            <a:off x="10771037" y="9782905"/>
            <a:ext cx="4697100" cy="246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1600" u="none" cap="none" strike="noStrike">
                <a:solidFill>
                  <a:srgbClr val="FFFFFF"/>
                </a:solidFill>
                <a:latin typeface="Raleway"/>
                <a:ea typeface="Raleway"/>
                <a:cs typeface="Raleway"/>
                <a:sym typeface="Raleway"/>
              </a:rPr>
              <a:t>Source: https://sfdora.org/case-study/qut/ </a:t>
            </a:r>
            <a:endParaRPr>
              <a:latin typeface="Raleway"/>
              <a:ea typeface="Raleway"/>
              <a:cs typeface="Raleway"/>
              <a:sym typeface="Raleway"/>
            </a:endParaRPr>
          </a:p>
        </p:txBody>
      </p:sp>
      <p:sp>
        <p:nvSpPr>
          <p:cNvPr id="269" name="Google Shape;269;p9"/>
          <p:cNvSpPr txBox="1"/>
          <p:nvPr/>
        </p:nvSpPr>
        <p:spPr>
          <a:xfrm>
            <a:off x="1537400" y="9568785"/>
            <a:ext cx="3000000" cy="460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i="1" lang="en-US" sz="1792">
                <a:solidFill>
                  <a:srgbClr val="FCB711"/>
                </a:solidFill>
                <a:latin typeface="Raleway"/>
                <a:ea typeface="Raleway"/>
                <a:cs typeface="Raleway"/>
                <a:sym typeface="Raleway"/>
              </a:rPr>
              <a:t>Image Credit: Canva AI</a:t>
            </a:r>
            <a:endParaRPr i="1" sz="900">
              <a:latin typeface="Raleway"/>
              <a:ea typeface="Raleway"/>
              <a:cs typeface="Raleway"/>
              <a:sym typeface="Raleway"/>
            </a:endParaRPr>
          </a:p>
        </p:txBody>
      </p:sp>
      <p:sp>
        <p:nvSpPr>
          <p:cNvPr id="270" name="Google Shape;270;p9"/>
          <p:cNvSpPr/>
          <p:nvPr/>
        </p:nvSpPr>
        <p:spPr>
          <a:xfrm>
            <a:off x="2566147" y="8031260"/>
            <a:ext cx="67200" cy="67200"/>
          </a:xfrm>
          <a:prstGeom prst="rect">
            <a:avLst/>
          </a:prstGeom>
          <a:solidFill>
            <a:srgbClr val="D9EBF4"/>
          </a:solidFill>
          <a:ln cap="flat" cmpd="sng" w="9525">
            <a:solidFill>
              <a:srgbClr val="D9EB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