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Lst>
  <p:sldSz cy="10287000" cx="18288000"/>
  <p:notesSz cx="6858000" cy="9144000"/>
  <p:embeddedFontLst>
    <p:embeddedFont>
      <p:font typeface="Raleway"/>
      <p:regular r:id="rId18"/>
      <p:bold r:id="rId19"/>
      <p:italic r:id="rId20"/>
      <p:boldItalic r:id="rId21"/>
    </p:embeddedFont>
    <p:embeddedFont>
      <p:font typeface="Playfair Display"/>
      <p:bold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24" roundtripDataSignature="AMtx7mhaTMUZBbB6EcsVIFPdtRJ4GfjTS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aleway-italic.fntdata"/><Relationship Id="rId11" Type="http://schemas.openxmlformats.org/officeDocument/2006/relationships/slide" Target="slides/slide5.xml"/><Relationship Id="rId22" Type="http://schemas.openxmlformats.org/officeDocument/2006/relationships/font" Target="fonts/PlayfairDisplay-bold.fntdata"/><Relationship Id="rId10" Type="http://schemas.openxmlformats.org/officeDocument/2006/relationships/slide" Target="slides/slide4.xml"/><Relationship Id="rId21" Type="http://schemas.openxmlformats.org/officeDocument/2006/relationships/font" Target="fonts/Raleway-boldItalic.fntdata"/><Relationship Id="rId13" Type="http://schemas.openxmlformats.org/officeDocument/2006/relationships/slide" Target="slides/slide7.xml"/><Relationship Id="rId24" Type="http://customschemas.google.com/relationships/presentationmetadata" Target="metadata"/><Relationship Id="rId12" Type="http://schemas.openxmlformats.org/officeDocument/2006/relationships/slide" Target="slides/slide6.xml"/><Relationship Id="rId23" Type="http://schemas.openxmlformats.org/officeDocument/2006/relationships/font" Target="fonts/PlayfairDisplay-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2.xml"/><Relationship Id="rId19" Type="http://schemas.openxmlformats.org/officeDocument/2006/relationships/font" Target="fonts/Raleway-bold.fntdata"/><Relationship Id="rId6" Type="http://schemas.openxmlformats.org/officeDocument/2006/relationships/notesMaster" Target="notesMasters/notesMaster1.xml"/><Relationship Id="rId18" Type="http://schemas.openxmlformats.org/officeDocument/2006/relationships/font" Target="fonts/Raleway-regular.fntdata"/><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3c93702268e_0_86: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161" name="Google Shape;161;g3c93702268e_0_86: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162" name="Google Shape;162;g3c93702268e_0_86:notes"/>
          <p:cNvSpPr/>
          <p:nvPr>
            <p:ph idx="3"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3" name="Google Shape;163;g3c93702268e_0_86:notes"/>
          <p:cNvSpPr txBox="1"/>
          <p:nvPr>
            <p:ph idx="1" type="body"/>
          </p:nvPr>
        </p:nvSpPr>
        <p:spPr>
          <a:xfrm>
            <a:off x="914400" y="3251200"/>
            <a:ext cx="7315200" cy="3081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Please feel free to delete this and any slides when using this slide deck.</a:t>
            </a:r>
            <a:endParaRPr/>
          </a:p>
        </p:txBody>
      </p:sp>
      <p:sp>
        <p:nvSpPr>
          <p:cNvPr id="164" name="Google Shape;164;g3c93702268e_0_86:notes"/>
          <p:cNvSpPr txBox="1"/>
          <p:nvPr>
            <p:ph idx="11" type="ftr"/>
          </p:nvPr>
        </p:nvSpPr>
        <p:spPr>
          <a:xfrm>
            <a:off x="0" y="6502400"/>
            <a:ext cx="3962400" cy="3414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165" name="Google Shape;165;g3c93702268e_0_86:notes"/>
          <p:cNvSpPr txBox="1"/>
          <p:nvPr>
            <p:ph idx="12" type="sldNum"/>
          </p:nvPr>
        </p:nvSpPr>
        <p:spPr>
          <a:xfrm>
            <a:off x="5180013" y="6502400"/>
            <a:ext cx="3962400" cy="3414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10: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323" name="Google Shape;323;p10: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324" name="Google Shape;324;p10: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5" name="Google Shape;325;p10: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ADDITIONAL INFORMATION: Additional option for discussing different initiatives in the RRA space.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This is not an exhaustive list of initiatives working to reform research assessment.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Image credit: DORA's "A Practical Guide to Implementing Responsible Research Assessment at Research Performing Organizations": https://doi.org/10.5281/zenodo.15000682 </a:t>
            </a:r>
            <a:endParaRPr/>
          </a:p>
        </p:txBody>
      </p:sp>
      <p:sp>
        <p:nvSpPr>
          <p:cNvPr id="326" name="Google Shape;326;p10: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327" name="Google Shape;327;p10: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11: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335" name="Google Shape;335;p11: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336" name="Google Shape;336;p11: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7" name="Google Shape;337;p11: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Thank you for using these slides and the teaching support guide.  We would love to know how you used these resources and invite you to fill out this feedback form: https://forms.gle/RXZbtoBipzVYXoX19</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If you have any questions, please contact us as: info@sfdora.org.</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What to do next? Consider creating a call to action for your audience to continue the conversation. As an example: If you are a librarian and you used these slides to inform a presentation on RRA to your researchers, you can ask them to create a 2-page revised version of their CV that include narrative elements, doesn't include inappropriate metrics, and focuses on their most impactful work.</a:t>
            </a:r>
            <a:endParaRPr/>
          </a:p>
        </p:txBody>
      </p:sp>
      <p:sp>
        <p:nvSpPr>
          <p:cNvPr id="338" name="Google Shape;338;p11: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339" name="Google Shape;339;p11: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3c93702268e_0_172:notes"/>
          <p:cNvSpPr txBox="1"/>
          <p:nvPr>
            <p:ph idx="1" type="body"/>
          </p:nvPr>
        </p:nvSpPr>
        <p:spPr>
          <a:xfrm>
            <a:off x="914400" y="3251200"/>
            <a:ext cx="7315200" cy="3081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3" name="Google Shape;173;g3c93702268e_0_172:notes"/>
          <p:cNvSpPr/>
          <p:nvPr>
            <p:ph idx="2"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3: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181" name="Google Shape;181;p3: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182" name="Google Shape;182;p3: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3" name="Google Shape;183;p3: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ADDITIONAL INFORMATION: This slide deck is for those who want to incorporate DORA’s “Introduction to RRA” course materials into training, teachings, presentations, etc. This may be particularly useful for RRA advocates who are seeking educational materials for their communities.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Please feel free to delete this and any slides when using this slide deck.</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This deck provides the most important takeaways from a lesson from the Introduction to RRA course. Notes for presenters are included in the speaker notes.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Each course lesson has a slide deck and lesson guide. This gives you the flexibility: You can have your learners take the course and/or you can teach high-level key takeaways from each lesson.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You decide which combination of approaches is most suitable for your needs.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Unless otherwise indicated, this content is available under a Creative Commons Attribution License CC BY-NC-ND 4.0. Logos are trademarks or registered trademarks of their respective organizations and may not be reused or reproduced without permission.</a:t>
            </a:r>
            <a:endParaRPr/>
          </a:p>
        </p:txBody>
      </p:sp>
      <p:sp>
        <p:nvSpPr>
          <p:cNvPr id="184" name="Google Shape;184;p3: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185" name="Google Shape;185;p3: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4: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193" name="Google Shape;193;p4: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194" name="Google Shape;194;p4: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5" name="Google Shape;195;p4: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ADDITIONAL INFORMATION: This lesson is meant to help learners better understand their professional ecosystem. Focus on how research assessment reform is not just about a single issue (like metrics or academic assessment), but about addressing systemic issues.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We recommend that facilitators/presenters take Lesson 2 of the DORA Introductory Course before teaching it's content. https://sfdora.org/courses/introductory-course-to-responsible-research-assessment/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This lesson aims to demonstrate how responsible research assessment (RRA) profoundly impacts all the individuals and components of the academic system, emphasizing its role in addressing systemic issues, driving institutional change, and fostering more equitable and impactful career paths. This lesson will also provide a deeper dive into the diverse range of actors involved in RRA, providing an overview of their key roles within the scholarly system. By understanding how interconnected RRA is with the entire system, it becomes possible to disrupt the system and implement research assessment reform. However, it should be noted that this process of transforming the evaluation system is contentious, as there are opposing interests. For example, academic elites tend to be conservative and use arguments such as a loss of objectivity in evaluation or a future loss of quality due to the relaxation of the requirements for considering a publication of sufficient quality to oppose the changes.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Suggested options for how to deliver and facilitate this lesson in a seminar, workshop, or classroom setting: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1. Have your students/audience take this course lesson before your presentation. This will support jumping more quickly into deeper discussions and focus on discussion questions.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2. Present the information from these slides. You may include some or all of the discussion questions. This is a good option if you are short on time and space, or if you are adding these slides into an existing deck.</a:t>
            </a:r>
            <a:endParaRPr/>
          </a:p>
        </p:txBody>
      </p:sp>
      <p:sp>
        <p:nvSpPr>
          <p:cNvPr id="196" name="Google Shape;196;p4: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197" name="Google Shape;197;p4: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5: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206" name="Google Shape;206;p5: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207" name="Google Shape;207;p5: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8" name="Google Shape;208;p5: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ADDITIONAL INFORMATION: You may omit this and other slides that contain basic definitions if you feel your audience already has a firm grasp on research assessment. However, it is also very helpful to create a shared baseline of knowledge.</a:t>
            </a:r>
            <a:endParaRPr/>
          </a:p>
        </p:txBody>
      </p:sp>
      <p:sp>
        <p:nvSpPr>
          <p:cNvPr id="209" name="Google Shape;209;p5: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210" name="Google Shape;210;p5: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6: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217" name="Google Shape;217;p6: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218" name="Google Shape;218;p6: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9" name="Google Shape;219;p6: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DISCUSSION QUESTION: Which actors influence your work the most? Discuss those that you might not have been aware of before and how this has changed your view of your place in the academic system.</a:t>
            </a:r>
            <a:endParaRPr b="1"/>
          </a:p>
          <a:p>
            <a:pPr indent="0" lvl="0" marL="0" rtl="0" algn="l">
              <a:spcBef>
                <a:spcPts val="0"/>
              </a:spcBef>
              <a:spcAft>
                <a:spcPts val="0"/>
              </a:spcAft>
              <a:buNone/>
            </a:pPr>
            <a:r>
              <a:t/>
            </a:r>
            <a:endParaRPr/>
          </a:p>
          <a:p>
            <a:pPr indent="0" lvl="0" marL="0" rtl="0" algn="l">
              <a:spcBef>
                <a:spcPts val="0"/>
              </a:spcBef>
              <a:spcAft>
                <a:spcPts val="0"/>
              </a:spcAft>
              <a:buNone/>
            </a:pPr>
            <a:r>
              <a:rPr lang="en-US"/>
              <a:t>ADDITIONAL INFORMATION: This slide provides a basic overview of who is involved in the research system. It is not exhaustive, but it does give an idea of the basic players on the field who influence and are influenced by research assessment practices.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In more detail:</a:t>
            </a:r>
            <a:endParaRPr/>
          </a:p>
          <a:p>
            <a:pPr indent="-317500" lvl="0" marL="457200" rtl="0" algn="l">
              <a:spcBef>
                <a:spcPts val="0"/>
              </a:spcBef>
              <a:spcAft>
                <a:spcPts val="0"/>
              </a:spcAft>
              <a:buSzPts val="1400"/>
              <a:buChar char="●"/>
            </a:pPr>
            <a:r>
              <a:rPr lang="en-US"/>
              <a:t>Research Funding Organizations: Organizations that provide financial support for research. Their policies heavily influence what types of research are rewarded. The “changing role of funders in responsible research assessment” is a key focus for reform.</a:t>
            </a:r>
            <a:endParaRPr/>
          </a:p>
          <a:p>
            <a:pPr indent="-317500" lvl="0" marL="457200" rtl="0" algn="l">
              <a:spcBef>
                <a:spcPts val="0"/>
              </a:spcBef>
              <a:spcAft>
                <a:spcPts val="0"/>
              </a:spcAft>
              <a:buSzPts val="1400"/>
              <a:buChar char="●"/>
            </a:pPr>
            <a:r>
              <a:rPr lang="en-US"/>
              <a:t>National bodies: Government agencies or consortia (e.g., AGORRA/RoRI – Research on Research Institute) that influence national research policies and funding landscapes.</a:t>
            </a:r>
            <a:endParaRPr/>
          </a:p>
          <a:p>
            <a:pPr indent="-317500" lvl="0" marL="457200" rtl="0" algn="l">
              <a:spcBef>
                <a:spcPts val="0"/>
              </a:spcBef>
              <a:spcAft>
                <a:spcPts val="0"/>
              </a:spcAft>
              <a:buSzPts val="1400"/>
              <a:buChar char="●"/>
            </a:pPr>
            <a:r>
              <a:rPr lang="en-US"/>
              <a:t>Publishers: Organizations that disseminate scholarly work. They can de-emphasize the Journal Impact Factor (JIF) and promote responsible use of indicators.</a:t>
            </a:r>
            <a:endParaRPr/>
          </a:p>
          <a:p>
            <a:pPr indent="-317500" lvl="0" marL="457200" rtl="0" algn="l">
              <a:spcBef>
                <a:spcPts val="0"/>
              </a:spcBef>
              <a:spcAft>
                <a:spcPts val="0"/>
              </a:spcAft>
              <a:buSzPts val="1400"/>
              <a:buChar char="●"/>
            </a:pPr>
            <a:r>
              <a:rPr lang="en-US"/>
              <a:t>Scholarly and Learned Societies: Professional organizations that represent specific disciplines or academic fields. They can set disciplinary standards for assessment.</a:t>
            </a:r>
            <a:endParaRPr/>
          </a:p>
          <a:p>
            <a:pPr indent="-317500" lvl="0" marL="457200" rtl="0" algn="l">
              <a:spcBef>
                <a:spcPts val="0"/>
              </a:spcBef>
              <a:spcAft>
                <a:spcPts val="0"/>
              </a:spcAft>
              <a:buSzPts val="1400"/>
              <a:buChar char="●"/>
            </a:pPr>
            <a:r>
              <a:rPr lang="en-US"/>
              <a:t>Research Performing Organizations: Universities and research organizations where research is conducted. They are central to implementing RRA in hiring, promotion, and tenure processes.</a:t>
            </a:r>
            <a:endParaRPr/>
          </a:p>
          <a:p>
            <a:pPr indent="-317500" lvl="0" marL="457200" rtl="0" algn="l">
              <a:spcBef>
                <a:spcPts val="0"/>
              </a:spcBef>
              <a:spcAft>
                <a:spcPts val="0"/>
              </a:spcAft>
              <a:buSzPts val="1400"/>
              <a:buChar char="●"/>
            </a:pPr>
            <a:r>
              <a:rPr lang="en-US"/>
              <a:t>Researchers/staff: The individuals who conduct research and are directly affected by assessment practices. </a:t>
            </a:r>
            <a:endParaRPr/>
          </a:p>
          <a:p>
            <a:pPr indent="-317500" lvl="0" marL="457200" rtl="0" algn="l">
              <a:spcBef>
                <a:spcPts val="0"/>
              </a:spcBef>
              <a:spcAft>
                <a:spcPts val="0"/>
              </a:spcAft>
              <a:buSzPts val="1400"/>
              <a:buChar char="●"/>
            </a:pPr>
            <a:r>
              <a:rPr lang="en-US"/>
              <a:t>The reviewers: Individual researchers and subject matter experts who perform evaluations for research funding organizations, research performing organizations, etc.</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Within organizations that do research assessment, several departments play crucial roles in providing resources, infrastructure, and training for RRA implementation. In research performing organizations, these include:</a:t>
            </a:r>
            <a:endParaRPr/>
          </a:p>
          <a:p>
            <a:pPr indent="-317500" lvl="0" marL="457200" rtl="0" algn="l">
              <a:spcBef>
                <a:spcPts val="0"/>
              </a:spcBef>
              <a:spcAft>
                <a:spcPts val="0"/>
              </a:spcAft>
              <a:buSzPts val="1400"/>
              <a:buChar char="●"/>
            </a:pPr>
            <a:r>
              <a:rPr lang="en-US"/>
              <a:t>Human Resources (HR): Essential for integrating RRA principles into hiring, promotion, and tenure policies and processes.</a:t>
            </a:r>
            <a:endParaRPr/>
          </a:p>
          <a:p>
            <a:pPr indent="-317500" lvl="0" marL="457200" rtl="0" algn="l">
              <a:spcBef>
                <a:spcPts val="0"/>
              </a:spcBef>
              <a:spcAft>
                <a:spcPts val="0"/>
              </a:spcAft>
              <a:buSzPts val="1400"/>
              <a:buChar char="●"/>
            </a:pPr>
            <a:r>
              <a:rPr lang="en-US"/>
              <a:t>Library Staff: Play a vital role in providing access to diverse scholarly outputs, educating on responsible metrics, and supporting open scholarship.</a:t>
            </a:r>
            <a:endParaRPr/>
          </a:p>
          <a:p>
            <a:pPr indent="-317500" lvl="0" marL="457200" rtl="0" algn="l">
              <a:spcBef>
                <a:spcPts val="0"/>
              </a:spcBef>
              <a:spcAft>
                <a:spcPts val="0"/>
              </a:spcAft>
              <a:buSzPts val="1400"/>
              <a:buChar char="●"/>
            </a:pPr>
            <a:r>
              <a:rPr lang="en-US"/>
              <a:t>Funding Support: Support with funding applications, compliance, and understanding assessment criteria.</a:t>
            </a:r>
            <a:endParaRPr/>
          </a:p>
          <a:p>
            <a:pPr indent="-317500" lvl="0" marL="457200" rtl="0" algn="l">
              <a:spcBef>
                <a:spcPts val="0"/>
              </a:spcBef>
              <a:spcAft>
                <a:spcPts val="0"/>
              </a:spcAft>
              <a:buSzPts val="1400"/>
              <a:buChar char="●"/>
            </a:pPr>
            <a:r>
              <a:rPr lang="en-US"/>
              <a:t>Research Managers: Coordinate institutional strategies, foster cross-departmental collaboration, and ensure alignment of assessment practices with RRA principles.</a:t>
            </a:r>
            <a:endParaRPr/>
          </a:p>
          <a:p>
            <a:pPr indent="-317500" lvl="0" marL="457200" rtl="0" algn="l">
              <a:spcBef>
                <a:spcPts val="0"/>
              </a:spcBef>
              <a:spcAft>
                <a:spcPts val="0"/>
              </a:spcAft>
              <a:buSzPts val="1400"/>
              <a:buChar char="●"/>
            </a:pPr>
            <a:r>
              <a:rPr lang="en-US"/>
              <a:t>IT Departments: Provide the necessary technological infrastructure to support new assessment tools and data management.</a:t>
            </a:r>
            <a:endParaRPr/>
          </a:p>
        </p:txBody>
      </p:sp>
      <p:sp>
        <p:nvSpPr>
          <p:cNvPr id="220" name="Google Shape;220;p6: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221" name="Google Shape;221;p6: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7: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230" name="Google Shape;230;p7: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231" name="Google Shape;231;p7: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2" name="Google Shape;232;p7: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DISCUSSION QUESTION: How do you experience the interconnectedness and the interdependencies in your daily work?</a:t>
            </a:r>
            <a:endParaRPr b="1"/>
          </a:p>
          <a:p>
            <a:pPr indent="0" lvl="0" marL="0" rtl="0" algn="l">
              <a:spcBef>
                <a:spcPts val="0"/>
              </a:spcBef>
              <a:spcAft>
                <a:spcPts val="0"/>
              </a:spcAft>
              <a:buNone/>
            </a:pPr>
            <a:r>
              <a:t/>
            </a:r>
            <a:endParaRPr/>
          </a:p>
          <a:p>
            <a:pPr indent="0" lvl="0" marL="0" rtl="0" algn="l">
              <a:spcBef>
                <a:spcPts val="0"/>
              </a:spcBef>
              <a:spcAft>
                <a:spcPts val="0"/>
              </a:spcAft>
              <a:buNone/>
            </a:pPr>
            <a:r>
              <a:rPr lang="en-US"/>
              <a:t>Note: Use or adapt discussion questions depending on your audience, discipline, and unique context.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ADDITIONAL INFORMATION: You may use both of the illustrative examples slides or just one. It can often be difficult to look beyond professional silos without formal training on how the academic system functions. This illustrative scenario (slide 1 of 2)  is meant to help trainers frame the discussion by illustrating what type of far-reaching ripple effects assessment decisions can have. The illustrative scenario is simplified and you are welcome to edit it to better fit your context. The text for the scenario is below, for easier editing.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Illustrative Scenario: </a:t>
            </a:r>
            <a:endParaRPr/>
          </a:p>
          <a:p>
            <a:pPr indent="-317500" lvl="0" marL="457200" rtl="0" algn="l">
              <a:spcBef>
                <a:spcPts val="0"/>
              </a:spcBef>
              <a:spcAft>
                <a:spcPts val="0"/>
              </a:spcAft>
              <a:buSzPts val="1400"/>
              <a:buChar char="●"/>
            </a:pPr>
            <a:r>
              <a:rPr lang="en-US"/>
              <a:t>Funders reward researchers based on publications in high-impact/prestigious journals,</a:t>
            </a:r>
            <a:endParaRPr/>
          </a:p>
          <a:p>
            <a:pPr indent="-317500" lvl="0" marL="457200" rtl="0" algn="l">
              <a:spcBef>
                <a:spcPts val="0"/>
              </a:spcBef>
              <a:spcAft>
                <a:spcPts val="0"/>
              </a:spcAft>
              <a:buSzPts val="1400"/>
              <a:buChar char="●"/>
            </a:pPr>
            <a:r>
              <a:rPr lang="en-US"/>
              <a:t>University rankings are based on researcher funding and publication metrics,</a:t>
            </a:r>
            <a:endParaRPr/>
          </a:p>
          <a:p>
            <a:pPr indent="-317500" lvl="0" marL="457200" rtl="0" algn="l">
              <a:spcBef>
                <a:spcPts val="0"/>
              </a:spcBef>
              <a:spcAft>
                <a:spcPts val="0"/>
              </a:spcAft>
              <a:buSzPts val="1400"/>
              <a:buChar char="●"/>
            </a:pPr>
            <a:r>
              <a:rPr lang="en-US"/>
              <a:t>Universities gain funding and prestige based on rankings,</a:t>
            </a:r>
            <a:endParaRPr/>
          </a:p>
          <a:p>
            <a:pPr indent="-317500" lvl="0" marL="457200" rtl="0" algn="l">
              <a:spcBef>
                <a:spcPts val="0"/>
              </a:spcBef>
              <a:spcAft>
                <a:spcPts val="0"/>
              </a:spcAft>
              <a:buSzPts val="1400"/>
              <a:buChar char="●"/>
            </a:pPr>
            <a:r>
              <a:rPr lang="en-US"/>
              <a:t>Universities shape recruitment and promotion criteria to avoid jeopardizing their rankings,</a:t>
            </a:r>
            <a:endParaRPr/>
          </a:p>
          <a:p>
            <a:pPr indent="-317500" lvl="0" marL="457200" rtl="0" algn="l">
              <a:spcBef>
                <a:spcPts val="0"/>
              </a:spcBef>
              <a:spcAft>
                <a:spcPts val="0"/>
              </a:spcAft>
              <a:buSzPts val="1400"/>
              <a:buChar char="●"/>
            </a:pPr>
            <a:r>
              <a:rPr lang="en-US"/>
              <a:t>Researchers are not rewarded for all work they do (like mentorship, locally engaged work, data stewardship),</a:t>
            </a:r>
            <a:endParaRPr/>
          </a:p>
          <a:p>
            <a:pPr indent="-317500" lvl="0" marL="457200" rtl="0" algn="l">
              <a:spcBef>
                <a:spcPts val="0"/>
              </a:spcBef>
              <a:spcAft>
                <a:spcPts val="0"/>
              </a:spcAft>
              <a:buSzPts val="1400"/>
              <a:buChar char="●"/>
            </a:pPr>
            <a:r>
              <a:rPr lang="en-US"/>
              <a:t>Researchers are trained, implicitly or explicitly, that they must “publish or perish” to obtain jobs, funding, and promotions.</a:t>
            </a:r>
            <a:endParaRPr/>
          </a:p>
        </p:txBody>
      </p:sp>
      <p:sp>
        <p:nvSpPr>
          <p:cNvPr id="233" name="Google Shape;233;p7: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234" name="Google Shape;234;p7: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8: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271" name="Google Shape;271;p8: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272" name="Google Shape;272;p8: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3" name="Google Shape;273;p8: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DISCUSSION QUESTION: How do you experience the interconnectedness and the interdependencies in your daily work?</a:t>
            </a:r>
            <a:endParaRPr b="1"/>
          </a:p>
          <a:p>
            <a:pPr indent="0" lvl="0" marL="0" rtl="0" algn="l">
              <a:spcBef>
                <a:spcPts val="0"/>
              </a:spcBef>
              <a:spcAft>
                <a:spcPts val="0"/>
              </a:spcAft>
              <a:buNone/>
            </a:pPr>
            <a:r>
              <a:t/>
            </a:r>
            <a:endParaRPr/>
          </a:p>
          <a:p>
            <a:pPr indent="0" lvl="0" marL="0" rtl="0" algn="l">
              <a:spcBef>
                <a:spcPts val="0"/>
              </a:spcBef>
              <a:spcAft>
                <a:spcPts val="0"/>
              </a:spcAft>
              <a:buNone/>
            </a:pPr>
            <a:r>
              <a:rPr lang="en-US"/>
              <a:t>Note: Use or adapt discussion questions depending on your audience, discipline, and unique context.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ADDITIONAL INFORMATION: You may use both of the illustrative examples slides or just one. It can often be difficult to look beyond professional silos without formal training on how the academic system functions. This illustrative scenario (slide 2 of 2) offers an example of how research assessment reform can positively influence the system. This meant to help trainers frame the discussion by illustrating what type of far-reaching ripple effects assessment decisions can have.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illustrative scenario is simplified and you are welcome to edit it to better fit your context. The text for the scenario is below, for easier editing.</a:t>
            </a:r>
            <a:endParaRPr/>
          </a:p>
        </p:txBody>
      </p:sp>
      <p:sp>
        <p:nvSpPr>
          <p:cNvPr id="274" name="Google Shape;274;p8: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275" name="Google Shape;275;p8: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9: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312" name="Google Shape;312;p9: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313" name="Google Shape;313;p9: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4" name="Google Shape;314;p9: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DISCUSSION QUESTION: Does the audience know of any other examples? Have they ever engaged with these initiatives?</a:t>
            </a:r>
            <a:endParaRPr b="1"/>
          </a:p>
          <a:p>
            <a:pPr indent="0" lvl="0" marL="0" rtl="0" algn="l">
              <a:spcBef>
                <a:spcPts val="0"/>
              </a:spcBef>
              <a:spcAft>
                <a:spcPts val="0"/>
              </a:spcAft>
              <a:buNone/>
            </a:pPr>
            <a:r>
              <a:t/>
            </a:r>
            <a:endParaRPr/>
          </a:p>
          <a:p>
            <a:pPr indent="0" lvl="0" marL="0" rtl="0" algn="l">
              <a:spcBef>
                <a:spcPts val="0"/>
              </a:spcBef>
              <a:spcAft>
                <a:spcPts val="0"/>
              </a:spcAft>
              <a:buNone/>
            </a:pPr>
            <a:r>
              <a:rPr lang="en-US"/>
              <a:t>ADDITIONAL INFORMATION: This is not an exhaustive list of initiatives working to reform research assessment. Feel welcome to add to this based on your context.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You can find examples of initiatives and groups working to reform research assessment within DORA's "A Practical Guide to Implementing Responsible Research Assessment at Research Performing Organizations": https://doi.org/10.5281/zenodo.15000682 </a:t>
            </a:r>
            <a:endParaRPr/>
          </a:p>
        </p:txBody>
      </p:sp>
      <p:sp>
        <p:nvSpPr>
          <p:cNvPr id="315" name="Google Shape;315;p9: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316" name="Google Shape;316;p9: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2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22"/>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23"/>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23"/>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0" name="Shape 90"/>
        <p:cNvGrpSpPr/>
        <p:nvPr/>
      </p:nvGrpSpPr>
      <p:grpSpPr>
        <a:xfrm>
          <a:off x="0" y="0"/>
          <a:ext cx="0" cy="0"/>
          <a:chOff x="0" y="0"/>
          <a:chExt cx="0" cy="0"/>
        </a:xfrm>
      </p:grpSpPr>
      <p:sp>
        <p:nvSpPr>
          <p:cNvPr id="91" name="Google Shape;91;g3c93702268e_0_103"/>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g3c93702268e_0_103"/>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g3c93702268e_0_103"/>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4" name="Shape 94"/>
        <p:cNvGrpSpPr/>
        <p:nvPr/>
      </p:nvGrpSpPr>
      <p:grpSpPr>
        <a:xfrm>
          <a:off x="0" y="0"/>
          <a:ext cx="0" cy="0"/>
          <a:chOff x="0" y="0"/>
          <a:chExt cx="0" cy="0"/>
        </a:xfrm>
      </p:grpSpPr>
      <p:sp>
        <p:nvSpPr>
          <p:cNvPr id="95" name="Google Shape;95;g3c93702268e_0_107"/>
          <p:cNvSpPr txBox="1"/>
          <p:nvPr>
            <p:ph type="ctrTitle"/>
          </p:nvPr>
        </p:nvSpPr>
        <p:spPr>
          <a:xfrm>
            <a:off x="685800" y="2130425"/>
            <a:ext cx="7772400" cy="1470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6" name="Google Shape;96;g3c93702268e_0_107"/>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97" name="Google Shape;97;g3c93702268e_0_107"/>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g3c93702268e_0_107"/>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g3c93702268e_0_107"/>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00" name="Shape 100"/>
        <p:cNvGrpSpPr/>
        <p:nvPr/>
      </p:nvGrpSpPr>
      <p:grpSpPr>
        <a:xfrm>
          <a:off x="0" y="0"/>
          <a:ext cx="0" cy="0"/>
          <a:chOff x="0" y="0"/>
          <a:chExt cx="0" cy="0"/>
        </a:xfrm>
      </p:grpSpPr>
      <p:sp>
        <p:nvSpPr>
          <p:cNvPr id="101" name="Google Shape;101;g3c93702268e_0_11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2" name="Google Shape;102;g3c93702268e_0_113"/>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03" name="Google Shape;103;g3c93702268e_0_113"/>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g3c93702268e_0_113"/>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g3c93702268e_0_113"/>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6" name="Shape 106"/>
        <p:cNvGrpSpPr/>
        <p:nvPr/>
      </p:nvGrpSpPr>
      <p:grpSpPr>
        <a:xfrm>
          <a:off x="0" y="0"/>
          <a:ext cx="0" cy="0"/>
          <a:chOff x="0" y="0"/>
          <a:chExt cx="0" cy="0"/>
        </a:xfrm>
      </p:grpSpPr>
      <p:sp>
        <p:nvSpPr>
          <p:cNvPr id="107" name="Google Shape;107;g3c93702268e_0_119"/>
          <p:cNvSpPr txBox="1"/>
          <p:nvPr>
            <p:ph type="title"/>
          </p:nvPr>
        </p:nvSpPr>
        <p:spPr>
          <a:xfrm>
            <a:off x="722313" y="4406900"/>
            <a:ext cx="7772400" cy="13620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8" name="Google Shape;108;g3c93702268e_0_119"/>
          <p:cNvSpPr txBox="1"/>
          <p:nvPr>
            <p:ph idx="1" type="body"/>
          </p:nvPr>
        </p:nvSpPr>
        <p:spPr>
          <a:xfrm>
            <a:off x="722313" y="2906713"/>
            <a:ext cx="7772400" cy="1500300"/>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109" name="Google Shape;109;g3c93702268e_0_119"/>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g3c93702268e_0_119"/>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g3c93702268e_0_119"/>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12" name="Shape 112"/>
        <p:cNvGrpSpPr/>
        <p:nvPr/>
      </p:nvGrpSpPr>
      <p:grpSpPr>
        <a:xfrm>
          <a:off x="0" y="0"/>
          <a:ext cx="0" cy="0"/>
          <a:chOff x="0" y="0"/>
          <a:chExt cx="0" cy="0"/>
        </a:xfrm>
      </p:grpSpPr>
      <p:sp>
        <p:nvSpPr>
          <p:cNvPr id="113" name="Google Shape;113;g3c93702268e_0_12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4" name="Google Shape;114;g3c93702268e_0_125"/>
          <p:cNvSpPr txBox="1"/>
          <p:nvPr>
            <p:ph idx="1" type="body"/>
          </p:nvPr>
        </p:nvSpPr>
        <p:spPr>
          <a:xfrm>
            <a:off x="457200" y="1600200"/>
            <a:ext cx="4038600" cy="4526100"/>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15" name="Google Shape;115;g3c93702268e_0_125"/>
          <p:cNvSpPr txBox="1"/>
          <p:nvPr>
            <p:ph idx="2" type="body"/>
          </p:nvPr>
        </p:nvSpPr>
        <p:spPr>
          <a:xfrm>
            <a:off x="4648200" y="1600200"/>
            <a:ext cx="4038600" cy="4526100"/>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16" name="Google Shape;116;g3c93702268e_0_125"/>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g3c93702268e_0_125"/>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8" name="Google Shape;118;g3c93702268e_0_125"/>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19" name="Shape 119"/>
        <p:cNvGrpSpPr/>
        <p:nvPr/>
      </p:nvGrpSpPr>
      <p:grpSpPr>
        <a:xfrm>
          <a:off x="0" y="0"/>
          <a:ext cx="0" cy="0"/>
          <a:chOff x="0" y="0"/>
          <a:chExt cx="0" cy="0"/>
        </a:xfrm>
      </p:grpSpPr>
      <p:sp>
        <p:nvSpPr>
          <p:cNvPr id="120" name="Google Shape;120;g3c93702268e_0_13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1" name="Google Shape;121;g3c93702268e_0_132"/>
          <p:cNvSpPr txBox="1"/>
          <p:nvPr>
            <p:ph idx="1" type="body"/>
          </p:nvPr>
        </p:nvSpPr>
        <p:spPr>
          <a:xfrm>
            <a:off x="457200" y="1535113"/>
            <a:ext cx="4040100" cy="639900"/>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122" name="Google Shape;122;g3c93702268e_0_132"/>
          <p:cNvSpPr txBox="1"/>
          <p:nvPr>
            <p:ph idx="2" type="body"/>
          </p:nvPr>
        </p:nvSpPr>
        <p:spPr>
          <a:xfrm>
            <a:off x="457200" y="2174875"/>
            <a:ext cx="4040100" cy="3951300"/>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123" name="Google Shape;123;g3c93702268e_0_132"/>
          <p:cNvSpPr txBox="1"/>
          <p:nvPr>
            <p:ph idx="3" type="body"/>
          </p:nvPr>
        </p:nvSpPr>
        <p:spPr>
          <a:xfrm>
            <a:off x="4645025" y="1535113"/>
            <a:ext cx="4041900" cy="639900"/>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124" name="Google Shape;124;g3c93702268e_0_132"/>
          <p:cNvSpPr txBox="1"/>
          <p:nvPr>
            <p:ph idx="4" type="body"/>
          </p:nvPr>
        </p:nvSpPr>
        <p:spPr>
          <a:xfrm>
            <a:off x="4645025" y="2174875"/>
            <a:ext cx="4041900" cy="3951300"/>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125" name="Google Shape;125;g3c93702268e_0_132"/>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6" name="Google Shape;126;g3c93702268e_0_132"/>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7" name="Google Shape;127;g3c93702268e_0_132"/>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8" name="Shape 128"/>
        <p:cNvGrpSpPr/>
        <p:nvPr/>
      </p:nvGrpSpPr>
      <p:grpSpPr>
        <a:xfrm>
          <a:off x="0" y="0"/>
          <a:ext cx="0" cy="0"/>
          <a:chOff x="0" y="0"/>
          <a:chExt cx="0" cy="0"/>
        </a:xfrm>
      </p:grpSpPr>
      <p:sp>
        <p:nvSpPr>
          <p:cNvPr id="129" name="Google Shape;129;g3c93702268e_0_14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0" name="Google Shape;130;g3c93702268e_0_141"/>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g3c93702268e_0_141"/>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g3c93702268e_0_141"/>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33" name="Shape 133"/>
        <p:cNvGrpSpPr/>
        <p:nvPr/>
      </p:nvGrpSpPr>
      <p:grpSpPr>
        <a:xfrm>
          <a:off x="0" y="0"/>
          <a:ext cx="0" cy="0"/>
          <a:chOff x="0" y="0"/>
          <a:chExt cx="0" cy="0"/>
        </a:xfrm>
      </p:grpSpPr>
      <p:sp>
        <p:nvSpPr>
          <p:cNvPr id="134" name="Google Shape;134;g3c93702268e_0_146"/>
          <p:cNvSpPr txBox="1"/>
          <p:nvPr>
            <p:ph type="title"/>
          </p:nvPr>
        </p:nvSpPr>
        <p:spPr>
          <a:xfrm>
            <a:off x="457200" y="273050"/>
            <a:ext cx="3008400" cy="11622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5" name="Google Shape;135;g3c93702268e_0_146"/>
          <p:cNvSpPr txBox="1"/>
          <p:nvPr>
            <p:ph idx="1" type="body"/>
          </p:nvPr>
        </p:nvSpPr>
        <p:spPr>
          <a:xfrm>
            <a:off x="3575050" y="273050"/>
            <a:ext cx="5111700" cy="5853000"/>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136" name="Google Shape;136;g3c93702268e_0_146"/>
          <p:cNvSpPr txBox="1"/>
          <p:nvPr>
            <p:ph idx="2" type="body"/>
          </p:nvPr>
        </p:nvSpPr>
        <p:spPr>
          <a:xfrm>
            <a:off x="457200" y="1435100"/>
            <a:ext cx="3008400" cy="4691100"/>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137" name="Google Shape;137;g3c93702268e_0_146"/>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8" name="Google Shape;138;g3c93702268e_0_146"/>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9" name="Google Shape;139;g3c93702268e_0_146"/>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 name="Shape 19"/>
        <p:cNvGrpSpPr/>
        <p:nvPr/>
      </p:nvGrpSpPr>
      <p:grpSpPr>
        <a:xfrm>
          <a:off x="0" y="0"/>
          <a:ext cx="0" cy="0"/>
          <a:chOff x="0" y="0"/>
          <a:chExt cx="0" cy="0"/>
        </a:xfrm>
      </p:grpSpPr>
      <p:sp>
        <p:nvSpPr>
          <p:cNvPr id="20" name="Google Shape;20;p14"/>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14"/>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2" name="Google Shape;22;p1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1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40" name="Shape 140"/>
        <p:cNvGrpSpPr/>
        <p:nvPr/>
      </p:nvGrpSpPr>
      <p:grpSpPr>
        <a:xfrm>
          <a:off x="0" y="0"/>
          <a:ext cx="0" cy="0"/>
          <a:chOff x="0" y="0"/>
          <a:chExt cx="0" cy="0"/>
        </a:xfrm>
      </p:grpSpPr>
      <p:sp>
        <p:nvSpPr>
          <p:cNvPr id="141" name="Google Shape;141;g3c93702268e_0_153"/>
          <p:cNvSpPr txBox="1"/>
          <p:nvPr>
            <p:ph type="title"/>
          </p:nvPr>
        </p:nvSpPr>
        <p:spPr>
          <a:xfrm>
            <a:off x="1792288" y="4800600"/>
            <a:ext cx="5486400" cy="5667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2" name="Google Shape;142;g3c93702268e_0_153"/>
          <p:cNvSpPr/>
          <p:nvPr>
            <p:ph idx="2" type="pic"/>
          </p:nvPr>
        </p:nvSpPr>
        <p:spPr>
          <a:xfrm>
            <a:off x="1792288" y="612775"/>
            <a:ext cx="5486400" cy="4114800"/>
          </a:xfrm>
          <a:prstGeom prst="rect">
            <a:avLst/>
          </a:prstGeom>
          <a:noFill/>
          <a:ln>
            <a:noFill/>
          </a:ln>
        </p:spPr>
      </p:sp>
      <p:sp>
        <p:nvSpPr>
          <p:cNvPr id="143" name="Google Shape;143;g3c93702268e_0_153"/>
          <p:cNvSpPr txBox="1"/>
          <p:nvPr>
            <p:ph idx="1" type="body"/>
          </p:nvPr>
        </p:nvSpPr>
        <p:spPr>
          <a:xfrm>
            <a:off x="1792288" y="5367338"/>
            <a:ext cx="5486400" cy="804900"/>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144" name="Google Shape;144;g3c93702268e_0_153"/>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5" name="Google Shape;145;g3c93702268e_0_153"/>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6" name="Google Shape;146;g3c93702268e_0_153"/>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47" name="Shape 147"/>
        <p:cNvGrpSpPr/>
        <p:nvPr/>
      </p:nvGrpSpPr>
      <p:grpSpPr>
        <a:xfrm>
          <a:off x="0" y="0"/>
          <a:ext cx="0" cy="0"/>
          <a:chOff x="0" y="0"/>
          <a:chExt cx="0" cy="0"/>
        </a:xfrm>
      </p:grpSpPr>
      <p:sp>
        <p:nvSpPr>
          <p:cNvPr id="148" name="Google Shape;148;g3c93702268e_0_16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9" name="Google Shape;149;g3c93702268e_0_160"/>
          <p:cNvSpPr txBox="1"/>
          <p:nvPr>
            <p:ph idx="1" type="body"/>
          </p:nvPr>
        </p:nvSpPr>
        <p:spPr>
          <a:xfrm rot="5400000">
            <a:off x="2308950" y="-251550"/>
            <a:ext cx="4526100"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50" name="Google Shape;150;g3c93702268e_0_160"/>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1" name="Google Shape;151;g3c93702268e_0_160"/>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2" name="Google Shape;152;g3c93702268e_0_160"/>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53" name="Shape 153"/>
        <p:cNvGrpSpPr/>
        <p:nvPr/>
      </p:nvGrpSpPr>
      <p:grpSpPr>
        <a:xfrm>
          <a:off x="0" y="0"/>
          <a:ext cx="0" cy="0"/>
          <a:chOff x="0" y="0"/>
          <a:chExt cx="0" cy="0"/>
        </a:xfrm>
      </p:grpSpPr>
      <p:sp>
        <p:nvSpPr>
          <p:cNvPr id="154" name="Google Shape;154;g3c93702268e_0_166"/>
          <p:cNvSpPr txBox="1"/>
          <p:nvPr>
            <p:ph type="title"/>
          </p:nvPr>
        </p:nvSpPr>
        <p:spPr>
          <a:xfrm rot="5400000">
            <a:off x="4732350" y="2171688"/>
            <a:ext cx="5851500"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5" name="Google Shape;155;g3c93702268e_0_166"/>
          <p:cNvSpPr txBox="1"/>
          <p:nvPr>
            <p:ph idx="1" type="body"/>
          </p:nvPr>
        </p:nvSpPr>
        <p:spPr>
          <a:xfrm rot="5400000">
            <a:off x="541350" y="190488"/>
            <a:ext cx="5851500"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56" name="Google Shape;156;g3c93702268e_0_166"/>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7" name="Google Shape;157;g3c93702268e_0_166"/>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8" name="Google Shape;158;g3c93702268e_0_166"/>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1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1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8" name="Google Shape;28;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16"/>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16"/>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4" name="Google Shape;34;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1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17"/>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0" name="Google Shape;40;p17"/>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1" name="Google Shape;41;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1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18"/>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7" name="Google Shape;47;p18"/>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8" name="Google Shape;48;p18"/>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9" name="Google Shape;49;p18"/>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0" name="Google Shape;50;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1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20"/>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20"/>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1" name="Google Shape;61;p20"/>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2" name="Google Shape;62;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21"/>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21"/>
          <p:cNvSpPr/>
          <p:nvPr>
            <p:ph idx="2" type="pic"/>
          </p:nvPr>
        </p:nvSpPr>
        <p:spPr>
          <a:xfrm>
            <a:off x="1792288" y="612775"/>
            <a:ext cx="5486400" cy="4114800"/>
          </a:xfrm>
          <a:prstGeom prst="rect">
            <a:avLst/>
          </a:prstGeom>
          <a:noFill/>
          <a:ln>
            <a:noFill/>
          </a:ln>
        </p:spPr>
      </p:sp>
      <p:sp>
        <p:nvSpPr>
          <p:cNvPr id="68" name="Google Shape;68;p21"/>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9" name="Google Shape;69;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 name="Shape 9"/>
        <p:cNvGrpSpPr/>
        <p:nvPr/>
      </p:nvGrpSpPr>
      <p:grpSpPr>
        <a:xfrm>
          <a:off x="0" y="0"/>
          <a:ext cx="0" cy="0"/>
          <a:chOff x="0" y="0"/>
          <a:chExt cx="0" cy="0"/>
        </a:xfrm>
      </p:grpSpPr>
      <p:sp>
        <p:nvSpPr>
          <p:cNvPr id="10" name="Google Shape;10;p1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84" name="Shape 84"/>
        <p:cNvGrpSpPr/>
        <p:nvPr/>
      </p:nvGrpSpPr>
      <p:grpSpPr>
        <a:xfrm>
          <a:off x="0" y="0"/>
          <a:ext cx="0" cy="0"/>
          <a:chOff x="0" y="0"/>
          <a:chExt cx="0" cy="0"/>
        </a:xfrm>
      </p:grpSpPr>
      <p:sp>
        <p:nvSpPr>
          <p:cNvPr id="85" name="Google Shape;85;g3c93702268e_0_9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6" name="Google Shape;86;g3c93702268e_0_97"/>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rmAutofit/>
          </a:bodyPr>
          <a:lstStyle>
            <a:lvl1pPr indent="-431800" lvl="0" marL="457200" marR="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7" name="Google Shape;87;g3c93702268e_0_97"/>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marR="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8" name="Google Shape;88;g3c93702268e_0_97"/>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marR="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9" name="Google Shape;89;g3c93702268e_0_97"/>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b="0" i="0" sz="1200" u="none" cap="none" strike="noStrike">
                <a:solidFill>
                  <a:srgbClr val="888888"/>
                </a:solidFill>
                <a:latin typeface="Calibri"/>
                <a:ea typeface="Calibri"/>
                <a:cs typeface="Calibri"/>
                <a:sym typeface="Calibri"/>
              </a:defRPr>
            </a:lvl1pPr>
            <a:lvl2pPr indent="0" lvl="1" marL="0" marR="0" algn="r">
              <a:spcBef>
                <a:spcPts val="0"/>
              </a:spcBef>
              <a:buNone/>
              <a:defRPr b="0" i="0" sz="1200" u="none" cap="none" strike="noStrike">
                <a:solidFill>
                  <a:srgbClr val="888888"/>
                </a:solidFill>
                <a:latin typeface="Calibri"/>
                <a:ea typeface="Calibri"/>
                <a:cs typeface="Calibri"/>
                <a:sym typeface="Calibri"/>
              </a:defRPr>
            </a:lvl2pPr>
            <a:lvl3pPr indent="0" lvl="2" marL="0" marR="0" algn="r">
              <a:spcBef>
                <a:spcPts val="0"/>
              </a:spcBef>
              <a:buNone/>
              <a:defRPr b="0" i="0" sz="1200" u="none" cap="none" strike="noStrike">
                <a:solidFill>
                  <a:srgbClr val="888888"/>
                </a:solidFill>
                <a:latin typeface="Calibri"/>
                <a:ea typeface="Calibri"/>
                <a:cs typeface="Calibri"/>
                <a:sym typeface="Calibri"/>
              </a:defRPr>
            </a:lvl3pPr>
            <a:lvl4pPr indent="0" lvl="3" marL="0" marR="0" algn="r">
              <a:spcBef>
                <a:spcPts val="0"/>
              </a:spcBef>
              <a:buNone/>
              <a:defRPr b="0" i="0" sz="1200" u="none" cap="none" strike="noStrike">
                <a:solidFill>
                  <a:srgbClr val="888888"/>
                </a:solidFill>
                <a:latin typeface="Calibri"/>
                <a:ea typeface="Calibri"/>
                <a:cs typeface="Calibri"/>
                <a:sym typeface="Calibri"/>
              </a:defRPr>
            </a:lvl4pPr>
            <a:lvl5pPr indent="0" lvl="4" marL="0" marR="0" algn="r">
              <a:spcBef>
                <a:spcPts val="0"/>
              </a:spcBef>
              <a:buNone/>
              <a:defRPr b="0" i="0" sz="1200" u="none" cap="none" strike="noStrike">
                <a:solidFill>
                  <a:srgbClr val="888888"/>
                </a:solidFill>
                <a:latin typeface="Calibri"/>
                <a:ea typeface="Calibri"/>
                <a:cs typeface="Calibri"/>
                <a:sym typeface="Calibri"/>
              </a:defRPr>
            </a:lvl5pPr>
            <a:lvl6pPr indent="0" lvl="5" marL="0" marR="0" algn="r">
              <a:spcBef>
                <a:spcPts val="0"/>
              </a:spcBef>
              <a:buNone/>
              <a:defRPr b="0" i="0" sz="1200" u="none" cap="none" strike="noStrike">
                <a:solidFill>
                  <a:srgbClr val="888888"/>
                </a:solidFill>
                <a:latin typeface="Calibri"/>
                <a:ea typeface="Calibri"/>
                <a:cs typeface="Calibri"/>
                <a:sym typeface="Calibri"/>
              </a:defRPr>
            </a:lvl6pPr>
            <a:lvl7pPr indent="0" lvl="6" marL="0" marR="0" algn="r">
              <a:spcBef>
                <a:spcPts val="0"/>
              </a:spcBef>
              <a:buNone/>
              <a:defRPr b="0" i="0" sz="1200" u="none" cap="none" strike="noStrike">
                <a:solidFill>
                  <a:srgbClr val="888888"/>
                </a:solidFill>
                <a:latin typeface="Calibri"/>
                <a:ea typeface="Calibri"/>
                <a:cs typeface="Calibri"/>
                <a:sym typeface="Calibri"/>
              </a:defRPr>
            </a:lvl7pPr>
            <a:lvl8pPr indent="0" lvl="7" marL="0" marR="0" algn="r">
              <a:spcBef>
                <a:spcPts val="0"/>
              </a:spcBef>
              <a:buNone/>
              <a:defRPr b="0" i="0" sz="1200" u="none" cap="none" strike="noStrike">
                <a:solidFill>
                  <a:srgbClr val="888888"/>
                </a:solidFill>
                <a:latin typeface="Calibri"/>
                <a:ea typeface="Calibri"/>
                <a:cs typeface="Calibri"/>
                <a:sym typeface="Calibri"/>
              </a:defRPr>
            </a:lvl8pPr>
            <a:lvl9pPr indent="0" lvl="8" marL="0" marR="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hyperlink" Target="https://sfdora.org/courses/introductory-course-to-responsible-research-assessment/" TargetMode="Externa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8.png"/><Relationship Id="rId4" Type="http://schemas.openxmlformats.org/officeDocument/2006/relationships/image" Target="../media/image7.png"/><Relationship Id="rId5"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8.png"/><Relationship Id="rId4" Type="http://schemas.openxmlformats.org/officeDocument/2006/relationships/image" Target="../media/image6.png"/><Relationship Id="rId5"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hyperlink" Target="https://sfdora.org/resource/dora-course-supporting-materials-for-teachers/" TargetMode="External"/><Relationship Id="rId4" Type="http://schemas.openxmlformats.org/officeDocument/2006/relationships/hyperlink" Target="https://creativecommons.org/licenses/by-nc/4.0/" TargetMode="External"/><Relationship Id="rId5"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0.jp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png"/><Relationship Id="rId4" Type="http://schemas.openxmlformats.org/officeDocument/2006/relationships/hyperlink" Target="https://sfdora.org" TargetMode="External"/><Relationship Id="rId9" Type="http://schemas.openxmlformats.org/officeDocument/2006/relationships/hyperlink" Target="https://makedatacount.org" TargetMode="External"/><Relationship Id="rId5" Type="http://schemas.openxmlformats.org/officeDocument/2006/relationships/hyperlink" Target="https://www.clacso.org/folec/what-is-folec/" TargetMode="External"/><Relationship Id="rId6" Type="http://schemas.openxmlformats.org/officeDocument/2006/relationships/hyperlink" Target="https://www.coara.org" TargetMode="External"/><Relationship Id="rId7" Type="http://schemas.openxmlformats.org/officeDocument/2006/relationships/hyperlink" Target="https://inorms.net/more-than-our-rank/" TargetMode="External"/><Relationship Id="rId8" Type="http://schemas.openxmlformats.org/officeDocument/2006/relationships/hyperlink" Target="https://inorms.net/scope-framework-for-research-evaluation/"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g3c93702268e_0_86"/>
          <p:cNvSpPr txBox="1"/>
          <p:nvPr/>
        </p:nvSpPr>
        <p:spPr>
          <a:xfrm>
            <a:off x="1599564" y="3519487"/>
            <a:ext cx="6687300" cy="3720900"/>
          </a:xfrm>
          <a:prstGeom prst="rect">
            <a:avLst/>
          </a:prstGeom>
          <a:noFill/>
          <a:ln>
            <a:noFill/>
          </a:ln>
        </p:spPr>
        <p:txBody>
          <a:bodyPr anchorCtr="0" anchor="t" bIns="0" lIns="0" spcFirstLastPara="1" rIns="0" wrap="square" tIns="0">
            <a:spAutoFit/>
          </a:bodyPr>
          <a:lstStyle/>
          <a:p>
            <a:pPr indent="0" lvl="0" marL="0" marR="0" rtl="0" algn="l">
              <a:lnSpc>
                <a:spcPct val="120019"/>
              </a:lnSpc>
              <a:spcBef>
                <a:spcPts val="0"/>
              </a:spcBef>
              <a:spcAft>
                <a:spcPts val="0"/>
              </a:spcAft>
              <a:buNone/>
            </a:pPr>
            <a:r>
              <a:rPr b="1" i="0" lang="en-US" sz="7108" u="none" cap="none" strike="noStrike">
                <a:solidFill>
                  <a:srgbClr val="FFF6EA"/>
                </a:solidFill>
                <a:latin typeface="Playfair Display"/>
                <a:ea typeface="Playfair Display"/>
                <a:cs typeface="Playfair Display"/>
                <a:sym typeface="Playfair Display"/>
              </a:rPr>
              <a:t>How to use this resource</a:t>
            </a:r>
            <a:endParaRPr/>
          </a:p>
          <a:p>
            <a:pPr indent="0" lvl="0" marL="0" marR="0" rtl="0" algn="l">
              <a:lnSpc>
                <a:spcPct val="120002"/>
              </a:lnSpc>
              <a:spcBef>
                <a:spcPts val="0"/>
              </a:spcBef>
              <a:spcAft>
                <a:spcPts val="0"/>
              </a:spcAft>
              <a:buNone/>
            </a:pPr>
            <a:r>
              <a:t/>
            </a:r>
            <a:endParaRPr b="1" i="0" sz="7108" u="none" cap="none" strike="noStrike">
              <a:solidFill>
                <a:srgbClr val="FFF6EA"/>
              </a:solidFill>
              <a:latin typeface="Playfair Display"/>
              <a:ea typeface="Playfair Display"/>
              <a:cs typeface="Playfair Display"/>
              <a:sym typeface="Playfair Display"/>
            </a:endParaRPr>
          </a:p>
        </p:txBody>
      </p:sp>
      <p:sp>
        <p:nvSpPr>
          <p:cNvPr id="168" name="Google Shape;168;g3c93702268e_0_86"/>
          <p:cNvSpPr txBox="1"/>
          <p:nvPr/>
        </p:nvSpPr>
        <p:spPr>
          <a:xfrm>
            <a:off x="9423172" y="1405704"/>
            <a:ext cx="7557000" cy="43407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000" u="none" cap="none" strike="noStrike">
                <a:solidFill>
                  <a:srgbClr val="FCB711"/>
                </a:solidFill>
                <a:latin typeface="Raleway"/>
                <a:ea typeface="Raleway"/>
                <a:cs typeface="Raleway"/>
                <a:sym typeface="Raleway"/>
              </a:rPr>
              <a:t>This slide deck is for those who want to incorporate DORA’s “</a:t>
            </a:r>
            <a:r>
              <a:rPr b="0" i="0" lang="en-US" sz="3000" u="sng" cap="none" strike="noStrike">
                <a:solidFill>
                  <a:srgbClr val="FFF6EA"/>
                </a:solidFill>
                <a:latin typeface="Raleway"/>
                <a:ea typeface="Raleway"/>
                <a:cs typeface="Raleway"/>
                <a:sym typeface="Raleway"/>
                <a:hlinkClick r:id="rId3">
                  <a:extLst>
                    <a:ext uri="{A12FA001-AC4F-418D-AE19-62706E023703}">
                      <ahyp:hlinkClr val="tx"/>
                    </a:ext>
                  </a:extLst>
                </a:hlinkClick>
              </a:rPr>
              <a:t>Introduction to RRA</a:t>
            </a:r>
            <a:r>
              <a:rPr b="0" i="0" lang="en-US" sz="3000" u="none" cap="none" strike="noStrike">
                <a:solidFill>
                  <a:srgbClr val="FCB711"/>
                </a:solidFill>
                <a:latin typeface="Raleway"/>
                <a:ea typeface="Raleway"/>
                <a:cs typeface="Raleway"/>
                <a:sym typeface="Raleway"/>
              </a:rPr>
              <a:t>” course materials into training, teachings, presentations, etc. This may be particularly useful for RRA advocates who are seeking educational materials for their communities.</a:t>
            </a:r>
            <a:endParaRPr/>
          </a:p>
          <a:p>
            <a:pPr indent="0" lvl="0" marL="0" marR="0" rtl="0" algn="l">
              <a:lnSpc>
                <a:spcPct val="120000"/>
              </a:lnSpc>
              <a:spcBef>
                <a:spcPts val="0"/>
              </a:spcBef>
              <a:spcAft>
                <a:spcPts val="0"/>
              </a:spcAft>
              <a:buNone/>
            </a:pPr>
            <a:r>
              <a:t/>
            </a:r>
            <a:endParaRPr b="0" i="0" sz="3000" u="none" cap="none" strike="noStrike">
              <a:solidFill>
                <a:srgbClr val="FCB711"/>
              </a:solidFill>
              <a:latin typeface="Raleway"/>
              <a:ea typeface="Raleway"/>
              <a:cs typeface="Raleway"/>
              <a:sym typeface="Raleway"/>
            </a:endParaRPr>
          </a:p>
        </p:txBody>
      </p:sp>
      <p:sp>
        <p:nvSpPr>
          <p:cNvPr id="169" name="Google Shape;169;g3c93702268e_0_86"/>
          <p:cNvSpPr txBox="1"/>
          <p:nvPr/>
        </p:nvSpPr>
        <p:spPr>
          <a:xfrm>
            <a:off x="9423172" y="5605463"/>
            <a:ext cx="7557000" cy="2678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000" u="none" cap="none" strike="noStrike">
                <a:solidFill>
                  <a:srgbClr val="FCB711"/>
                </a:solidFill>
                <a:latin typeface="Raleway"/>
                <a:ea typeface="Raleway"/>
                <a:cs typeface="Raleway"/>
                <a:sym typeface="Raleway"/>
              </a:rPr>
              <a:t>This deck provides the most important takeaways from a lesson from the </a:t>
            </a:r>
            <a:r>
              <a:rPr b="0" i="1" lang="en-US" sz="3000" u="none" cap="none" strike="noStrike">
                <a:solidFill>
                  <a:srgbClr val="FCB711"/>
                </a:solidFill>
                <a:latin typeface="Raleway"/>
                <a:ea typeface="Raleway"/>
                <a:cs typeface="Raleway"/>
                <a:sym typeface="Raleway"/>
              </a:rPr>
              <a:t>Introduction to RRA</a:t>
            </a:r>
            <a:r>
              <a:rPr b="0" i="0" lang="en-US" sz="3000" u="none" cap="none" strike="noStrike">
                <a:solidFill>
                  <a:srgbClr val="FCB711"/>
                </a:solidFill>
                <a:latin typeface="Raleway"/>
                <a:ea typeface="Raleway"/>
                <a:cs typeface="Raleway"/>
                <a:sym typeface="Raleway"/>
              </a:rPr>
              <a:t> course. Notes for presenters are included in the speaker notes.</a:t>
            </a:r>
            <a:endParaRPr/>
          </a:p>
        </p:txBody>
      </p:sp>
      <p:sp>
        <p:nvSpPr>
          <p:cNvPr id="170" name="Google Shape;170;g3c93702268e_0_86"/>
          <p:cNvSpPr/>
          <p:nvPr/>
        </p:nvSpPr>
        <p:spPr>
          <a:xfrm>
            <a:off x="15820463" y="9305925"/>
            <a:ext cx="2196675" cy="758910"/>
          </a:xfrm>
          <a:custGeom>
            <a:rect b="b" l="l" r="r" t="t"/>
            <a:pathLst>
              <a:path extrusionOk="0" h="758910" w="2196675">
                <a:moveTo>
                  <a:pt x="0" y="0"/>
                </a:moveTo>
                <a:lnTo>
                  <a:pt x="2196675" y="0"/>
                </a:lnTo>
                <a:lnTo>
                  <a:pt x="2196675" y="758910"/>
                </a:lnTo>
                <a:lnTo>
                  <a:pt x="0" y="758910"/>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10"/>
          <p:cNvSpPr/>
          <p:nvPr/>
        </p:nvSpPr>
        <p:spPr>
          <a:xfrm>
            <a:off x="15820463" y="9305925"/>
            <a:ext cx="2196675" cy="758910"/>
          </a:xfrm>
          <a:custGeom>
            <a:rect b="b" l="l" r="r" t="t"/>
            <a:pathLst>
              <a:path extrusionOk="0" h="758910" w="2196675">
                <a:moveTo>
                  <a:pt x="0" y="0"/>
                </a:moveTo>
                <a:lnTo>
                  <a:pt x="2196675" y="0"/>
                </a:lnTo>
                <a:lnTo>
                  <a:pt x="2196675" y="758910"/>
                </a:lnTo>
                <a:lnTo>
                  <a:pt x="0" y="758910"/>
                </a:lnTo>
                <a:lnTo>
                  <a:pt x="0" y="0"/>
                </a:lnTo>
                <a:close/>
              </a:path>
            </a:pathLst>
          </a:custGeom>
          <a:blipFill rotWithShape="1">
            <a:blip r:embed="rId3">
              <a:alphaModFix/>
            </a:blip>
            <a:stretch>
              <a:fillRect b="0" l="0" r="0" t="0"/>
            </a:stretch>
          </a:blipFill>
          <a:ln>
            <a:noFill/>
          </a:ln>
        </p:spPr>
      </p:sp>
      <p:sp>
        <p:nvSpPr>
          <p:cNvPr id="330" name="Google Shape;330;p10"/>
          <p:cNvSpPr/>
          <p:nvPr/>
        </p:nvSpPr>
        <p:spPr>
          <a:xfrm>
            <a:off x="490015" y="191107"/>
            <a:ext cx="13356269" cy="9904785"/>
          </a:xfrm>
          <a:custGeom>
            <a:rect b="b" l="l" r="r" t="t"/>
            <a:pathLst>
              <a:path extrusionOk="0" h="9904785" w="13356269">
                <a:moveTo>
                  <a:pt x="0" y="0"/>
                </a:moveTo>
                <a:lnTo>
                  <a:pt x="13356269" y="0"/>
                </a:lnTo>
                <a:lnTo>
                  <a:pt x="13356269" y="9904786"/>
                </a:lnTo>
                <a:lnTo>
                  <a:pt x="0" y="9904786"/>
                </a:lnTo>
                <a:lnTo>
                  <a:pt x="0" y="0"/>
                </a:lnTo>
                <a:close/>
              </a:path>
            </a:pathLst>
          </a:custGeom>
          <a:blipFill rotWithShape="1">
            <a:blip r:embed="rId4">
              <a:alphaModFix/>
            </a:blip>
            <a:stretch>
              <a:fillRect b="0" l="0" r="0" t="0"/>
            </a:stretch>
          </a:blipFill>
          <a:ln>
            <a:noFill/>
          </a:ln>
        </p:spPr>
      </p:sp>
      <p:sp>
        <p:nvSpPr>
          <p:cNvPr id="331" name="Google Shape;331;p10"/>
          <p:cNvSpPr txBox="1"/>
          <p:nvPr/>
        </p:nvSpPr>
        <p:spPr>
          <a:xfrm>
            <a:off x="8153822" y="9564450"/>
            <a:ext cx="5377200" cy="279900"/>
          </a:xfrm>
          <a:prstGeom prst="rect">
            <a:avLst/>
          </a:prstGeom>
          <a:noFill/>
          <a:ln>
            <a:noFill/>
          </a:ln>
        </p:spPr>
        <p:txBody>
          <a:bodyPr anchorCtr="0" anchor="t" bIns="0" lIns="0" spcFirstLastPara="1" rIns="0" wrap="square" tIns="0">
            <a:spAutoFit/>
          </a:bodyPr>
          <a:lstStyle/>
          <a:p>
            <a:pPr indent="0" lvl="0" marL="0" marR="0" rtl="0" algn="ctr">
              <a:lnSpc>
                <a:spcPct val="141505"/>
              </a:lnSpc>
              <a:spcBef>
                <a:spcPts val="0"/>
              </a:spcBef>
              <a:spcAft>
                <a:spcPts val="0"/>
              </a:spcAft>
              <a:buNone/>
            </a:pPr>
            <a:r>
              <a:rPr b="0" i="0" lang="en-US" sz="1607" u="none" cap="none" strike="noStrike">
                <a:solidFill>
                  <a:srgbClr val="282120"/>
                </a:solidFill>
                <a:latin typeface="Raleway"/>
                <a:ea typeface="Raleway"/>
                <a:cs typeface="Raleway"/>
                <a:sym typeface="Raleway"/>
              </a:rPr>
              <a:t>Source: http://sfdora.org/resource/practical-guide/ </a:t>
            </a:r>
            <a:endParaRPr/>
          </a:p>
        </p:txBody>
      </p:sp>
      <p:pic>
        <p:nvPicPr>
          <p:cNvPr id="332" name="Google Shape;332;p10"/>
          <p:cNvPicPr preferRelativeResize="0"/>
          <p:nvPr/>
        </p:nvPicPr>
        <p:blipFill>
          <a:blip r:embed="rId5">
            <a:alphaModFix/>
          </a:blip>
          <a:stretch>
            <a:fillRect/>
          </a:stretch>
        </p:blipFill>
        <p:spPr>
          <a:xfrm>
            <a:off x="15522825" y="455923"/>
            <a:ext cx="2196675" cy="216338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cxnSp>
        <p:nvCxnSpPr>
          <p:cNvPr id="341" name="Google Shape;341;p11"/>
          <p:cNvCxnSpPr/>
          <p:nvPr/>
        </p:nvCxnSpPr>
        <p:spPr>
          <a:xfrm>
            <a:off x="0" y="755421"/>
            <a:ext cx="18296116" cy="0"/>
          </a:xfrm>
          <a:prstGeom prst="straightConnector1">
            <a:avLst/>
          </a:prstGeom>
          <a:noFill/>
          <a:ln cap="flat" cmpd="sng" w="19050">
            <a:solidFill>
              <a:srgbClr val="B88917"/>
            </a:solidFill>
            <a:prstDash val="solid"/>
            <a:round/>
            <a:headEnd len="sm" w="sm" type="none"/>
            <a:tailEnd len="sm" w="sm" type="none"/>
          </a:ln>
        </p:spPr>
      </p:cxnSp>
      <p:sp>
        <p:nvSpPr>
          <p:cNvPr id="342" name="Google Shape;342;p11"/>
          <p:cNvSpPr/>
          <p:nvPr/>
        </p:nvSpPr>
        <p:spPr>
          <a:xfrm>
            <a:off x="15820463" y="9305925"/>
            <a:ext cx="2196675" cy="758910"/>
          </a:xfrm>
          <a:custGeom>
            <a:rect b="b" l="l" r="r" t="t"/>
            <a:pathLst>
              <a:path extrusionOk="0" h="758910" w="2196675">
                <a:moveTo>
                  <a:pt x="0" y="0"/>
                </a:moveTo>
                <a:lnTo>
                  <a:pt x="2196675" y="0"/>
                </a:lnTo>
                <a:lnTo>
                  <a:pt x="2196675" y="758910"/>
                </a:lnTo>
                <a:lnTo>
                  <a:pt x="0" y="758910"/>
                </a:lnTo>
                <a:lnTo>
                  <a:pt x="0" y="0"/>
                </a:lnTo>
                <a:close/>
              </a:path>
            </a:pathLst>
          </a:custGeom>
          <a:blipFill rotWithShape="1">
            <a:blip r:embed="rId3">
              <a:alphaModFix/>
            </a:blip>
            <a:stretch>
              <a:fillRect b="0" l="0" r="0" t="0"/>
            </a:stretch>
          </a:blipFill>
          <a:ln>
            <a:noFill/>
          </a:ln>
        </p:spPr>
      </p:sp>
      <p:pic>
        <p:nvPicPr>
          <p:cNvPr id="343" name="Google Shape;343;p11"/>
          <p:cNvPicPr preferRelativeResize="0"/>
          <p:nvPr/>
        </p:nvPicPr>
        <p:blipFill rotWithShape="1">
          <a:blip r:embed="rId4">
            <a:alphaModFix/>
          </a:blip>
          <a:srcRect b="0" l="0" r="0" t="0"/>
          <a:stretch/>
        </p:blipFill>
        <p:spPr>
          <a:xfrm>
            <a:off x="4035679" y="3306281"/>
            <a:ext cx="4937760" cy="4937760"/>
          </a:xfrm>
          <a:prstGeom prst="rect">
            <a:avLst/>
          </a:prstGeom>
          <a:noFill/>
          <a:ln>
            <a:noFill/>
          </a:ln>
        </p:spPr>
      </p:pic>
      <p:sp>
        <p:nvSpPr>
          <p:cNvPr id="344" name="Google Shape;344;p11"/>
          <p:cNvSpPr/>
          <p:nvPr/>
        </p:nvSpPr>
        <p:spPr>
          <a:xfrm>
            <a:off x="10121304" y="3717761"/>
            <a:ext cx="4136410" cy="4162425"/>
          </a:xfrm>
          <a:custGeom>
            <a:rect b="b" l="l" r="r" t="t"/>
            <a:pathLst>
              <a:path extrusionOk="0" h="4162425" w="4136410">
                <a:moveTo>
                  <a:pt x="0" y="0"/>
                </a:moveTo>
                <a:lnTo>
                  <a:pt x="4136410" y="0"/>
                </a:lnTo>
                <a:lnTo>
                  <a:pt x="4136410" y="4162425"/>
                </a:lnTo>
                <a:lnTo>
                  <a:pt x="0" y="4162425"/>
                </a:lnTo>
                <a:lnTo>
                  <a:pt x="0" y="0"/>
                </a:lnTo>
                <a:close/>
              </a:path>
            </a:pathLst>
          </a:custGeom>
          <a:blipFill rotWithShape="1">
            <a:blip r:embed="rId5">
              <a:alphaModFix/>
            </a:blip>
            <a:stretch>
              <a:fillRect b="0" l="0" r="0" t="0"/>
            </a:stretch>
          </a:blipFill>
          <a:ln>
            <a:noFill/>
          </a:ln>
        </p:spPr>
      </p:sp>
      <p:sp>
        <p:nvSpPr>
          <p:cNvPr id="345" name="Google Shape;345;p11"/>
          <p:cNvSpPr txBox="1"/>
          <p:nvPr/>
        </p:nvSpPr>
        <p:spPr>
          <a:xfrm>
            <a:off x="4546433" y="1618451"/>
            <a:ext cx="3916252" cy="2099310"/>
          </a:xfrm>
          <a:prstGeom prst="rect">
            <a:avLst/>
          </a:prstGeom>
          <a:noFill/>
          <a:ln>
            <a:noFill/>
          </a:ln>
        </p:spPr>
        <p:txBody>
          <a:bodyPr anchorCtr="0" anchor="t" bIns="0" lIns="0" spcFirstLastPara="1" rIns="0" wrap="square" tIns="0">
            <a:spAutoFit/>
          </a:bodyPr>
          <a:lstStyle/>
          <a:p>
            <a:pPr indent="0" lvl="0" marL="0" marR="0" rtl="0" algn="ctr">
              <a:lnSpc>
                <a:spcPct val="90000"/>
              </a:lnSpc>
              <a:spcBef>
                <a:spcPts val="0"/>
              </a:spcBef>
              <a:spcAft>
                <a:spcPts val="0"/>
              </a:spcAft>
              <a:buNone/>
            </a:pPr>
            <a:r>
              <a:rPr b="1" i="0" lang="en-US" sz="3600" u="none" cap="none" strike="noStrike">
                <a:solidFill>
                  <a:srgbClr val="FFF6EA"/>
                </a:solidFill>
                <a:latin typeface="Raleway"/>
                <a:ea typeface="Raleway"/>
                <a:cs typeface="Raleway"/>
                <a:sym typeface="Raleway"/>
              </a:rPr>
              <a:t>To learn more, take DORA’s Introduction to RRA Course</a:t>
            </a:r>
            <a:endParaRPr/>
          </a:p>
          <a:p>
            <a:pPr indent="0" lvl="0" marL="0" marR="0" rtl="0" algn="ctr">
              <a:lnSpc>
                <a:spcPct val="90000"/>
              </a:lnSpc>
              <a:spcBef>
                <a:spcPts val="0"/>
              </a:spcBef>
              <a:spcAft>
                <a:spcPts val="0"/>
              </a:spcAft>
              <a:buNone/>
            </a:pPr>
            <a:r>
              <a:t/>
            </a:r>
            <a:endParaRPr b="1" i="0" sz="3600" u="none" cap="none" strike="noStrike">
              <a:solidFill>
                <a:srgbClr val="FFF6EA"/>
              </a:solidFill>
              <a:latin typeface="Raleway"/>
              <a:ea typeface="Raleway"/>
              <a:cs typeface="Raleway"/>
              <a:sym typeface="Raleway"/>
            </a:endParaRPr>
          </a:p>
        </p:txBody>
      </p:sp>
      <p:sp>
        <p:nvSpPr>
          <p:cNvPr id="346" name="Google Shape;346;p11"/>
          <p:cNvSpPr txBox="1"/>
          <p:nvPr/>
        </p:nvSpPr>
        <p:spPr>
          <a:xfrm>
            <a:off x="4546433" y="8073921"/>
            <a:ext cx="3916252" cy="984885"/>
          </a:xfrm>
          <a:prstGeom prst="rect">
            <a:avLst/>
          </a:prstGeom>
          <a:noFill/>
          <a:ln>
            <a:noFill/>
          </a:ln>
        </p:spPr>
        <p:txBody>
          <a:bodyPr anchorCtr="0" anchor="t" bIns="0" lIns="0" spcFirstLastPara="1" rIns="0" wrap="square" tIns="0">
            <a:spAutoFit/>
          </a:bodyPr>
          <a:lstStyle/>
          <a:p>
            <a:pPr indent="0" lvl="0" marL="0" marR="0" rtl="0" algn="ctr">
              <a:lnSpc>
                <a:spcPct val="90000"/>
              </a:lnSpc>
              <a:spcBef>
                <a:spcPts val="0"/>
              </a:spcBef>
              <a:spcAft>
                <a:spcPts val="0"/>
              </a:spcAft>
              <a:buNone/>
            </a:pPr>
            <a:r>
              <a:rPr b="0" i="0" lang="en-US" sz="2100" u="none" cap="none" strike="noStrike">
                <a:solidFill>
                  <a:srgbClr val="FFF6EA"/>
                </a:solidFill>
                <a:latin typeface="Raleway"/>
                <a:ea typeface="Raleway"/>
                <a:cs typeface="Raleway"/>
                <a:sym typeface="Raleway"/>
              </a:rPr>
              <a:t>https://sfdora.org/courses/introductory-course-to-responsible-research-assessment/</a:t>
            </a:r>
            <a:endParaRPr/>
          </a:p>
        </p:txBody>
      </p:sp>
      <p:sp>
        <p:nvSpPr>
          <p:cNvPr id="347" name="Google Shape;347;p11"/>
          <p:cNvSpPr txBox="1"/>
          <p:nvPr/>
        </p:nvSpPr>
        <p:spPr>
          <a:xfrm>
            <a:off x="10231383" y="1618451"/>
            <a:ext cx="3916252" cy="1280160"/>
          </a:xfrm>
          <a:prstGeom prst="rect">
            <a:avLst/>
          </a:prstGeom>
          <a:noFill/>
          <a:ln>
            <a:noFill/>
          </a:ln>
        </p:spPr>
        <p:txBody>
          <a:bodyPr anchorCtr="0" anchor="t" bIns="0" lIns="0" spcFirstLastPara="1" rIns="0" wrap="square" tIns="0">
            <a:spAutoFit/>
          </a:bodyPr>
          <a:lstStyle/>
          <a:p>
            <a:pPr indent="0" lvl="0" marL="0" marR="0" rtl="0" algn="ctr">
              <a:lnSpc>
                <a:spcPct val="90000"/>
              </a:lnSpc>
              <a:spcBef>
                <a:spcPts val="0"/>
              </a:spcBef>
              <a:spcAft>
                <a:spcPts val="0"/>
              </a:spcAft>
              <a:buNone/>
            </a:pPr>
            <a:r>
              <a:rPr b="1" i="0" lang="en-US" sz="3600" u="none" cap="none" strike="noStrike">
                <a:solidFill>
                  <a:srgbClr val="FFF6EA"/>
                </a:solidFill>
                <a:latin typeface="Raleway"/>
                <a:ea typeface="Raleway"/>
                <a:cs typeface="Raleway"/>
                <a:sym typeface="Raleway"/>
              </a:rPr>
              <a:t>Glossary and suggested reading list</a:t>
            </a:r>
            <a:endParaRPr/>
          </a:p>
        </p:txBody>
      </p:sp>
      <p:sp>
        <p:nvSpPr>
          <p:cNvPr id="348" name="Google Shape;348;p11"/>
          <p:cNvSpPr txBox="1"/>
          <p:nvPr/>
        </p:nvSpPr>
        <p:spPr>
          <a:xfrm>
            <a:off x="10231383" y="8073921"/>
            <a:ext cx="3916252" cy="984885"/>
          </a:xfrm>
          <a:prstGeom prst="rect">
            <a:avLst/>
          </a:prstGeom>
          <a:noFill/>
          <a:ln>
            <a:noFill/>
          </a:ln>
        </p:spPr>
        <p:txBody>
          <a:bodyPr anchorCtr="0" anchor="t" bIns="0" lIns="0" spcFirstLastPara="1" rIns="0" wrap="square" tIns="0">
            <a:spAutoFit/>
          </a:bodyPr>
          <a:lstStyle/>
          <a:p>
            <a:pPr indent="0" lvl="0" marL="0" marR="0" rtl="0" algn="ctr">
              <a:lnSpc>
                <a:spcPct val="90000"/>
              </a:lnSpc>
              <a:spcBef>
                <a:spcPts val="0"/>
              </a:spcBef>
              <a:spcAft>
                <a:spcPts val="0"/>
              </a:spcAft>
              <a:buNone/>
            </a:pPr>
            <a:r>
              <a:rPr b="0" i="0" lang="en-US" sz="2100" u="none" cap="none" strike="noStrike">
                <a:solidFill>
                  <a:srgbClr val="FFF6EA"/>
                </a:solidFill>
                <a:latin typeface="Raleway"/>
                <a:ea typeface="Raleway"/>
                <a:cs typeface="Raleway"/>
                <a:sym typeface="Raleway"/>
              </a:rPr>
              <a:t>https://sfdora.org/resource/introduction-to-rra-course-lesson-2-glossary-and-reading-list-2/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g3c93702268e_0_172"/>
          <p:cNvSpPr txBox="1"/>
          <p:nvPr/>
        </p:nvSpPr>
        <p:spPr>
          <a:xfrm>
            <a:off x="1599564" y="3519487"/>
            <a:ext cx="6687300" cy="3720900"/>
          </a:xfrm>
          <a:prstGeom prst="rect">
            <a:avLst/>
          </a:prstGeom>
          <a:noFill/>
          <a:ln>
            <a:noFill/>
          </a:ln>
        </p:spPr>
        <p:txBody>
          <a:bodyPr anchorCtr="0" anchor="t" bIns="0" lIns="0" spcFirstLastPara="1" rIns="0" wrap="square" tIns="0">
            <a:spAutoFit/>
          </a:bodyPr>
          <a:lstStyle/>
          <a:p>
            <a:pPr indent="0" lvl="0" marL="0" marR="0" rtl="0" algn="l">
              <a:lnSpc>
                <a:spcPct val="120019"/>
              </a:lnSpc>
              <a:spcBef>
                <a:spcPts val="0"/>
              </a:spcBef>
              <a:spcAft>
                <a:spcPts val="0"/>
              </a:spcAft>
              <a:buNone/>
            </a:pPr>
            <a:r>
              <a:rPr b="1" i="0" lang="en-US" sz="7108" u="none" cap="none" strike="noStrike">
                <a:solidFill>
                  <a:srgbClr val="FFF6EA"/>
                </a:solidFill>
                <a:latin typeface="Playfair Display"/>
                <a:ea typeface="Playfair Display"/>
                <a:cs typeface="Playfair Display"/>
                <a:sym typeface="Playfair Display"/>
              </a:rPr>
              <a:t>How to use this resource</a:t>
            </a:r>
            <a:endParaRPr/>
          </a:p>
          <a:p>
            <a:pPr indent="0" lvl="0" marL="0" marR="0" rtl="0" algn="l">
              <a:lnSpc>
                <a:spcPct val="120002"/>
              </a:lnSpc>
              <a:spcBef>
                <a:spcPts val="0"/>
              </a:spcBef>
              <a:spcAft>
                <a:spcPts val="0"/>
              </a:spcAft>
              <a:buNone/>
            </a:pPr>
            <a:r>
              <a:t/>
            </a:r>
            <a:endParaRPr b="1" i="0" sz="7108" u="none" cap="none" strike="noStrike">
              <a:solidFill>
                <a:srgbClr val="FFF6EA"/>
              </a:solidFill>
              <a:latin typeface="Playfair Display"/>
              <a:ea typeface="Playfair Display"/>
              <a:cs typeface="Playfair Display"/>
              <a:sym typeface="Playfair Display"/>
            </a:endParaRPr>
          </a:p>
        </p:txBody>
      </p:sp>
      <p:sp>
        <p:nvSpPr>
          <p:cNvPr id="176" name="Google Shape;176;g3c93702268e_0_172"/>
          <p:cNvSpPr txBox="1"/>
          <p:nvPr/>
        </p:nvSpPr>
        <p:spPr>
          <a:xfrm>
            <a:off x="9423172" y="948504"/>
            <a:ext cx="7557000" cy="54489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000" u="none" cap="none" strike="noStrike">
                <a:solidFill>
                  <a:srgbClr val="FCB711"/>
                </a:solidFill>
                <a:latin typeface="Raleway"/>
                <a:ea typeface="Raleway"/>
                <a:cs typeface="Raleway"/>
                <a:sym typeface="Raleway"/>
              </a:rPr>
              <a:t>Each course lesson has a slide deck and </a:t>
            </a:r>
            <a:r>
              <a:rPr b="0" i="0" lang="en-US" sz="3000" u="sng" cap="none" strike="noStrike">
                <a:solidFill>
                  <a:srgbClr val="FFF6EA"/>
                </a:solidFill>
                <a:latin typeface="Raleway"/>
                <a:ea typeface="Raleway"/>
                <a:cs typeface="Raleway"/>
                <a:sym typeface="Raleway"/>
                <a:hlinkClick r:id="rId3">
                  <a:extLst>
                    <a:ext uri="{A12FA001-AC4F-418D-AE19-62706E023703}">
                      <ahyp:hlinkClr val="tx"/>
                    </a:ext>
                  </a:extLst>
                </a:hlinkClick>
              </a:rPr>
              <a:t>lesson guide</a:t>
            </a:r>
            <a:r>
              <a:rPr b="0" i="0" lang="en-US" sz="3000" u="none" cap="none" strike="noStrike">
                <a:solidFill>
                  <a:srgbClr val="FCB711"/>
                </a:solidFill>
                <a:latin typeface="Raleway"/>
                <a:ea typeface="Raleway"/>
                <a:cs typeface="Raleway"/>
                <a:sym typeface="Raleway"/>
              </a:rPr>
              <a:t>. This gives you the flexibility: You can have your learners take the course and/or you can teach high-level key takeaways from each lesson.</a:t>
            </a:r>
            <a:endParaRPr/>
          </a:p>
          <a:p>
            <a:pPr indent="0" lvl="0" marL="0" marR="0" rtl="0" algn="l">
              <a:lnSpc>
                <a:spcPct val="120000"/>
              </a:lnSpc>
              <a:spcBef>
                <a:spcPts val="0"/>
              </a:spcBef>
              <a:spcAft>
                <a:spcPts val="0"/>
              </a:spcAft>
              <a:buNone/>
            </a:pPr>
            <a:r>
              <a:t/>
            </a:r>
            <a:endParaRPr b="0" i="0" sz="3000" u="none" cap="none" strike="noStrike">
              <a:solidFill>
                <a:srgbClr val="FCB711"/>
              </a:solidFill>
              <a:latin typeface="Raleway"/>
              <a:ea typeface="Raleway"/>
              <a:cs typeface="Raleway"/>
              <a:sym typeface="Raleway"/>
            </a:endParaRPr>
          </a:p>
          <a:p>
            <a:pPr indent="0" lvl="0" marL="0" marR="0" rtl="0" algn="l">
              <a:lnSpc>
                <a:spcPct val="120000"/>
              </a:lnSpc>
              <a:spcBef>
                <a:spcPts val="0"/>
              </a:spcBef>
              <a:spcAft>
                <a:spcPts val="0"/>
              </a:spcAft>
              <a:buNone/>
            </a:pPr>
            <a:r>
              <a:rPr b="0" i="0" lang="en-US" sz="3000" u="none" cap="none" strike="noStrike">
                <a:solidFill>
                  <a:srgbClr val="FCB711"/>
                </a:solidFill>
                <a:latin typeface="Raleway"/>
                <a:ea typeface="Raleway"/>
                <a:cs typeface="Raleway"/>
                <a:sym typeface="Raleway"/>
              </a:rPr>
              <a:t>You decide which combination of approaches is most suitable for your needs.</a:t>
            </a:r>
            <a:endParaRPr/>
          </a:p>
          <a:p>
            <a:pPr indent="0" lvl="0" marL="0" marR="0" rtl="0" algn="l">
              <a:lnSpc>
                <a:spcPct val="120000"/>
              </a:lnSpc>
              <a:spcBef>
                <a:spcPts val="0"/>
              </a:spcBef>
              <a:spcAft>
                <a:spcPts val="0"/>
              </a:spcAft>
              <a:buNone/>
            </a:pPr>
            <a:r>
              <a:t/>
            </a:r>
            <a:endParaRPr b="0" i="0" sz="3000" u="none" cap="none" strike="noStrike">
              <a:solidFill>
                <a:srgbClr val="FCB711"/>
              </a:solidFill>
              <a:latin typeface="Raleway"/>
              <a:ea typeface="Raleway"/>
              <a:cs typeface="Raleway"/>
              <a:sym typeface="Raleway"/>
            </a:endParaRPr>
          </a:p>
        </p:txBody>
      </p:sp>
      <p:sp>
        <p:nvSpPr>
          <p:cNvPr id="177" name="Google Shape;177;g3c93702268e_0_172"/>
          <p:cNvSpPr txBox="1"/>
          <p:nvPr/>
        </p:nvSpPr>
        <p:spPr>
          <a:xfrm>
            <a:off x="9423172" y="5962650"/>
            <a:ext cx="7557000" cy="37866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1" lang="en-US" sz="3000" u="none" cap="none" strike="noStrike">
                <a:solidFill>
                  <a:srgbClr val="FCB711"/>
                </a:solidFill>
                <a:latin typeface="Raleway"/>
                <a:ea typeface="Raleway"/>
                <a:cs typeface="Raleway"/>
                <a:sym typeface="Raleway"/>
              </a:rPr>
              <a:t>Unless otherwise indicated, this content is available under a Creative Commons Attribution License </a:t>
            </a:r>
            <a:r>
              <a:rPr i="1" lang="en-US" sz="3000" u="sng">
                <a:solidFill>
                  <a:srgbClr val="FFF6EA"/>
                </a:solidFill>
                <a:latin typeface="Raleway"/>
                <a:ea typeface="Raleway"/>
                <a:cs typeface="Raleway"/>
                <a:sym typeface="Raleway"/>
                <a:hlinkClick r:id="rId4">
                  <a:extLst>
                    <a:ext uri="{A12FA001-AC4F-418D-AE19-62706E023703}">
                      <ahyp:hlinkClr val="tx"/>
                    </a:ext>
                  </a:extLst>
                </a:hlinkClick>
              </a:rPr>
              <a:t>CC BY-NC 4.0</a:t>
            </a:r>
            <a:r>
              <a:rPr b="0" i="1" lang="en-US" sz="3000" u="none" cap="none" strike="noStrike">
                <a:solidFill>
                  <a:srgbClr val="FCB711"/>
                </a:solidFill>
                <a:latin typeface="Raleway"/>
                <a:ea typeface="Raleway"/>
                <a:cs typeface="Raleway"/>
                <a:sym typeface="Raleway"/>
              </a:rPr>
              <a:t>. Logos are trademarks or registered trademarks of their respective organizations and may not be reused or reproduced without permission.</a:t>
            </a:r>
            <a:endParaRPr/>
          </a:p>
        </p:txBody>
      </p:sp>
      <p:sp>
        <p:nvSpPr>
          <p:cNvPr id="178" name="Google Shape;178;g3c93702268e_0_172"/>
          <p:cNvSpPr/>
          <p:nvPr/>
        </p:nvSpPr>
        <p:spPr>
          <a:xfrm>
            <a:off x="15820463" y="9305925"/>
            <a:ext cx="2196675" cy="758910"/>
          </a:xfrm>
          <a:custGeom>
            <a:rect b="b" l="l" r="r" t="t"/>
            <a:pathLst>
              <a:path extrusionOk="0" h="758910" w="2196675">
                <a:moveTo>
                  <a:pt x="0" y="0"/>
                </a:moveTo>
                <a:lnTo>
                  <a:pt x="2196675" y="0"/>
                </a:lnTo>
                <a:lnTo>
                  <a:pt x="2196675" y="758910"/>
                </a:lnTo>
                <a:lnTo>
                  <a:pt x="0" y="758910"/>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B711"/>
        </a:solidFill>
      </p:bgPr>
    </p:bg>
    <p:spTree>
      <p:nvGrpSpPr>
        <p:cNvPr id="186" name="Shape 186"/>
        <p:cNvGrpSpPr/>
        <p:nvPr/>
      </p:nvGrpSpPr>
      <p:grpSpPr>
        <a:xfrm>
          <a:off x="0" y="0"/>
          <a:ext cx="0" cy="0"/>
          <a:chOff x="0" y="0"/>
          <a:chExt cx="0" cy="0"/>
        </a:xfrm>
      </p:grpSpPr>
      <p:sp>
        <p:nvSpPr>
          <p:cNvPr id="187" name="Google Shape;187;p3"/>
          <p:cNvSpPr/>
          <p:nvPr/>
        </p:nvSpPr>
        <p:spPr>
          <a:xfrm>
            <a:off x="3142950" y="0"/>
            <a:ext cx="19893025" cy="10285616"/>
          </a:xfrm>
          <a:custGeom>
            <a:rect b="b" l="l" r="r" t="t"/>
            <a:pathLst>
              <a:path extrusionOk="0" h="10495527" w="15214551">
                <a:moveTo>
                  <a:pt x="0" y="0"/>
                </a:moveTo>
                <a:lnTo>
                  <a:pt x="15214551" y="0"/>
                </a:lnTo>
                <a:lnTo>
                  <a:pt x="15214551" y="10495527"/>
                </a:lnTo>
                <a:lnTo>
                  <a:pt x="0" y="10495527"/>
                </a:lnTo>
                <a:lnTo>
                  <a:pt x="0" y="0"/>
                </a:lnTo>
                <a:close/>
              </a:path>
            </a:pathLst>
          </a:custGeom>
          <a:blipFill rotWithShape="1">
            <a:blip r:embed="rId3">
              <a:alphaModFix/>
            </a:blip>
            <a:stretch>
              <a:fillRect b="0" l="-102605" r="0" t="-78056"/>
            </a:stretch>
          </a:blipFill>
          <a:ln>
            <a:noFill/>
          </a:ln>
        </p:spPr>
      </p:sp>
      <p:sp>
        <p:nvSpPr>
          <p:cNvPr id="188" name="Google Shape;188;p3"/>
          <p:cNvSpPr/>
          <p:nvPr/>
        </p:nvSpPr>
        <p:spPr>
          <a:xfrm>
            <a:off x="15820463" y="9305925"/>
            <a:ext cx="2196675" cy="758910"/>
          </a:xfrm>
          <a:custGeom>
            <a:rect b="b" l="l" r="r" t="t"/>
            <a:pathLst>
              <a:path extrusionOk="0" h="758910" w="2196675">
                <a:moveTo>
                  <a:pt x="0" y="0"/>
                </a:moveTo>
                <a:lnTo>
                  <a:pt x="2196675" y="0"/>
                </a:lnTo>
                <a:lnTo>
                  <a:pt x="2196675" y="758910"/>
                </a:lnTo>
                <a:lnTo>
                  <a:pt x="0" y="758910"/>
                </a:lnTo>
                <a:lnTo>
                  <a:pt x="0" y="0"/>
                </a:lnTo>
                <a:close/>
              </a:path>
            </a:pathLst>
          </a:custGeom>
          <a:blipFill rotWithShape="1">
            <a:blip r:embed="rId4">
              <a:alphaModFix/>
            </a:blip>
            <a:stretch>
              <a:fillRect b="0" l="0" r="0" t="0"/>
            </a:stretch>
          </a:blipFill>
          <a:ln>
            <a:noFill/>
          </a:ln>
        </p:spPr>
      </p:sp>
      <p:sp>
        <p:nvSpPr>
          <p:cNvPr id="189" name="Google Shape;189;p3"/>
          <p:cNvSpPr txBox="1"/>
          <p:nvPr/>
        </p:nvSpPr>
        <p:spPr>
          <a:xfrm>
            <a:off x="3938975" y="8248650"/>
            <a:ext cx="11028000" cy="2092800"/>
          </a:xfrm>
          <a:prstGeom prst="rect">
            <a:avLst/>
          </a:prstGeom>
          <a:noFill/>
          <a:ln>
            <a:noFill/>
          </a:ln>
        </p:spPr>
        <p:txBody>
          <a:bodyPr anchorCtr="0" anchor="t" bIns="0" lIns="0" spcFirstLastPara="1" rIns="0" wrap="square" tIns="0">
            <a:spAutoFit/>
          </a:bodyPr>
          <a:lstStyle/>
          <a:p>
            <a:pPr indent="0" lvl="0" marL="0" marR="0" rtl="0" algn="l">
              <a:lnSpc>
                <a:spcPct val="120005"/>
              </a:lnSpc>
              <a:spcBef>
                <a:spcPts val="0"/>
              </a:spcBef>
              <a:spcAft>
                <a:spcPts val="0"/>
              </a:spcAft>
              <a:buNone/>
            </a:pPr>
            <a:r>
              <a:rPr b="0" i="0" lang="en-US" sz="3999" u="none" cap="none" strike="noStrike">
                <a:solidFill>
                  <a:srgbClr val="FFF6EA"/>
                </a:solidFill>
                <a:latin typeface="Raleway"/>
                <a:ea typeface="Raleway"/>
                <a:cs typeface="Raleway"/>
                <a:sym typeface="Raleway"/>
              </a:rPr>
              <a:t>Lesson 2: </a:t>
            </a:r>
            <a:r>
              <a:rPr lang="en-US" sz="3999">
                <a:solidFill>
                  <a:srgbClr val="FFF6EA"/>
                </a:solidFill>
                <a:latin typeface="Raleway"/>
                <a:ea typeface="Raleway"/>
                <a:cs typeface="Raleway"/>
                <a:sym typeface="Raleway"/>
              </a:rPr>
              <a:t>Responsible Research Assessment </a:t>
            </a:r>
            <a:r>
              <a:rPr b="0" i="0" lang="en-US" sz="3999" u="none" cap="none" strike="noStrike">
                <a:solidFill>
                  <a:srgbClr val="FFF6EA"/>
                </a:solidFill>
                <a:latin typeface="Raleway"/>
                <a:ea typeface="Raleway"/>
                <a:cs typeface="Raleway"/>
                <a:sym typeface="Raleway"/>
              </a:rPr>
              <a:t>Impacts Everyone in the Academic System</a:t>
            </a:r>
            <a:endParaRPr/>
          </a:p>
          <a:p>
            <a:pPr indent="0" lvl="0" marL="0" marR="0" rtl="0" algn="l">
              <a:lnSpc>
                <a:spcPct val="120005"/>
              </a:lnSpc>
              <a:spcBef>
                <a:spcPts val="0"/>
              </a:spcBef>
              <a:spcAft>
                <a:spcPts val="0"/>
              </a:spcAft>
              <a:buNone/>
            </a:pPr>
            <a:r>
              <a:t/>
            </a:r>
            <a:endParaRPr b="0" i="0" sz="3999" u="none" cap="none" strike="noStrike">
              <a:solidFill>
                <a:srgbClr val="FFF6EA"/>
              </a:solidFill>
              <a:latin typeface="Raleway"/>
              <a:ea typeface="Raleway"/>
              <a:cs typeface="Raleway"/>
              <a:sym typeface="Raleway"/>
            </a:endParaRPr>
          </a:p>
        </p:txBody>
      </p:sp>
      <p:sp>
        <p:nvSpPr>
          <p:cNvPr id="190" name="Google Shape;190;p3"/>
          <p:cNvSpPr txBox="1"/>
          <p:nvPr/>
        </p:nvSpPr>
        <p:spPr>
          <a:xfrm>
            <a:off x="3881821" y="6148514"/>
            <a:ext cx="12254769" cy="211455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None/>
            </a:pPr>
            <a:r>
              <a:rPr b="1" i="0" lang="en-US" sz="6000" u="none" cap="none" strike="noStrike">
                <a:solidFill>
                  <a:srgbClr val="FFF6EA"/>
                </a:solidFill>
                <a:latin typeface="Playfair Display"/>
                <a:ea typeface="Playfair Display"/>
                <a:cs typeface="Playfair Display"/>
                <a:sym typeface="Playfair Display"/>
              </a:rPr>
              <a:t>Introduction to Responsible Research Assessment</a:t>
            </a:r>
            <a:endParaRPr/>
          </a:p>
          <a:p>
            <a:pPr indent="0" lvl="0" marL="0" marR="0" rtl="0" algn="l">
              <a:lnSpc>
                <a:spcPct val="90000"/>
              </a:lnSpc>
              <a:spcBef>
                <a:spcPts val="0"/>
              </a:spcBef>
              <a:spcAft>
                <a:spcPts val="0"/>
              </a:spcAft>
              <a:buNone/>
            </a:pPr>
            <a:r>
              <a:t/>
            </a:r>
            <a:endParaRPr b="1" i="0" sz="6000" u="none" cap="none" strike="noStrike">
              <a:solidFill>
                <a:srgbClr val="FFF6EA"/>
              </a:solidFill>
              <a:latin typeface="Playfair Display"/>
              <a:ea typeface="Playfair Display"/>
              <a:cs typeface="Playfair Display"/>
              <a:sym typeface="Playfair Display"/>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4"/>
          <p:cNvSpPr txBox="1"/>
          <p:nvPr/>
        </p:nvSpPr>
        <p:spPr>
          <a:xfrm>
            <a:off x="1952018" y="1921500"/>
            <a:ext cx="8916000" cy="8619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US" sz="5600" u="none" cap="none" strike="noStrike">
                <a:solidFill>
                  <a:srgbClr val="FFF6EA"/>
                </a:solidFill>
                <a:latin typeface="Playfair Display"/>
                <a:ea typeface="Playfair Display"/>
                <a:cs typeface="Playfair Display"/>
                <a:sym typeface="Playfair Display"/>
              </a:rPr>
              <a:t>Learning Objectives</a:t>
            </a:r>
            <a:endParaRPr/>
          </a:p>
        </p:txBody>
      </p:sp>
      <p:sp>
        <p:nvSpPr>
          <p:cNvPr id="200" name="Google Shape;200;p4"/>
          <p:cNvSpPr txBox="1"/>
          <p:nvPr/>
        </p:nvSpPr>
        <p:spPr>
          <a:xfrm>
            <a:off x="1764762" y="3037076"/>
            <a:ext cx="9290400" cy="7368600"/>
          </a:xfrm>
          <a:prstGeom prst="rect">
            <a:avLst/>
          </a:prstGeom>
          <a:noFill/>
          <a:ln>
            <a:noFill/>
          </a:ln>
        </p:spPr>
        <p:txBody>
          <a:bodyPr anchorCtr="0" anchor="t" bIns="0" lIns="0" spcFirstLastPara="1" rIns="0" wrap="square" tIns="0">
            <a:spAutoFit/>
          </a:bodyPr>
          <a:lstStyle/>
          <a:p>
            <a:pPr indent="0" lvl="0" marL="0" marR="0" rtl="0" algn="l">
              <a:lnSpc>
                <a:spcPct val="249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0" marL="0" marR="0" rtl="0" algn="l">
              <a:lnSpc>
                <a:spcPct val="150000"/>
              </a:lnSpc>
              <a:spcBef>
                <a:spcPts val="0"/>
              </a:spcBef>
              <a:spcAft>
                <a:spcPts val="0"/>
              </a:spcAft>
              <a:buNone/>
            </a:pPr>
            <a:r>
              <a:rPr b="1" i="0" lang="en-US" sz="2992" u="none" cap="none" strike="noStrike">
                <a:solidFill>
                  <a:srgbClr val="FCB711"/>
                </a:solidFill>
                <a:latin typeface="Raleway"/>
                <a:ea typeface="Raleway"/>
                <a:cs typeface="Raleway"/>
                <a:sym typeface="Raleway"/>
              </a:rPr>
              <a:t>By the end of this lesson, you will be able to:</a:t>
            </a:r>
            <a:endParaRPr/>
          </a:p>
          <a:p>
            <a:pPr indent="-322991" lvl="1" marL="645982" marR="0" rtl="0" algn="l">
              <a:lnSpc>
                <a:spcPct val="150000"/>
              </a:lnSpc>
              <a:spcBef>
                <a:spcPts val="0"/>
              </a:spcBef>
              <a:spcAft>
                <a:spcPts val="0"/>
              </a:spcAft>
              <a:buClr>
                <a:srgbClr val="FCB711"/>
              </a:buClr>
              <a:buSzPts val="2992"/>
              <a:buFont typeface="Arial"/>
              <a:buChar char="•"/>
            </a:pPr>
            <a:r>
              <a:rPr b="0" i="0" lang="en-US" sz="2992" u="none" cap="none" strike="noStrike">
                <a:solidFill>
                  <a:srgbClr val="FCB711"/>
                </a:solidFill>
                <a:latin typeface="Raleway"/>
                <a:ea typeface="Raleway"/>
                <a:cs typeface="Raleway"/>
                <a:sym typeface="Raleway"/>
              </a:rPr>
              <a:t>Describe key actors within the system who influence research assessment practices.</a:t>
            </a:r>
            <a:endParaRPr/>
          </a:p>
          <a:p>
            <a:pPr indent="-322991" lvl="1" marL="645982" marR="0" rtl="0" algn="l">
              <a:lnSpc>
                <a:spcPct val="150000"/>
              </a:lnSpc>
              <a:spcBef>
                <a:spcPts val="0"/>
              </a:spcBef>
              <a:spcAft>
                <a:spcPts val="0"/>
              </a:spcAft>
              <a:buClr>
                <a:srgbClr val="FCB711"/>
              </a:buClr>
              <a:buSzPts val="2992"/>
              <a:buFont typeface="Arial"/>
              <a:buChar char="•"/>
            </a:pPr>
            <a:r>
              <a:rPr b="0" i="0" lang="en-US" sz="2992" u="none" cap="none" strike="noStrike">
                <a:solidFill>
                  <a:srgbClr val="FCB711"/>
                </a:solidFill>
                <a:latin typeface="Raleway"/>
                <a:ea typeface="Raleway"/>
                <a:cs typeface="Raleway"/>
                <a:sym typeface="Raleway"/>
              </a:rPr>
              <a:t>Describe different RRA-advocating initiatives and the types of resources they provide.</a:t>
            </a:r>
            <a:endParaRPr/>
          </a:p>
          <a:p>
            <a:pPr indent="-322991" lvl="1" marL="645982" marR="0" rtl="0" algn="l">
              <a:lnSpc>
                <a:spcPct val="150000"/>
              </a:lnSpc>
              <a:spcBef>
                <a:spcPts val="0"/>
              </a:spcBef>
              <a:spcAft>
                <a:spcPts val="0"/>
              </a:spcAft>
              <a:buClr>
                <a:srgbClr val="FCB711"/>
              </a:buClr>
              <a:buSzPts val="2992"/>
              <a:buFont typeface="Arial"/>
              <a:buChar char="•"/>
            </a:pPr>
            <a:r>
              <a:rPr b="0" i="0" lang="en-US" sz="2992" u="none" cap="none" strike="noStrike">
                <a:solidFill>
                  <a:srgbClr val="FCB711"/>
                </a:solidFill>
                <a:latin typeface="Raleway"/>
                <a:ea typeface="Raleway"/>
                <a:cs typeface="Raleway"/>
                <a:sym typeface="Raleway"/>
              </a:rPr>
              <a:t>Define the interconnectedness of the academic system and explain how this relates to the “systems problem” of research assessment.</a:t>
            </a:r>
            <a:endParaRPr/>
          </a:p>
          <a:p>
            <a:pPr indent="0" lvl="0" marL="0" marR="0" rtl="0" algn="l">
              <a:lnSpc>
                <a:spcPct val="150000"/>
              </a:lnSpc>
              <a:spcBef>
                <a:spcPts val="0"/>
              </a:spcBef>
              <a:spcAft>
                <a:spcPts val="0"/>
              </a:spcAft>
              <a:buNone/>
            </a:pPr>
            <a:r>
              <a:t/>
            </a:r>
            <a:endParaRPr b="0" i="0" sz="2992" u="none" cap="none" strike="noStrike">
              <a:solidFill>
                <a:srgbClr val="FCB711"/>
              </a:solidFill>
              <a:latin typeface="Raleway"/>
              <a:ea typeface="Raleway"/>
              <a:cs typeface="Raleway"/>
              <a:sym typeface="Raleway"/>
            </a:endParaRPr>
          </a:p>
          <a:p>
            <a:pPr indent="0" lvl="0" marL="0" marR="0" rtl="0" algn="l">
              <a:lnSpc>
                <a:spcPct val="150000"/>
              </a:lnSpc>
              <a:spcBef>
                <a:spcPts val="0"/>
              </a:spcBef>
              <a:spcAft>
                <a:spcPts val="0"/>
              </a:spcAft>
              <a:buNone/>
            </a:pPr>
            <a:r>
              <a:t/>
            </a:r>
            <a:endParaRPr b="0" i="0" sz="2992" u="none" cap="none" strike="noStrike">
              <a:solidFill>
                <a:srgbClr val="FCB711"/>
              </a:solidFill>
              <a:latin typeface="Raleway"/>
              <a:ea typeface="Raleway"/>
              <a:cs typeface="Raleway"/>
              <a:sym typeface="Raleway"/>
            </a:endParaRPr>
          </a:p>
        </p:txBody>
      </p:sp>
      <p:sp>
        <p:nvSpPr>
          <p:cNvPr id="201" name="Google Shape;201;p4"/>
          <p:cNvSpPr/>
          <p:nvPr/>
        </p:nvSpPr>
        <p:spPr>
          <a:xfrm>
            <a:off x="11801759" y="3549144"/>
            <a:ext cx="5872978" cy="5138856"/>
          </a:xfrm>
          <a:custGeom>
            <a:rect b="b" l="l" r="r" t="t"/>
            <a:pathLst>
              <a:path extrusionOk="0" h="5138856" w="5872978">
                <a:moveTo>
                  <a:pt x="0" y="0"/>
                </a:moveTo>
                <a:lnTo>
                  <a:pt x="5872979" y="0"/>
                </a:lnTo>
                <a:lnTo>
                  <a:pt x="5872979" y="5138856"/>
                </a:lnTo>
                <a:lnTo>
                  <a:pt x="0" y="5138856"/>
                </a:lnTo>
                <a:lnTo>
                  <a:pt x="0" y="0"/>
                </a:lnTo>
                <a:close/>
              </a:path>
            </a:pathLst>
          </a:custGeom>
          <a:blipFill rotWithShape="1">
            <a:blip r:embed="rId3">
              <a:alphaModFix/>
            </a:blip>
            <a:stretch>
              <a:fillRect b="-7140" l="0" r="0" t="-7140"/>
            </a:stretch>
          </a:blipFill>
          <a:ln>
            <a:noFill/>
          </a:ln>
        </p:spPr>
      </p:sp>
      <p:sp>
        <p:nvSpPr>
          <p:cNvPr id="202" name="Google Shape;202;p4"/>
          <p:cNvSpPr/>
          <p:nvPr/>
        </p:nvSpPr>
        <p:spPr>
          <a:xfrm>
            <a:off x="15820463" y="9305925"/>
            <a:ext cx="2196675" cy="758910"/>
          </a:xfrm>
          <a:custGeom>
            <a:rect b="b" l="l" r="r" t="t"/>
            <a:pathLst>
              <a:path extrusionOk="0" h="758910" w="2196675">
                <a:moveTo>
                  <a:pt x="0" y="0"/>
                </a:moveTo>
                <a:lnTo>
                  <a:pt x="2196675" y="0"/>
                </a:lnTo>
                <a:lnTo>
                  <a:pt x="2196675" y="758910"/>
                </a:lnTo>
                <a:lnTo>
                  <a:pt x="0" y="758910"/>
                </a:lnTo>
                <a:lnTo>
                  <a:pt x="0" y="0"/>
                </a:lnTo>
                <a:close/>
              </a:path>
            </a:pathLst>
          </a:custGeom>
          <a:blipFill rotWithShape="1">
            <a:blip r:embed="rId4">
              <a:alphaModFix/>
            </a:blip>
            <a:stretch>
              <a:fillRect b="0" l="0" r="0" t="0"/>
            </a:stretch>
          </a:blipFill>
          <a:ln>
            <a:noFill/>
          </a:ln>
        </p:spPr>
      </p:sp>
      <p:sp>
        <p:nvSpPr>
          <p:cNvPr id="203" name="Google Shape;203;p4"/>
          <p:cNvSpPr txBox="1"/>
          <p:nvPr/>
        </p:nvSpPr>
        <p:spPr>
          <a:xfrm>
            <a:off x="11801750" y="8845422"/>
            <a:ext cx="3000000" cy="4605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i="1" lang="en-US" sz="1792">
                <a:solidFill>
                  <a:srgbClr val="FCB711"/>
                </a:solidFill>
                <a:latin typeface="Raleway"/>
                <a:ea typeface="Raleway"/>
                <a:cs typeface="Raleway"/>
                <a:sym typeface="Raleway"/>
              </a:rPr>
              <a:t>Image Credit: Canva AI</a:t>
            </a:r>
            <a:endParaRPr i="1" sz="900">
              <a:latin typeface="Raleway"/>
              <a:ea typeface="Raleway"/>
              <a:cs typeface="Raleway"/>
              <a:sym typeface="Raleway"/>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5"/>
          <p:cNvSpPr/>
          <p:nvPr/>
        </p:nvSpPr>
        <p:spPr>
          <a:xfrm>
            <a:off x="15820463" y="9305925"/>
            <a:ext cx="2196675" cy="758910"/>
          </a:xfrm>
          <a:custGeom>
            <a:rect b="b" l="l" r="r" t="t"/>
            <a:pathLst>
              <a:path extrusionOk="0" h="758910" w="2196675">
                <a:moveTo>
                  <a:pt x="0" y="0"/>
                </a:moveTo>
                <a:lnTo>
                  <a:pt x="2196675" y="0"/>
                </a:lnTo>
                <a:lnTo>
                  <a:pt x="2196675" y="758910"/>
                </a:lnTo>
                <a:lnTo>
                  <a:pt x="0" y="758910"/>
                </a:lnTo>
                <a:lnTo>
                  <a:pt x="0" y="0"/>
                </a:lnTo>
                <a:close/>
              </a:path>
            </a:pathLst>
          </a:custGeom>
          <a:blipFill rotWithShape="1">
            <a:blip r:embed="rId3">
              <a:alphaModFix/>
            </a:blip>
            <a:stretch>
              <a:fillRect b="0" l="0" r="0" t="0"/>
            </a:stretch>
          </a:blipFill>
          <a:ln>
            <a:noFill/>
          </a:ln>
        </p:spPr>
      </p:sp>
      <p:sp>
        <p:nvSpPr>
          <p:cNvPr id="213" name="Google Shape;213;p5"/>
          <p:cNvSpPr txBox="1"/>
          <p:nvPr/>
        </p:nvSpPr>
        <p:spPr>
          <a:xfrm>
            <a:off x="1952037" y="1323975"/>
            <a:ext cx="7879500" cy="19824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US" sz="5600" u="none" cap="none" strike="noStrike">
                <a:solidFill>
                  <a:srgbClr val="FFF6EA"/>
                </a:solidFill>
                <a:latin typeface="Playfair Display"/>
                <a:ea typeface="Playfair Display"/>
                <a:cs typeface="Playfair Display"/>
                <a:sym typeface="Playfair Display"/>
              </a:rPr>
              <a:t>The Academic System: A Systems </a:t>
            </a:r>
            <a:r>
              <a:rPr b="1" lang="en-US" sz="5600">
                <a:solidFill>
                  <a:srgbClr val="FFF6EA"/>
                </a:solidFill>
                <a:latin typeface="Playfair Display"/>
                <a:ea typeface="Playfair Display"/>
                <a:cs typeface="Playfair Display"/>
                <a:sym typeface="Playfair Display"/>
              </a:rPr>
              <a:t>Approach</a:t>
            </a:r>
            <a:endParaRPr/>
          </a:p>
        </p:txBody>
      </p:sp>
      <p:sp>
        <p:nvSpPr>
          <p:cNvPr id="214" name="Google Shape;214;p5"/>
          <p:cNvSpPr txBox="1"/>
          <p:nvPr/>
        </p:nvSpPr>
        <p:spPr>
          <a:xfrm>
            <a:off x="1952037" y="3657297"/>
            <a:ext cx="14363100" cy="60330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b="0" i="0" lang="en-US" sz="2992" u="none" cap="none" strike="noStrike">
                <a:solidFill>
                  <a:srgbClr val="FCB711"/>
                </a:solidFill>
                <a:latin typeface="Raleway"/>
                <a:ea typeface="Raleway"/>
                <a:cs typeface="Raleway"/>
                <a:sym typeface="Raleway"/>
              </a:rPr>
              <a:t>The </a:t>
            </a:r>
            <a:r>
              <a:rPr b="1" i="0" lang="en-US" sz="2992" u="none" cap="none" strike="noStrike">
                <a:solidFill>
                  <a:srgbClr val="FCB711"/>
                </a:solidFill>
                <a:latin typeface="Raleway"/>
                <a:ea typeface="Raleway"/>
                <a:cs typeface="Raleway"/>
                <a:sym typeface="Raleway"/>
              </a:rPr>
              <a:t>academic system</a:t>
            </a:r>
            <a:r>
              <a:rPr b="0" i="0" lang="en-US" sz="2992" u="none" cap="none" strike="noStrike">
                <a:solidFill>
                  <a:srgbClr val="FCB711"/>
                </a:solidFill>
                <a:latin typeface="Raleway"/>
                <a:ea typeface="Raleway"/>
                <a:cs typeface="Raleway"/>
                <a:sym typeface="Raleway"/>
              </a:rPr>
              <a:t> is a complex network including individual researchers, institutions, funders, publishers, national bodies, and scholarly societies. These systems are all embedded in national realities and are globally connected.</a:t>
            </a:r>
            <a:endParaRPr/>
          </a:p>
          <a:p>
            <a:pPr indent="0" lvl="0" marL="0" marR="0" rtl="0" algn="l">
              <a:lnSpc>
                <a:spcPct val="150000"/>
              </a:lnSpc>
              <a:spcBef>
                <a:spcPts val="0"/>
              </a:spcBef>
              <a:spcAft>
                <a:spcPts val="0"/>
              </a:spcAft>
              <a:buNone/>
            </a:pPr>
            <a:r>
              <a:t/>
            </a:r>
            <a:endParaRPr b="0" i="0" sz="2992" u="none" cap="none" strike="noStrike">
              <a:solidFill>
                <a:srgbClr val="FCB711"/>
              </a:solidFill>
              <a:latin typeface="Raleway"/>
              <a:ea typeface="Raleway"/>
              <a:cs typeface="Raleway"/>
              <a:sym typeface="Raleway"/>
            </a:endParaRPr>
          </a:p>
          <a:p>
            <a:pPr indent="0" lvl="0" marL="0" marR="0" rtl="0" algn="l">
              <a:lnSpc>
                <a:spcPct val="150000"/>
              </a:lnSpc>
              <a:spcBef>
                <a:spcPts val="0"/>
              </a:spcBef>
              <a:spcAft>
                <a:spcPts val="0"/>
              </a:spcAft>
              <a:buNone/>
            </a:pPr>
            <a:r>
              <a:rPr b="1" i="0" lang="en-US" sz="2992" u="none" cap="none" strike="noStrike">
                <a:solidFill>
                  <a:srgbClr val="FCB711"/>
                </a:solidFill>
                <a:latin typeface="Raleway"/>
                <a:ea typeface="Raleway"/>
                <a:cs typeface="Raleway"/>
                <a:sym typeface="Raleway"/>
              </a:rPr>
              <a:t>Why does it matter?</a:t>
            </a:r>
            <a:endParaRPr/>
          </a:p>
          <a:p>
            <a:pPr indent="-322991" lvl="1" marL="645982" marR="0" rtl="0" algn="l">
              <a:lnSpc>
                <a:spcPct val="115000"/>
              </a:lnSpc>
              <a:spcBef>
                <a:spcPts val="0"/>
              </a:spcBef>
              <a:spcAft>
                <a:spcPts val="0"/>
              </a:spcAft>
              <a:buClr>
                <a:srgbClr val="FCB711"/>
              </a:buClr>
              <a:buSzPts val="2992"/>
              <a:buFont typeface="Arial"/>
              <a:buChar char="•"/>
            </a:pPr>
            <a:r>
              <a:rPr b="0" i="0" lang="en-US" sz="2992" u="none" cap="none" strike="noStrike">
                <a:solidFill>
                  <a:srgbClr val="FCB711"/>
                </a:solidFill>
                <a:latin typeface="Raleway"/>
                <a:ea typeface="Raleway"/>
                <a:cs typeface="Raleway"/>
                <a:sym typeface="Raleway"/>
              </a:rPr>
              <a:t>Research assessment helps determine research priorities, how resources are allocated, and career advancement.</a:t>
            </a:r>
            <a:endParaRPr/>
          </a:p>
          <a:p>
            <a:pPr indent="-322991" lvl="1" marL="645982" marR="0" rtl="0" algn="l">
              <a:lnSpc>
                <a:spcPct val="115000"/>
              </a:lnSpc>
              <a:spcBef>
                <a:spcPts val="0"/>
              </a:spcBef>
              <a:spcAft>
                <a:spcPts val="0"/>
              </a:spcAft>
              <a:buClr>
                <a:srgbClr val="FCB711"/>
              </a:buClr>
              <a:buSzPts val="2992"/>
              <a:buFont typeface="Arial"/>
              <a:buChar char="•"/>
            </a:pPr>
            <a:r>
              <a:rPr b="0" i="0" lang="en-US" sz="2992" u="none" cap="none" strike="noStrike">
                <a:solidFill>
                  <a:srgbClr val="FCB711"/>
                </a:solidFill>
                <a:latin typeface="Raleway"/>
                <a:ea typeface="Raleway"/>
                <a:cs typeface="Raleway"/>
                <a:sym typeface="Raleway"/>
              </a:rPr>
              <a:t>Issues or changes in one part of the system influence all parts of the system, meaning that reform can be particularly impactful if it takes place across multiple systems.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6"/>
          <p:cNvSpPr/>
          <p:nvPr/>
        </p:nvSpPr>
        <p:spPr>
          <a:xfrm>
            <a:off x="15820463" y="9305925"/>
            <a:ext cx="2196675" cy="758910"/>
          </a:xfrm>
          <a:custGeom>
            <a:rect b="b" l="l" r="r" t="t"/>
            <a:pathLst>
              <a:path extrusionOk="0" h="758910" w="2196675">
                <a:moveTo>
                  <a:pt x="0" y="0"/>
                </a:moveTo>
                <a:lnTo>
                  <a:pt x="2196675" y="0"/>
                </a:lnTo>
                <a:lnTo>
                  <a:pt x="2196675" y="758910"/>
                </a:lnTo>
                <a:lnTo>
                  <a:pt x="0" y="758910"/>
                </a:lnTo>
                <a:lnTo>
                  <a:pt x="0" y="0"/>
                </a:lnTo>
                <a:close/>
              </a:path>
            </a:pathLst>
          </a:custGeom>
          <a:blipFill rotWithShape="1">
            <a:blip r:embed="rId3">
              <a:alphaModFix/>
            </a:blip>
            <a:stretch>
              <a:fillRect b="0" l="0" r="0" t="0"/>
            </a:stretch>
          </a:blipFill>
          <a:ln>
            <a:noFill/>
          </a:ln>
        </p:spPr>
      </p:sp>
      <p:sp>
        <p:nvSpPr>
          <p:cNvPr id="224" name="Google Shape;224;p6"/>
          <p:cNvSpPr/>
          <p:nvPr/>
        </p:nvSpPr>
        <p:spPr>
          <a:xfrm>
            <a:off x="1710899" y="2599739"/>
            <a:ext cx="6542760" cy="6714938"/>
          </a:xfrm>
          <a:custGeom>
            <a:rect b="b" l="l" r="r" t="t"/>
            <a:pathLst>
              <a:path extrusionOk="0" h="6714938" w="6542760">
                <a:moveTo>
                  <a:pt x="0" y="0"/>
                </a:moveTo>
                <a:lnTo>
                  <a:pt x="6542760" y="0"/>
                </a:lnTo>
                <a:lnTo>
                  <a:pt x="6542760" y="6714938"/>
                </a:lnTo>
                <a:lnTo>
                  <a:pt x="0" y="6714938"/>
                </a:lnTo>
                <a:lnTo>
                  <a:pt x="0" y="0"/>
                </a:lnTo>
                <a:close/>
              </a:path>
            </a:pathLst>
          </a:custGeom>
          <a:blipFill rotWithShape="1">
            <a:blip r:embed="rId4">
              <a:alphaModFix/>
            </a:blip>
            <a:stretch>
              <a:fillRect b="-6627" l="-14953" r="-18764" t="-23660"/>
            </a:stretch>
          </a:blipFill>
          <a:ln cap="sq" cmpd="sng" w="47625">
            <a:solidFill>
              <a:srgbClr val="FCB711"/>
            </a:solidFill>
            <a:prstDash val="solid"/>
            <a:miter lim="8000"/>
            <a:headEnd len="sm" w="sm" type="none"/>
            <a:tailEnd len="sm" w="sm" type="none"/>
          </a:ln>
        </p:spPr>
      </p:sp>
      <p:sp>
        <p:nvSpPr>
          <p:cNvPr id="225" name="Google Shape;225;p6"/>
          <p:cNvSpPr txBox="1"/>
          <p:nvPr/>
        </p:nvSpPr>
        <p:spPr>
          <a:xfrm>
            <a:off x="9144000" y="2621749"/>
            <a:ext cx="8000400" cy="68760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b="0" i="0" lang="en-US" sz="2792" u="none" cap="none" strike="noStrike">
                <a:solidFill>
                  <a:srgbClr val="FCB711"/>
                </a:solidFill>
                <a:latin typeface="Raleway"/>
                <a:ea typeface="Raleway"/>
                <a:cs typeface="Raleway"/>
                <a:sym typeface="Raleway"/>
              </a:rPr>
              <a:t>Research assessment is not confined to a single institution or region.</a:t>
            </a:r>
            <a:endParaRPr/>
          </a:p>
          <a:p>
            <a:pPr indent="0" lvl="0" marL="0" marR="0" rtl="0" algn="l">
              <a:lnSpc>
                <a:spcPct val="150000"/>
              </a:lnSpc>
              <a:spcBef>
                <a:spcPts val="0"/>
              </a:spcBef>
              <a:spcAft>
                <a:spcPts val="0"/>
              </a:spcAft>
              <a:buNone/>
            </a:pPr>
            <a:r>
              <a:t/>
            </a:r>
            <a:endParaRPr b="0" i="0" sz="2792" u="none" cap="none" strike="noStrike">
              <a:solidFill>
                <a:srgbClr val="FCB711"/>
              </a:solidFill>
              <a:latin typeface="Raleway"/>
              <a:ea typeface="Raleway"/>
              <a:cs typeface="Raleway"/>
              <a:sym typeface="Raleway"/>
            </a:endParaRPr>
          </a:p>
          <a:p>
            <a:pPr indent="0" lvl="0" marL="0" marR="0" rtl="0" algn="l">
              <a:lnSpc>
                <a:spcPct val="150000"/>
              </a:lnSpc>
              <a:spcBef>
                <a:spcPts val="0"/>
              </a:spcBef>
              <a:spcAft>
                <a:spcPts val="0"/>
              </a:spcAft>
              <a:buNone/>
            </a:pPr>
            <a:r>
              <a:rPr b="0" i="0" lang="en-US" sz="2792" u="none" cap="none" strike="noStrike">
                <a:solidFill>
                  <a:srgbClr val="FCB711"/>
                </a:solidFill>
                <a:latin typeface="Raleway"/>
                <a:ea typeface="Raleway"/>
                <a:cs typeface="Raleway"/>
                <a:sym typeface="Raleway"/>
              </a:rPr>
              <a:t>Systems problems are dynamic, involving multiple actors with diverse interests, and the actors are interconnected with each other.</a:t>
            </a:r>
            <a:endParaRPr/>
          </a:p>
          <a:p>
            <a:pPr indent="0" lvl="0" marL="0" marR="0" rtl="0" algn="l">
              <a:lnSpc>
                <a:spcPct val="150000"/>
              </a:lnSpc>
              <a:spcBef>
                <a:spcPts val="0"/>
              </a:spcBef>
              <a:spcAft>
                <a:spcPts val="0"/>
              </a:spcAft>
              <a:buNone/>
            </a:pPr>
            <a:r>
              <a:t/>
            </a:r>
            <a:endParaRPr b="0" i="0" sz="2792" u="none" cap="none" strike="noStrike">
              <a:solidFill>
                <a:srgbClr val="FCB711"/>
              </a:solidFill>
              <a:latin typeface="Raleway"/>
              <a:ea typeface="Raleway"/>
              <a:cs typeface="Raleway"/>
              <a:sym typeface="Raleway"/>
            </a:endParaRPr>
          </a:p>
          <a:p>
            <a:pPr indent="0" lvl="0" marL="0" marR="0" rtl="0" algn="l">
              <a:lnSpc>
                <a:spcPct val="150000"/>
              </a:lnSpc>
              <a:spcBef>
                <a:spcPts val="0"/>
              </a:spcBef>
              <a:spcAft>
                <a:spcPts val="0"/>
              </a:spcAft>
              <a:buNone/>
            </a:pPr>
            <a:r>
              <a:rPr b="0" i="0" lang="en-US" sz="2792" u="none" cap="none" strike="noStrike">
                <a:solidFill>
                  <a:srgbClr val="FCB711"/>
                </a:solidFill>
                <a:latin typeface="Raleway"/>
                <a:ea typeface="Raleway"/>
                <a:cs typeface="Raleway"/>
                <a:sym typeface="Raleway"/>
              </a:rPr>
              <a:t>Recognizing systems problems can provide a better understanding the causes of the problem and how to engage with partners and decision makers to find solutions.</a:t>
            </a:r>
            <a:endParaRPr b="0" i="0" sz="2792" u="none" cap="none" strike="noStrike">
              <a:solidFill>
                <a:srgbClr val="FCB711"/>
              </a:solidFill>
              <a:latin typeface="Raleway"/>
              <a:ea typeface="Raleway"/>
              <a:cs typeface="Raleway"/>
              <a:sym typeface="Raleway"/>
            </a:endParaRPr>
          </a:p>
        </p:txBody>
      </p:sp>
      <p:sp>
        <p:nvSpPr>
          <p:cNvPr id="226" name="Google Shape;226;p6"/>
          <p:cNvSpPr txBox="1"/>
          <p:nvPr/>
        </p:nvSpPr>
        <p:spPr>
          <a:xfrm>
            <a:off x="1952037" y="1524772"/>
            <a:ext cx="13734300" cy="8619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US" sz="5600" u="none" cap="none" strike="noStrike">
                <a:solidFill>
                  <a:srgbClr val="FFF6EA"/>
                </a:solidFill>
                <a:latin typeface="Playfair Display"/>
                <a:ea typeface="Playfair Display"/>
                <a:cs typeface="Playfair Display"/>
                <a:sym typeface="Playfair Display"/>
              </a:rPr>
              <a:t>Key Actors</a:t>
            </a:r>
            <a:endParaRPr/>
          </a:p>
        </p:txBody>
      </p:sp>
      <p:sp>
        <p:nvSpPr>
          <p:cNvPr id="227" name="Google Shape;227;p6"/>
          <p:cNvSpPr txBox="1"/>
          <p:nvPr/>
        </p:nvSpPr>
        <p:spPr>
          <a:xfrm>
            <a:off x="0" y="9826497"/>
            <a:ext cx="3000000" cy="4605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i="1" lang="en-US" sz="1792">
                <a:solidFill>
                  <a:srgbClr val="FCB711"/>
                </a:solidFill>
                <a:latin typeface="Raleway"/>
                <a:ea typeface="Raleway"/>
                <a:cs typeface="Raleway"/>
                <a:sym typeface="Raleway"/>
              </a:rPr>
              <a:t>Image Credit: Canva AI</a:t>
            </a:r>
            <a:endParaRPr i="1" sz="900">
              <a:latin typeface="Raleway"/>
              <a:ea typeface="Raleway"/>
              <a:cs typeface="Raleway"/>
              <a:sym typeface="Raleway"/>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7"/>
          <p:cNvSpPr/>
          <p:nvPr/>
        </p:nvSpPr>
        <p:spPr>
          <a:xfrm>
            <a:off x="15820463" y="9305925"/>
            <a:ext cx="2196675" cy="758910"/>
          </a:xfrm>
          <a:custGeom>
            <a:rect b="b" l="l" r="r" t="t"/>
            <a:pathLst>
              <a:path extrusionOk="0" h="758910" w="2196675">
                <a:moveTo>
                  <a:pt x="0" y="0"/>
                </a:moveTo>
                <a:lnTo>
                  <a:pt x="2196675" y="0"/>
                </a:lnTo>
                <a:lnTo>
                  <a:pt x="2196675" y="758910"/>
                </a:lnTo>
                <a:lnTo>
                  <a:pt x="0" y="758910"/>
                </a:lnTo>
                <a:lnTo>
                  <a:pt x="0" y="0"/>
                </a:lnTo>
                <a:close/>
              </a:path>
            </a:pathLst>
          </a:custGeom>
          <a:blipFill rotWithShape="1">
            <a:blip r:embed="rId3">
              <a:alphaModFix/>
            </a:blip>
            <a:stretch>
              <a:fillRect b="0" l="0" r="0" t="0"/>
            </a:stretch>
          </a:blipFill>
          <a:ln>
            <a:noFill/>
          </a:ln>
        </p:spPr>
      </p:sp>
      <p:sp>
        <p:nvSpPr>
          <p:cNvPr id="237" name="Google Shape;237;p7"/>
          <p:cNvSpPr txBox="1"/>
          <p:nvPr/>
        </p:nvSpPr>
        <p:spPr>
          <a:xfrm>
            <a:off x="1952037" y="819685"/>
            <a:ext cx="15707500" cy="182435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US" sz="5600" u="none" cap="none" strike="noStrike">
                <a:solidFill>
                  <a:srgbClr val="FFF6EA"/>
                </a:solidFill>
                <a:latin typeface="Playfair Display"/>
                <a:ea typeface="Playfair Display"/>
                <a:cs typeface="Playfair Display"/>
                <a:sym typeface="Playfair Display"/>
              </a:rPr>
              <a:t>How do academic systems influence one another?</a:t>
            </a:r>
            <a:endParaRPr/>
          </a:p>
        </p:txBody>
      </p:sp>
      <p:sp>
        <p:nvSpPr>
          <p:cNvPr id="238" name="Google Shape;238;p7"/>
          <p:cNvSpPr txBox="1"/>
          <p:nvPr/>
        </p:nvSpPr>
        <p:spPr>
          <a:xfrm>
            <a:off x="3719453" y="3001763"/>
            <a:ext cx="10849095" cy="512019"/>
          </a:xfrm>
          <a:prstGeom prst="rect">
            <a:avLst/>
          </a:prstGeom>
          <a:noFill/>
          <a:ln>
            <a:noFill/>
          </a:ln>
        </p:spPr>
        <p:txBody>
          <a:bodyPr anchorCtr="0" anchor="t" bIns="0" lIns="0" spcFirstLastPara="1" rIns="0" wrap="square" tIns="0">
            <a:spAutoFit/>
          </a:bodyPr>
          <a:lstStyle/>
          <a:p>
            <a:pPr indent="0" lvl="0" marL="0" marR="0" rtl="0" algn="ctr">
              <a:lnSpc>
                <a:spcPct val="118277"/>
              </a:lnSpc>
              <a:spcBef>
                <a:spcPts val="0"/>
              </a:spcBef>
              <a:spcAft>
                <a:spcPts val="0"/>
              </a:spcAft>
              <a:buNone/>
            </a:pPr>
            <a:r>
              <a:rPr b="0" i="0" lang="en-US" sz="3332" u="none" cap="none" strike="noStrike">
                <a:solidFill>
                  <a:srgbClr val="FFF6EA"/>
                </a:solidFill>
                <a:latin typeface="Raleway"/>
                <a:ea typeface="Raleway"/>
                <a:cs typeface="Raleway"/>
                <a:sym typeface="Raleway"/>
              </a:rPr>
              <a:t>The </a:t>
            </a:r>
            <a:r>
              <a:rPr b="1" i="0" lang="en-US" sz="3332" u="none" cap="none" strike="noStrike">
                <a:solidFill>
                  <a:srgbClr val="FFF6EA"/>
                </a:solidFill>
                <a:latin typeface="Raleway"/>
                <a:ea typeface="Raleway"/>
                <a:cs typeface="Raleway"/>
                <a:sym typeface="Raleway"/>
              </a:rPr>
              <a:t>negative </a:t>
            </a:r>
            <a:r>
              <a:rPr b="0" i="0" lang="en-US" sz="3332" u="none" cap="none" strike="noStrike">
                <a:solidFill>
                  <a:srgbClr val="FFF6EA"/>
                </a:solidFill>
                <a:latin typeface="Raleway"/>
                <a:ea typeface="Raleway"/>
                <a:cs typeface="Raleway"/>
                <a:sym typeface="Raleway"/>
              </a:rPr>
              <a:t>cycle of traditional assessment systems</a:t>
            </a:r>
            <a:endParaRPr/>
          </a:p>
        </p:txBody>
      </p:sp>
      <p:grpSp>
        <p:nvGrpSpPr>
          <p:cNvPr id="239" name="Google Shape;239;p7"/>
          <p:cNvGrpSpPr/>
          <p:nvPr/>
        </p:nvGrpSpPr>
        <p:grpSpPr>
          <a:xfrm>
            <a:off x="7016661" y="6821103"/>
            <a:ext cx="4254707" cy="2112774"/>
            <a:chOff x="0" y="-57150"/>
            <a:chExt cx="1120574" cy="556447"/>
          </a:xfrm>
        </p:grpSpPr>
        <p:sp>
          <p:nvSpPr>
            <p:cNvPr id="240" name="Google Shape;240;p7"/>
            <p:cNvSpPr/>
            <p:nvPr/>
          </p:nvSpPr>
          <p:spPr>
            <a:xfrm>
              <a:off x="0" y="0"/>
              <a:ext cx="1120574" cy="499297"/>
            </a:xfrm>
            <a:custGeom>
              <a:rect b="b" l="l" r="r" t="t"/>
              <a:pathLst>
                <a:path extrusionOk="0" h="499297" w="1120574">
                  <a:moveTo>
                    <a:pt x="92801" y="0"/>
                  </a:moveTo>
                  <a:lnTo>
                    <a:pt x="1027773" y="0"/>
                  </a:lnTo>
                  <a:cubicBezTo>
                    <a:pt x="1052385" y="0"/>
                    <a:pt x="1075989" y="9777"/>
                    <a:pt x="1093393" y="27181"/>
                  </a:cubicBezTo>
                  <a:cubicBezTo>
                    <a:pt x="1110796" y="44584"/>
                    <a:pt x="1120574" y="68189"/>
                    <a:pt x="1120574" y="92801"/>
                  </a:cubicBezTo>
                  <a:lnTo>
                    <a:pt x="1120574" y="406496"/>
                  </a:lnTo>
                  <a:cubicBezTo>
                    <a:pt x="1120574" y="431109"/>
                    <a:pt x="1110796" y="454713"/>
                    <a:pt x="1093393" y="472117"/>
                  </a:cubicBezTo>
                  <a:cubicBezTo>
                    <a:pt x="1075989" y="489520"/>
                    <a:pt x="1052385" y="499297"/>
                    <a:pt x="1027773" y="499297"/>
                  </a:cubicBezTo>
                  <a:lnTo>
                    <a:pt x="92801" y="499297"/>
                  </a:lnTo>
                  <a:cubicBezTo>
                    <a:pt x="41548" y="499297"/>
                    <a:pt x="0" y="457749"/>
                    <a:pt x="0" y="406496"/>
                  </a:cubicBezTo>
                  <a:lnTo>
                    <a:pt x="0" y="92801"/>
                  </a:lnTo>
                  <a:cubicBezTo>
                    <a:pt x="0" y="68189"/>
                    <a:pt x="9777" y="44584"/>
                    <a:pt x="27181" y="27181"/>
                  </a:cubicBezTo>
                  <a:cubicBezTo>
                    <a:pt x="44584" y="9777"/>
                    <a:pt x="68189" y="0"/>
                    <a:pt x="928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7"/>
            <p:cNvSpPr txBox="1"/>
            <p:nvPr/>
          </p:nvSpPr>
          <p:spPr>
            <a:xfrm>
              <a:off x="0" y="-57150"/>
              <a:ext cx="1120574" cy="556447"/>
            </a:xfrm>
            <a:prstGeom prst="rect">
              <a:avLst/>
            </a:prstGeom>
            <a:solidFill>
              <a:schemeClr val="lt2"/>
            </a:solidFill>
            <a:ln>
              <a:noFill/>
            </a:ln>
          </p:spPr>
          <p:txBody>
            <a:bodyPr anchorCtr="0" anchor="ctr" bIns="50800" lIns="50800" spcFirstLastPara="1" rIns="50800" wrap="square" tIns="50800">
              <a:noAutofit/>
            </a:bodyPr>
            <a:lstStyle/>
            <a:p>
              <a:pPr indent="0" lvl="0" marL="0" marR="0" rtl="0" algn="ctr">
                <a:lnSpc>
                  <a:spcPct val="1735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42" name="Google Shape;242;p7"/>
          <p:cNvSpPr txBox="1"/>
          <p:nvPr/>
        </p:nvSpPr>
        <p:spPr>
          <a:xfrm>
            <a:off x="7091630" y="7068203"/>
            <a:ext cx="4104600" cy="1781700"/>
          </a:xfrm>
          <a:prstGeom prst="rect">
            <a:avLst/>
          </a:prstGeom>
          <a:noFill/>
          <a:ln>
            <a:noFill/>
          </a:ln>
        </p:spPr>
        <p:txBody>
          <a:bodyPr anchorCtr="0" anchor="t" bIns="0" lIns="0" spcFirstLastPara="1" rIns="0" wrap="square" tIns="0">
            <a:spAutoFit/>
          </a:bodyPr>
          <a:lstStyle/>
          <a:p>
            <a:pPr indent="0" lvl="0" marL="0" marR="0" rtl="0" algn="l">
              <a:lnSpc>
                <a:spcPct val="141504"/>
              </a:lnSpc>
              <a:spcBef>
                <a:spcPts val="0"/>
              </a:spcBef>
              <a:spcAft>
                <a:spcPts val="0"/>
              </a:spcAft>
              <a:buNone/>
            </a:pPr>
            <a:r>
              <a:rPr b="1" i="0" lang="en-US" sz="2207" u="none" cap="none" strike="noStrike">
                <a:solidFill>
                  <a:srgbClr val="282120"/>
                </a:solidFill>
                <a:latin typeface="Raleway"/>
                <a:ea typeface="Raleway"/>
                <a:cs typeface="Raleway"/>
                <a:sym typeface="Raleway"/>
              </a:rPr>
              <a:t>Researchers </a:t>
            </a:r>
            <a:r>
              <a:rPr b="0" i="0" lang="en-US" sz="2207" u="none" cap="none" strike="noStrike">
                <a:solidFill>
                  <a:srgbClr val="282120"/>
                </a:solidFill>
                <a:latin typeface="Raleway"/>
                <a:ea typeface="Raleway"/>
                <a:cs typeface="Raleway"/>
                <a:sym typeface="Raleway"/>
              </a:rPr>
              <a:t>are not rewarded for work like mentorship, locally engages work and data stewardship</a:t>
            </a:r>
            <a:endParaRPr/>
          </a:p>
        </p:txBody>
      </p:sp>
      <p:grpSp>
        <p:nvGrpSpPr>
          <p:cNvPr id="243" name="Google Shape;243;p7"/>
          <p:cNvGrpSpPr/>
          <p:nvPr/>
        </p:nvGrpSpPr>
        <p:grpSpPr>
          <a:xfrm>
            <a:off x="12116156" y="4001641"/>
            <a:ext cx="4254678" cy="2112760"/>
            <a:chOff x="0" y="-57150"/>
            <a:chExt cx="1120574" cy="556447"/>
          </a:xfrm>
        </p:grpSpPr>
        <p:sp>
          <p:nvSpPr>
            <p:cNvPr id="244" name="Google Shape;244;p7"/>
            <p:cNvSpPr/>
            <p:nvPr/>
          </p:nvSpPr>
          <p:spPr>
            <a:xfrm>
              <a:off x="0" y="0"/>
              <a:ext cx="1120574" cy="499297"/>
            </a:xfrm>
            <a:custGeom>
              <a:rect b="b" l="l" r="r" t="t"/>
              <a:pathLst>
                <a:path extrusionOk="0" h="499297" w="1120574">
                  <a:moveTo>
                    <a:pt x="92801" y="0"/>
                  </a:moveTo>
                  <a:lnTo>
                    <a:pt x="1027773" y="0"/>
                  </a:lnTo>
                  <a:cubicBezTo>
                    <a:pt x="1052385" y="0"/>
                    <a:pt x="1075989" y="9777"/>
                    <a:pt x="1093393" y="27181"/>
                  </a:cubicBezTo>
                  <a:cubicBezTo>
                    <a:pt x="1110796" y="44584"/>
                    <a:pt x="1120574" y="68189"/>
                    <a:pt x="1120574" y="92801"/>
                  </a:cubicBezTo>
                  <a:lnTo>
                    <a:pt x="1120574" y="406496"/>
                  </a:lnTo>
                  <a:cubicBezTo>
                    <a:pt x="1120574" y="431109"/>
                    <a:pt x="1110796" y="454713"/>
                    <a:pt x="1093393" y="472117"/>
                  </a:cubicBezTo>
                  <a:cubicBezTo>
                    <a:pt x="1075989" y="489520"/>
                    <a:pt x="1052385" y="499297"/>
                    <a:pt x="1027773" y="499297"/>
                  </a:cubicBezTo>
                  <a:lnTo>
                    <a:pt x="92801" y="499297"/>
                  </a:lnTo>
                  <a:cubicBezTo>
                    <a:pt x="41548" y="499297"/>
                    <a:pt x="0" y="457749"/>
                    <a:pt x="0" y="406496"/>
                  </a:cubicBezTo>
                  <a:lnTo>
                    <a:pt x="0" y="92801"/>
                  </a:lnTo>
                  <a:cubicBezTo>
                    <a:pt x="0" y="68189"/>
                    <a:pt x="9777" y="44584"/>
                    <a:pt x="27181" y="27181"/>
                  </a:cubicBezTo>
                  <a:cubicBezTo>
                    <a:pt x="44584" y="9777"/>
                    <a:pt x="68189" y="0"/>
                    <a:pt x="92801"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7"/>
            <p:cNvSpPr txBox="1"/>
            <p:nvPr/>
          </p:nvSpPr>
          <p:spPr>
            <a:xfrm>
              <a:off x="0" y="-57150"/>
              <a:ext cx="1120574" cy="556447"/>
            </a:xfrm>
            <a:prstGeom prst="rect">
              <a:avLst/>
            </a:prstGeom>
            <a:solidFill>
              <a:schemeClr val="accent6"/>
            </a:solidFill>
            <a:ln>
              <a:noFill/>
            </a:ln>
          </p:spPr>
          <p:txBody>
            <a:bodyPr anchorCtr="0" anchor="ctr" bIns="50800" lIns="50800" spcFirstLastPara="1" rIns="50800" wrap="square" tIns="50800">
              <a:noAutofit/>
            </a:bodyPr>
            <a:lstStyle/>
            <a:p>
              <a:pPr indent="0" lvl="0" marL="0" marR="0" rtl="0" algn="ctr">
                <a:lnSpc>
                  <a:spcPct val="1735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46" name="Google Shape;246;p7"/>
          <p:cNvSpPr txBox="1"/>
          <p:nvPr/>
        </p:nvSpPr>
        <p:spPr>
          <a:xfrm>
            <a:off x="12281435" y="4205646"/>
            <a:ext cx="3924000" cy="1285800"/>
          </a:xfrm>
          <a:prstGeom prst="rect">
            <a:avLst/>
          </a:prstGeom>
          <a:noFill/>
          <a:ln>
            <a:noFill/>
          </a:ln>
        </p:spPr>
        <p:txBody>
          <a:bodyPr anchorCtr="0" anchor="t" bIns="0" lIns="0" spcFirstLastPara="1" rIns="0" wrap="square" tIns="0">
            <a:spAutoFit/>
          </a:bodyPr>
          <a:lstStyle/>
          <a:p>
            <a:pPr indent="0" lvl="0" marL="0" marR="0" rtl="0" algn="l">
              <a:lnSpc>
                <a:spcPct val="141494"/>
              </a:lnSpc>
              <a:spcBef>
                <a:spcPts val="0"/>
              </a:spcBef>
              <a:spcAft>
                <a:spcPts val="0"/>
              </a:spcAft>
              <a:buNone/>
            </a:pPr>
            <a:r>
              <a:rPr b="1" i="0" lang="en-US" sz="2181" u="none" cap="none" strike="noStrike">
                <a:solidFill>
                  <a:srgbClr val="282120"/>
                </a:solidFill>
                <a:latin typeface="Raleway"/>
                <a:ea typeface="Raleway"/>
                <a:cs typeface="Raleway"/>
                <a:sym typeface="Raleway"/>
              </a:rPr>
              <a:t>Universities</a:t>
            </a:r>
            <a:r>
              <a:rPr b="0" i="0" lang="en-US" sz="2181" u="none" cap="none" strike="noStrike">
                <a:solidFill>
                  <a:srgbClr val="282120"/>
                </a:solidFill>
                <a:latin typeface="Raleway"/>
                <a:ea typeface="Raleway"/>
                <a:cs typeface="Raleway"/>
                <a:sym typeface="Raleway"/>
              </a:rPr>
              <a:t> attempt to gain funding and prestige based on rankings</a:t>
            </a:r>
            <a:endParaRPr/>
          </a:p>
        </p:txBody>
      </p:sp>
      <p:grpSp>
        <p:nvGrpSpPr>
          <p:cNvPr id="247" name="Google Shape;247;p7"/>
          <p:cNvGrpSpPr/>
          <p:nvPr/>
        </p:nvGrpSpPr>
        <p:grpSpPr>
          <a:xfrm>
            <a:off x="1917166" y="4008595"/>
            <a:ext cx="4254707" cy="2112774"/>
            <a:chOff x="0" y="-57150"/>
            <a:chExt cx="1120574" cy="556447"/>
          </a:xfrm>
        </p:grpSpPr>
        <p:sp>
          <p:nvSpPr>
            <p:cNvPr id="248" name="Google Shape;248;p7"/>
            <p:cNvSpPr/>
            <p:nvPr/>
          </p:nvSpPr>
          <p:spPr>
            <a:xfrm>
              <a:off x="0" y="0"/>
              <a:ext cx="1120574" cy="499297"/>
            </a:xfrm>
            <a:custGeom>
              <a:rect b="b" l="l" r="r" t="t"/>
              <a:pathLst>
                <a:path extrusionOk="0" h="499297" w="1120574">
                  <a:moveTo>
                    <a:pt x="92801" y="0"/>
                  </a:moveTo>
                  <a:lnTo>
                    <a:pt x="1027773" y="0"/>
                  </a:lnTo>
                  <a:cubicBezTo>
                    <a:pt x="1052385" y="0"/>
                    <a:pt x="1075989" y="9777"/>
                    <a:pt x="1093393" y="27181"/>
                  </a:cubicBezTo>
                  <a:cubicBezTo>
                    <a:pt x="1110796" y="44584"/>
                    <a:pt x="1120574" y="68189"/>
                    <a:pt x="1120574" y="92801"/>
                  </a:cubicBezTo>
                  <a:lnTo>
                    <a:pt x="1120574" y="406496"/>
                  </a:lnTo>
                  <a:cubicBezTo>
                    <a:pt x="1120574" y="431109"/>
                    <a:pt x="1110796" y="454713"/>
                    <a:pt x="1093393" y="472117"/>
                  </a:cubicBezTo>
                  <a:cubicBezTo>
                    <a:pt x="1075989" y="489520"/>
                    <a:pt x="1052385" y="499297"/>
                    <a:pt x="1027773" y="499297"/>
                  </a:cubicBezTo>
                  <a:lnTo>
                    <a:pt x="92801" y="499297"/>
                  </a:lnTo>
                  <a:cubicBezTo>
                    <a:pt x="41548" y="499297"/>
                    <a:pt x="0" y="457749"/>
                    <a:pt x="0" y="406496"/>
                  </a:cubicBezTo>
                  <a:lnTo>
                    <a:pt x="0" y="92801"/>
                  </a:lnTo>
                  <a:cubicBezTo>
                    <a:pt x="0" y="68189"/>
                    <a:pt x="9777" y="44584"/>
                    <a:pt x="27181" y="27181"/>
                  </a:cubicBezTo>
                  <a:cubicBezTo>
                    <a:pt x="44584" y="9777"/>
                    <a:pt x="68189" y="0"/>
                    <a:pt x="9280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7"/>
            <p:cNvSpPr txBox="1"/>
            <p:nvPr/>
          </p:nvSpPr>
          <p:spPr>
            <a:xfrm>
              <a:off x="0" y="-57150"/>
              <a:ext cx="1120574" cy="556447"/>
            </a:xfrm>
            <a:prstGeom prst="rect">
              <a:avLst/>
            </a:prstGeom>
            <a:solidFill>
              <a:schemeClr val="accent3"/>
            </a:solidFill>
            <a:ln>
              <a:noFill/>
            </a:ln>
          </p:spPr>
          <p:txBody>
            <a:bodyPr anchorCtr="0" anchor="ctr" bIns="50800" lIns="50800" spcFirstLastPara="1" rIns="50800" wrap="square" tIns="50800">
              <a:noAutofit/>
            </a:bodyPr>
            <a:lstStyle/>
            <a:p>
              <a:pPr indent="0" lvl="0" marL="0" marR="0" rtl="0" algn="l">
                <a:lnSpc>
                  <a:spcPct val="1735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50" name="Google Shape;250;p7"/>
          <p:cNvSpPr txBox="1"/>
          <p:nvPr/>
        </p:nvSpPr>
        <p:spPr>
          <a:xfrm>
            <a:off x="2082445" y="4184632"/>
            <a:ext cx="3924000" cy="1760700"/>
          </a:xfrm>
          <a:prstGeom prst="rect">
            <a:avLst/>
          </a:prstGeom>
          <a:noFill/>
          <a:ln>
            <a:noFill/>
          </a:ln>
        </p:spPr>
        <p:txBody>
          <a:bodyPr anchorCtr="0" anchor="t" bIns="0" lIns="0" spcFirstLastPara="1" rIns="0" wrap="square" tIns="0">
            <a:spAutoFit/>
          </a:bodyPr>
          <a:lstStyle/>
          <a:p>
            <a:pPr indent="0" lvl="0" marL="0" marR="0" rtl="0" algn="l">
              <a:lnSpc>
                <a:spcPct val="141494"/>
              </a:lnSpc>
              <a:spcBef>
                <a:spcPts val="0"/>
              </a:spcBef>
              <a:spcAft>
                <a:spcPts val="0"/>
              </a:spcAft>
              <a:buNone/>
            </a:pPr>
            <a:r>
              <a:rPr b="1" i="0" lang="en-US" sz="2181" u="none" cap="none" strike="noStrike">
                <a:solidFill>
                  <a:srgbClr val="282120"/>
                </a:solidFill>
                <a:latin typeface="Raleway"/>
                <a:ea typeface="Raleway"/>
                <a:cs typeface="Raleway"/>
                <a:sym typeface="Raleway"/>
              </a:rPr>
              <a:t>Funders </a:t>
            </a:r>
            <a:r>
              <a:rPr b="0" i="0" lang="en-US" sz="2181" u="none" cap="none" strike="noStrike">
                <a:solidFill>
                  <a:srgbClr val="282120"/>
                </a:solidFill>
                <a:latin typeface="Raleway"/>
                <a:ea typeface="Raleway"/>
                <a:cs typeface="Raleway"/>
                <a:sym typeface="Raleway"/>
              </a:rPr>
              <a:t>reward researchers based on publications in high-impact/prestigious journals</a:t>
            </a:r>
            <a:endParaRPr/>
          </a:p>
        </p:txBody>
      </p:sp>
      <p:grpSp>
        <p:nvGrpSpPr>
          <p:cNvPr id="251" name="Google Shape;251;p7"/>
          <p:cNvGrpSpPr/>
          <p:nvPr/>
        </p:nvGrpSpPr>
        <p:grpSpPr>
          <a:xfrm>
            <a:off x="7016661" y="4001641"/>
            <a:ext cx="4254678" cy="2112760"/>
            <a:chOff x="0" y="-57150"/>
            <a:chExt cx="1120574" cy="556447"/>
          </a:xfrm>
        </p:grpSpPr>
        <p:sp>
          <p:nvSpPr>
            <p:cNvPr id="252" name="Google Shape;252;p7"/>
            <p:cNvSpPr/>
            <p:nvPr/>
          </p:nvSpPr>
          <p:spPr>
            <a:xfrm>
              <a:off x="0" y="0"/>
              <a:ext cx="1120574" cy="499297"/>
            </a:xfrm>
            <a:custGeom>
              <a:rect b="b" l="l" r="r" t="t"/>
              <a:pathLst>
                <a:path extrusionOk="0" h="499297" w="1120574">
                  <a:moveTo>
                    <a:pt x="92801" y="0"/>
                  </a:moveTo>
                  <a:lnTo>
                    <a:pt x="1027773" y="0"/>
                  </a:lnTo>
                  <a:cubicBezTo>
                    <a:pt x="1052385" y="0"/>
                    <a:pt x="1075989" y="9777"/>
                    <a:pt x="1093393" y="27181"/>
                  </a:cubicBezTo>
                  <a:cubicBezTo>
                    <a:pt x="1110796" y="44584"/>
                    <a:pt x="1120574" y="68189"/>
                    <a:pt x="1120574" y="92801"/>
                  </a:cubicBezTo>
                  <a:lnTo>
                    <a:pt x="1120574" y="406496"/>
                  </a:lnTo>
                  <a:cubicBezTo>
                    <a:pt x="1120574" y="431109"/>
                    <a:pt x="1110796" y="454713"/>
                    <a:pt x="1093393" y="472117"/>
                  </a:cubicBezTo>
                  <a:cubicBezTo>
                    <a:pt x="1075989" y="489520"/>
                    <a:pt x="1052385" y="499297"/>
                    <a:pt x="1027773" y="499297"/>
                  </a:cubicBezTo>
                  <a:lnTo>
                    <a:pt x="92801" y="499297"/>
                  </a:lnTo>
                  <a:cubicBezTo>
                    <a:pt x="41548" y="499297"/>
                    <a:pt x="0" y="457749"/>
                    <a:pt x="0" y="406496"/>
                  </a:cubicBezTo>
                  <a:lnTo>
                    <a:pt x="0" y="92801"/>
                  </a:lnTo>
                  <a:cubicBezTo>
                    <a:pt x="0" y="68189"/>
                    <a:pt x="9777" y="44584"/>
                    <a:pt x="27181" y="27181"/>
                  </a:cubicBezTo>
                  <a:cubicBezTo>
                    <a:pt x="44584" y="9777"/>
                    <a:pt x="68189" y="0"/>
                    <a:pt x="9280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7"/>
            <p:cNvSpPr txBox="1"/>
            <p:nvPr/>
          </p:nvSpPr>
          <p:spPr>
            <a:xfrm>
              <a:off x="0" y="-57150"/>
              <a:ext cx="1120574" cy="556447"/>
            </a:xfrm>
            <a:prstGeom prst="rect">
              <a:avLst/>
            </a:prstGeom>
            <a:solidFill>
              <a:schemeClr val="accent4"/>
            </a:solidFill>
            <a:ln>
              <a:noFill/>
            </a:ln>
          </p:spPr>
          <p:txBody>
            <a:bodyPr anchorCtr="0" anchor="ctr" bIns="50800" lIns="50800" spcFirstLastPara="1" rIns="50800" wrap="square" tIns="50800">
              <a:noAutofit/>
            </a:bodyPr>
            <a:lstStyle/>
            <a:p>
              <a:pPr indent="0" lvl="0" marL="0" marR="0" rtl="0" algn="ctr">
                <a:lnSpc>
                  <a:spcPct val="1735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54" name="Google Shape;254;p7"/>
          <p:cNvSpPr txBox="1"/>
          <p:nvPr/>
        </p:nvSpPr>
        <p:spPr>
          <a:xfrm>
            <a:off x="7181940" y="4167954"/>
            <a:ext cx="3924000" cy="1781700"/>
          </a:xfrm>
          <a:prstGeom prst="rect">
            <a:avLst/>
          </a:prstGeom>
          <a:noFill/>
          <a:ln>
            <a:noFill/>
          </a:ln>
        </p:spPr>
        <p:txBody>
          <a:bodyPr anchorCtr="0" anchor="t" bIns="0" lIns="0" spcFirstLastPara="1" rIns="0" wrap="square" tIns="0">
            <a:spAutoFit/>
          </a:bodyPr>
          <a:lstStyle/>
          <a:p>
            <a:pPr indent="0" lvl="0" marL="0" marR="0" rtl="0" algn="l">
              <a:lnSpc>
                <a:spcPct val="141504"/>
              </a:lnSpc>
              <a:spcBef>
                <a:spcPts val="0"/>
              </a:spcBef>
              <a:spcAft>
                <a:spcPts val="0"/>
              </a:spcAft>
              <a:buNone/>
            </a:pPr>
            <a:r>
              <a:rPr b="1" i="0" lang="en-US" sz="2207" u="none" cap="none" strike="noStrike">
                <a:solidFill>
                  <a:srgbClr val="282120"/>
                </a:solidFill>
                <a:latin typeface="Raleway"/>
                <a:ea typeface="Raleway"/>
                <a:cs typeface="Raleway"/>
                <a:sym typeface="Raleway"/>
              </a:rPr>
              <a:t>University rankings</a:t>
            </a:r>
            <a:r>
              <a:rPr b="0" i="0" lang="en-US" sz="2207" u="none" cap="none" strike="noStrike">
                <a:solidFill>
                  <a:srgbClr val="282120"/>
                </a:solidFill>
                <a:latin typeface="Raleway"/>
                <a:ea typeface="Raleway"/>
                <a:cs typeface="Raleway"/>
                <a:sym typeface="Raleway"/>
              </a:rPr>
              <a:t> are influenced by researcher funding and publication metrics</a:t>
            </a:r>
            <a:endParaRPr/>
          </a:p>
        </p:txBody>
      </p:sp>
      <p:grpSp>
        <p:nvGrpSpPr>
          <p:cNvPr id="255" name="Google Shape;255;p7"/>
          <p:cNvGrpSpPr/>
          <p:nvPr/>
        </p:nvGrpSpPr>
        <p:grpSpPr>
          <a:xfrm>
            <a:off x="12116156" y="6821103"/>
            <a:ext cx="4254707" cy="2112774"/>
            <a:chOff x="0" y="-57150"/>
            <a:chExt cx="1120574" cy="556447"/>
          </a:xfrm>
        </p:grpSpPr>
        <p:sp>
          <p:nvSpPr>
            <p:cNvPr id="256" name="Google Shape;256;p7"/>
            <p:cNvSpPr/>
            <p:nvPr/>
          </p:nvSpPr>
          <p:spPr>
            <a:xfrm>
              <a:off x="0" y="0"/>
              <a:ext cx="1120574" cy="499297"/>
            </a:xfrm>
            <a:custGeom>
              <a:rect b="b" l="l" r="r" t="t"/>
              <a:pathLst>
                <a:path extrusionOk="0" h="499297" w="1120574">
                  <a:moveTo>
                    <a:pt x="92801" y="0"/>
                  </a:moveTo>
                  <a:lnTo>
                    <a:pt x="1027773" y="0"/>
                  </a:lnTo>
                  <a:cubicBezTo>
                    <a:pt x="1052385" y="0"/>
                    <a:pt x="1075989" y="9777"/>
                    <a:pt x="1093393" y="27181"/>
                  </a:cubicBezTo>
                  <a:cubicBezTo>
                    <a:pt x="1110796" y="44584"/>
                    <a:pt x="1120574" y="68189"/>
                    <a:pt x="1120574" y="92801"/>
                  </a:cubicBezTo>
                  <a:lnTo>
                    <a:pt x="1120574" y="406496"/>
                  </a:lnTo>
                  <a:cubicBezTo>
                    <a:pt x="1120574" y="431109"/>
                    <a:pt x="1110796" y="454713"/>
                    <a:pt x="1093393" y="472117"/>
                  </a:cubicBezTo>
                  <a:cubicBezTo>
                    <a:pt x="1075989" y="489520"/>
                    <a:pt x="1052385" y="499297"/>
                    <a:pt x="1027773" y="499297"/>
                  </a:cubicBezTo>
                  <a:lnTo>
                    <a:pt x="92801" y="499297"/>
                  </a:lnTo>
                  <a:cubicBezTo>
                    <a:pt x="41548" y="499297"/>
                    <a:pt x="0" y="457749"/>
                    <a:pt x="0" y="406496"/>
                  </a:cubicBezTo>
                  <a:lnTo>
                    <a:pt x="0" y="92801"/>
                  </a:lnTo>
                  <a:cubicBezTo>
                    <a:pt x="0" y="68189"/>
                    <a:pt x="9777" y="44584"/>
                    <a:pt x="27181" y="27181"/>
                  </a:cubicBezTo>
                  <a:cubicBezTo>
                    <a:pt x="44584" y="9777"/>
                    <a:pt x="68189" y="0"/>
                    <a:pt x="9280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7"/>
            <p:cNvSpPr txBox="1"/>
            <p:nvPr/>
          </p:nvSpPr>
          <p:spPr>
            <a:xfrm>
              <a:off x="0" y="-57150"/>
              <a:ext cx="1120574" cy="556447"/>
            </a:xfrm>
            <a:prstGeom prst="rect">
              <a:avLst/>
            </a:prstGeom>
            <a:solidFill>
              <a:schemeClr val="accent5"/>
            </a:solidFill>
            <a:ln>
              <a:noFill/>
            </a:ln>
          </p:spPr>
          <p:txBody>
            <a:bodyPr anchorCtr="0" anchor="ctr" bIns="50800" lIns="50800" spcFirstLastPara="1" rIns="50800" wrap="square" tIns="50800">
              <a:noAutofit/>
            </a:bodyPr>
            <a:lstStyle/>
            <a:p>
              <a:pPr indent="0" lvl="0" marL="0" marR="0" rtl="0" algn="ctr">
                <a:lnSpc>
                  <a:spcPct val="1735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58" name="Google Shape;258;p7"/>
          <p:cNvSpPr txBox="1"/>
          <p:nvPr/>
        </p:nvSpPr>
        <p:spPr>
          <a:xfrm>
            <a:off x="12281435" y="7044214"/>
            <a:ext cx="3924000" cy="1760700"/>
          </a:xfrm>
          <a:prstGeom prst="rect">
            <a:avLst/>
          </a:prstGeom>
          <a:noFill/>
          <a:ln>
            <a:noFill/>
          </a:ln>
        </p:spPr>
        <p:txBody>
          <a:bodyPr anchorCtr="0" anchor="t" bIns="0" lIns="0" spcFirstLastPara="1" rIns="0" wrap="square" tIns="0">
            <a:spAutoFit/>
          </a:bodyPr>
          <a:lstStyle/>
          <a:p>
            <a:pPr indent="0" lvl="0" marL="0" marR="0" rtl="0" algn="l">
              <a:lnSpc>
                <a:spcPct val="141494"/>
              </a:lnSpc>
              <a:spcBef>
                <a:spcPts val="0"/>
              </a:spcBef>
              <a:spcAft>
                <a:spcPts val="0"/>
              </a:spcAft>
              <a:buNone/>
            </a:pPr>
            <a:r>
              <a:rPr b="1" i="0" lang="en-US" sz="2181" u="none" cap="none" strike="noStrike">
                <a:solidFill>
                  <a:srgbClr val="282120"/>
                </a:solidFill>
                <a:latin typeface="Raleway"/>
                <a:ea typeface="Raleway"/>
                <a:cs typeface="Raleway"/>
                <a:sym typeface="Raleway"/>
              </a:rPr>
              <a:t>Universities </a:t>
            </a:r>
            <a:r>
              <a:rPr b="0" i="0" lang="en-US" sz="2181" u="none" cap="none" strike="noStrike">
                <a:solidFill>
                  <a:srgbClr val="282120"/>
                </a:solidFill>
                <a:latin typeface="Raleway"/>
                <a:ea typeface="Raleway"/>
                <a:cs typeface="Raleway"/>
                <a:sym typeface="Raleway"/>
              </a:rPr>
              <a:t>narrow their recruitment and promotion criteria to avoid jeopardizing their rankings</a:t>
            </a:r>
            <a:endParaRPr/>
          </a:p>
        </p:txBody>
      </p:sp>
      <p:grpSp>
        <p:nvGrpSpPr>
          <p:cNvPr id="259" name="Google Shape;259;p7"/>
          <p:cNvGrpSpPr/>
          <p:nvPr/>
        </p:nvGrpSpPr>
        <p:grpSpPr>
          <a:xfrm>
            <a:off x="1917166" y="6821103"/>
            <a:ext cx="4254707" cy="2112774"/>
            <a:chOff x="0" y="-57150"/>
            <a:chExt cx="1120574" cy="556447"/>
          </a:xfrm>
        </p:grpSpPr>
        <p:sp>
          <p:nvSpPr>
            <p:cNvPr id="260" name="Google Shape;260;p7"/>
            <p:cNvSpPr/>
            <p:nvPr/>
          </p:nvSpPr>
          <p:spPr>
            <a:xfrm>
              <a:off x="0" y="0"/>
              <a:ext cx="1120574" cy="499297"/>
            </a:xfrm>
            <a:custGeom>
              <a:rect b="b" l="l" r="r" t="t"/>
              <a:pathLst>
                <a:path extrusionOk="0" h="499297" w="1120574">
                  <a:moveTo>
                    <a:pt x="92801" y="0"/>
                  </a:moveTo>
                  <a:lnTo>
                    <a:pt x="1027773" y="0"/>
                  </a:lnTo>
                  <a:cubicBezTo>
                    <a:pt x="1052385" y="0"/>
                    <a:pt x="1075989" y="9777"/>
                    <a:pt x="1093393" y="27181"/>
                  </a:cubicBezTo>
                  <a:cubicBezTo>
                    <a:pt x="1110796" y="44584"/>
                    <a:pt x="1120574" y="68189"/>
                    <a:pt x="1120574" y="92801"/>
                  </a:cubicBezTo>
                  <a:lnTo>
                    <a:pt x="1120574" y="406496"/>
                  </a:lnTo>
                  <a:cubicBezTo>
                    <a:pt x="1120574" y="431109"/>
                    <a:pt x="1110796" y="454713"/>
                    <a:pt x="1093393" y="472117"/>
                  </a:cubicBezTo>
                  <a:cubicBezTo>
                    <a:pt x="1075989" y="489520"/>
                    <a:pt x="1052385" y="499297"/>
                    <a:pt x="1027773" y="499297"/>
                  </a:cubicBezTo>
                  <a:lnTo>
                    <a:pt x="92801" y="499297"/>
                  </a:lnTo>
                  <a:cubicBezTo>
                    <a:pt x="41548" y="499297"/>
                    <a:pt x="0" y="457749"/>
                    <a:pt x="0" y="406496"/>
                  </a:cubicBezTo>
                  <a:lnTo>
                    <a:pt x="0" y="92801"/>
                  </a:lnTo>
                  <a:cubicBezTo>
                    <a:pt x="0" y="68189"/>
                    <a:pt x="9777" y="44584"/>
                    <a:pt x="27181" y="27181"/>
                  </a:cubicBezTo>
                  <a:cubicBezTo>
                    <a:pt x="44584" y="9777"/>
                    <a:pt x="68189" y="0"/>
                    <a:pt x="92801" y="0"/>
                  </a:cubicBezTo>
                  <a:close/>
                </a:path>
              </a:pathLst>
            </a:custGeom>
            <a:solidFill>
              <a:srgbClr val="FCB7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7"/>
            <p:cNvSpPr txBox="1"/>
            <p:nvPr/>
          </p:nvSpPr>
          <p:spPr>
            <a:xfrm>
              <a:off x="0" y="-57150"/>
              <a:ext cx="1120574" cy="556447"/>
            </a:xfrm>
            <a:prstGeom prst="rect">
              <a:avLst/>
            </a:prstGeom>
            <a:solidFill>
              <a:srgbClr val="FCB711"/>
            </a:solidFill>
            <a:ln>
              <a:noFill/>
            </a:ln>
          </p:spPr>
          <p:txBody>
            <a:bodyPr anchorCtr="0" anchor="ctr" bIns="50800" lIns="50800" spcFirstLastPara="1" rIns="50800" wrap="square" tIns="50800">
              <a:noAutofit/>
            </a:bodyPr>
            <a:lstStyle/>
            <a:p>
              <a:pPr indent="0" lvl="0" marL="0" marR="0" rtl="0" algn="ctr">
                <a:lnSpc>
                  <a:spcPct val="1735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62" name="Google Shape;262;p7"/>
          <p:cNvSpPr txBox="1"/>
          <p:nvPr/>
        </p:nvSpPr>
        <p:spPr>
          <a:xfrm>
            <a:off x="2201675" y="7044214"/>
            <a:ext cx="3685800" cy="1285800"/>
          </a:xfrm>
          <a:prstGeom prst="rect">
            <a:avLst/>
          </a:prstGeom>
          <a:noFill/>
          <a:ln>
            <a:noFill/>
          </a:ln>
        </p:spPr>
        <p:txBody>
          <a:bodyPr anchorCtr="0" anchor="t" bIns="0" lIns="0" spcFirstLastPara="1" rIns="0" wrap="square" tIns="0">
            <a:spAutoFit/>
          </a:bodyPr>
          <a:lstStyle/>
          <a:p>
            <a:pPr indent="0" lvl="0" marL="0" marR="0" rtl="0" algn="l">
              <a:lnSpc>
                <a:spcPct val="141494"/>
              </a:lnSpc>
              <a:spcBef>
                <a:spcPts val="0"/>
              </a:spcBef>
              <a:spcAft>
                <a:spcPts val="0"/>
              </a:spcAft>
              <a:buNone/>
            </a:pPr>
            <a:r>
              <a:rPr b="0" i="0" lang="en-US" sz="2181" u="none" cap="none" strike="noStrike">
                <a:solidFill>
                  <a:srgbClr val="282120"/>
                </a:solidFill>
                <a:latin typeface="Raleway"/>
                <a:ea typeface="Raleway"/>
                <a:cs typeface="Raleway"/>
                <a:sym typeface="Raleway"/>
              </a:rPr>
              <a:t>Implicitly or explicitly, </a:t>
            </a:r>
            <a:r>
              <a:rPr b="1" i="0" lang="en-US" sz="2181" u="none" cap="none" strike="noStrike">
                <a:solidFill>
                  <a:srgbClr val="282120"/>
                </a:solidFill>
                <a:latin typeface="Raleway"/>
                <a:ea typeface="Raleway"/>
                <a:cs typeface="Raleway"/>
                <a:sym typeface="Raleway"/>
              </a:rPr>
              <a:t>researchers </a:t>
            </a:r>
            <a:r>
              <a:rPr b="0" i="0" lang="en-US" sz="2181" u="none" cap="none" strike="noStrike">
                <a:solidFill>
                  <a:srgbClr val="282120"/>
                </a:solidFill>
                <a:latin typeface="Raleway"/>
                <a:ea typeface="Raleway"/>
                <a:cs typeface="Raleway"/>
                <a:sym typeface="Raleway"/>
              </a:rPr>
              <a:t>are taught what type of work is rewarded.</a:t>
            </a:r>
            <a:endParaRPr/>
          </a:p>
        </p:txBody>
      </p:sp>
      <p:sp>
        <p:nvSpPr>
          <p:cNvPr id="263" name="Google Shape;263;p7"/>
          <p:cNvSpPr/>
          <p:nvPr/>
        </p:nvSpPr>
        <p:spPr>
          <a:xfrm>
            <a:off x="6310325" y="4838700"/>
            <a:ext cx="571500" cy="4764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64" name="Google Shape;264;p7"/>
          <p:cNvSpPr/>
          <p:nvPr/>
        </p:nvSpPr>
        <p:spPr>
          <a:xfrm>
            <a:off x="11391913" y="4848225"/>
            <a:ext cx="571500" cy="4764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65" name="Google Shape;265;p7"/>
          <p:cNvSpPr/>
          <p:nvPr/>
        </p:nvSpPr>
        <p:spPr>
          <a:xfrm>
            <a:off x="6319850" y="7705725"/>
            <a:ext cx="571500" cy="4764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66" name="Google Shape;266;p7"/>
          <p:cNvSpPr/>
          <p:nvPr/>
        </p:nvSpPr>
        <p:spPr>
          <a:xfrm>
            <a:off x="11401438" y="7715250"/>
            <a:ext cx="571500" cy="4764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67" name="Google Shape;267;p7"/>
          <p:cNvSpPr/>
          <p:nvPr/>
        </p:nvSpPr>
        <p:spPr>
          <a:xfrm rot="5400000">
            <a:off x="15782913" y="6215049"/>
            <a:ext cx="571500" cy="4764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68" name="Google Shape;268;p7"/>
          <p:cNvSpPr/>
          <p:nvPr/>
        </p:nvSpPr>
        <p:spPr>
          <a:xfrm rot="-5400000">
            <a:off x="1933563" y="6224574"/>
            <a:ext cx="571500" cy="4764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8"/>
          <p:cNvSpPr/>
          <p:nvPr/>
        </p:nvSpPr>
        <p:spPr>
          <a:xfrm>
            <a:off x="15820463" y="9305925"/>
            <a:ext cx="2196675" cy="758910"/>
          </a:xfrm>
          <a:custGeom>
            <a:rect b="b" l="l" r="r" t="t"/>
            <a:pathLst>
              <a:path extrusionOk="0" h="758910" w="2196675">
                <a:moveTo>
                  <a:pt x="0" y="0"/>
                </a:moveTo>
                <a:lnTo>
                  <a:pt x="2196675" y="0"/>
                </a:lnTo>
                <a:lnTo>
                  <a:pt x="2196675" y="758910"/>
                </a:lnTo>
                <a:lnTo>
                  <a:pt x="0" y="758910"/>
                </a:lnTo>
                <a:lnTo>
                  <a:pt x="0" y="0"/>
                </a:lnTo>
                <a:close/>
              </a:path>
            </a:pathLst>
          </a:custGeom>
          <a:blipFill rotWithShape="1">
            <a:blip r:embed="rId3">
              <a:alphaModFix/>
            </a:blip>
            <a:stretch>
              <a:fillRect b="0" l="0" r="0" t="0"/>
            </a:stretch>
          </a:blipFill>
          <a:ln>
            <a:noFill/>
          </a:ln>
        </p:spPr>
      </p:sp>
      <p:sp>
        <p:nvSpPr>
          <p:cNvPr id="278" name="Google Shape;278;p8"/>
          <p:cNvSpPr txBox="1"/>
          <p:nvPr/>
        </p:nvSpPr>
        <p:spPr>
          <a:xfrm>
            <a:off x="1952037" y="819685"/>
            <a:ext cx="15707500" cy="182435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US" sz="5600" u="none" cap="none" strike="noStrike">
                <a:solidFill>
                  <a:srgbClr val="FFF6EA"/>
                </a:solidFill>
                <a:latin typeface="Playfair Display"/>
                <a:ea typeface="Playfair Display"/>
                <a:cs typeface="Playfair Display"/>
                <a:sym typeface="Playfair Display"/>
              </a:rPr>
              <a:t>How do academic systems influence one another?</a:t>
            </a:r>
            <a:endParaRPr/>
          </a:p>
        </p:txBody>
      </p:sp>
      <p:sp>
        <p:nvSpPr>
          <p:cNvPr id="279" name="Google Shape;279;p8"/>
          <p:cNvSpPr txBox="1"/>
          <p:nvPr/>
        </p:nvSpPr>
        <p:spPr>
          <a:xfrm>
            <a:off x="2615208" y="3117784"/>
            <a:ext cx="13057500" cy="513000"/>
          </a:xfrm>
          <a:prstGeom prst="rect">
            <a:avLst/>
          </a:prstGeom>
          <a:noFill/>
          <a:ln>
            <a:noFill/>
          </a:ln>
        </p:spPr>
        <p:txBody>
          <a:bodyPr anchorCtr="0" anchor="t" bIns="0" lIns="0" spcFirstLastPara="1" rIns="0" wrap="square" tIns="0">
            <a:spAutoFit/>
          </a:bodyPr>
          <a:lstStyle/>
          <a:p>
            <a:pPr indent="0" lvl="0" marL="0" marR="0" rtl="0" algn="ctr">
              <a:lnSpc>
                <a:spcPct val="118277"/>
              </a:lnSpc>
              <a:spcBef>
                <a:spcPts val="0"/>
              </a:spcBef>
              <a:spcAft>
                <a:spcPts val="0"/>
              </a:spcAft>
              <a:buNone/>
            </a:pPr>
            <a:r>
              <a:rPr b="0" i="0" lang="en-US" sz="3332" u="none" cap="none" strike="noStrike">
                <a:solidFill>
                  <a:srgbClr val="FFF6EA"/>
                </a:solidFill>
                <a:latin typeface="Raleway"/>
                <a:ea typeface="Raleway"/>
                <a:cs typeface="Raleway"/>
                <a:sym typeface="Raleway"/>
              </a:rPr>
              <a:t>Research Assessment Reform as a Systems Solution</a:t>
            </a:r>
            <a:endParaRPr/>
          </a:p>
        </p:txBody>
      </p:sp>
      <p:grpSp>
        <p:nvGrpSpPr>
          <p:cNvPr id="280" name="Google Shape;280;p8"/>
          <p:cNvGrpSpPr/>
          <p:nvPr/>
        </p:nvGrpSpPr>
        <p:grpSpPr>
          <a:xfrm>
            <a:off x="6373500" y="8314460"/>
            <a:ext cx="5350518" cy="1505234"/>
            <a:chOff x="0" y="-289322"/>
            <a:chExt cx="7134024" cy="2296314"/>
          </a:xfrm>
        </p:grpSpPr>
        <p:grpSp>
          <p:nvGrpSpPr>
            <p:cNvPr id="281" name="Google Shape;281;p8"/>
            <p:cNvGrpSpPr/>
            <p:nvPr/>
          </p:nvGrpSpPr>
          <p:grpSpPr>
            <a:xfrm>
              <a:off x="0" y="-289322"/>
              <a:ext cx="7134024" cy="2296314"/>
              <a:chOff x="0" y="-57150"/>
              <a:chExt cx="1409190" cy="453593"/>
            </a:xfrm>
          </p:grpSpPr>
          <p:sp>
            <p:nvSpPr>
              <p:cNvPr id="282" name="Google Shape;282;p8"/>
              <p:cNvSpPr/>
              <p:nvPr/>
            </p:nvSpPr>
            <p:spPr>
              <a:xfrm>
                <a:off x="0" y="0"/>
                <a:ext cx="1409190" cy="396443"/>
              </a:xfrm>
              <a:custGeom>
                <a:rect b="b" l="l" r="r" t="t"/>
                <a:pathLst>
                  <a:path extrusionOk="0" h="396443" w="1409190">
                    <a:moveTo>
                      <a:pt x="73794" y="0"/>
                    </a:moveTo>
                    <a:lnTo>
                      <a:pt x="1335396" y="0"/>
                    </a:lnTo>
                    <a:cubicBezTo>
                      <a:pt x="1354967" y="0"/>
                      <a:pt x="1373737" y="7775"/>
                      <a:pt x="1387576" y="21614"/>
                    </a:cubicBezTo>
                    <a:cubicBezTo>
                      <a:pt x="1401415" y="35453"/>
                      <a:pt x="1409190" y="54223"/>
                      <a:pt x="1409190" y="73794"/>
                    </a:cubicBezTo>
                    <a:lnTo>
                      <a:pt x="1409190" y="322649"/>
                    </a:lnTo>
                    <a:cubicBezTo>
                      <a:pt x="1409190" y="363404"/>
                      <a:pt x="1376151" y="396443"/>
                      <a:pt x="1335396" y="396443"/>
                    </a:cubicBezTo>
                    <a:lnTo>
                      <a:pt x="73794" y="396443"/>
                    </a:lnTo>
                    <a:cubicBezTo>
                      <a:pt x="54223" y="396443"/>
                      <a:pt x="35453" y="388668"/>
                      <a:pt x="21614" y="374829"/>
                    </a:cubicBezTo>
                    <a:cubicBezTo>
                      <a:pt x="7775" y="360990"/>
                      <a:pt x="0" y="342220"/>
                      <a:pt x="0" y="322649"/>
                    </a:cubicBezTo>
                    <a:lnTo>
                      <a:pt x="0" y="73794"/>
                    </a:lnTo>
                    <a:cubicBezTo>
                      <a:pt x="0" y="54223"/>
                      <a:pt x="7775" y="35453"/>
                      <a:pt x="21614" y="21614"/>
                    </a:cubicBezTo>
                    <a:cubicBezTo>
                      <a:pt x="35453" y="7775"/>
                      <a:pt x="54223" y="0"/>
                      <a:pt x="7379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8"/>
              <p:cNvSpPr txBox="1"/>
              <p:nvPr/>
            </p:nvSpPr>
            <p:spPr>
              <a:xfrm>
                <a:off x="0" y="-57150"/>
                <a:ext cx="1409190" cy="453593"/>
              </a:xfrm>
              <a:prstGeom prst="rect">
                <a:avLst/>
              </a:prstGeom>
              <a:solidFill>
                <a:schemeClr val="accent5"/>
              </a:solidFill>
              <a:ln>
                <a:noFill/>
              </a:ln>
            </p:spPr>
            <p:txBody>
              <a:bodyPr anchorCtr="0" anchor="ctr" bIns="50800" lIns="50800" spcFirstLastPara="1" rIns="50800" wrap="square" tIns="50800">
                <a:noAutofit/>
              </a:bodyPr>
              <a:lstStyle/>
              <a:p>
                <a:pPr indent="0" lvl="0" marL="0" marR="0" rtl="0" algn="ctr">
                  <a:lnSpc>
                    <a:spcPct val="1735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84" name="Google Shape;284;p8"/>
            <p:cNvSpPr txBox="1"/>
            <p:nvPr/>
          </p:nvSpPr>
          <p:spPr>
            <a:xfrm>
              <a:off x="125704" y="-131307"/>
              <a:ext cx="6882600" cy="1984800"/>
            </a:xfrm>
            <a:prstGeom prst="rect">
              <a:avLst/>
            </a:prstGeom>
            <a:solidFill>
              <a:schemeClr val="accent5"/>
            </a:solidFill>
            <a:ln>
              <a:noFill/>
            </a:ln>
          </p:spPr>
          <p:txBody>
            <a:bodyPr anchorCtr="0" anchor="t" bIns="0" lIns="0" spcFirstLastPara="1" rIns="0" wrap="square" tIns="0">
              <a:spAutoFit/>
            </a:bodyPr>
            <a:lstStyle/>
            <a:p>
              <a:pPr indent="0" lvl="0" marL="0" marR="0" rtl="0" algn="l">
                <a:lnSpc>
                  <a:spcPct val="141504"/>
                </a:lnSpc>
                <a:spcBef>
                  <a:spcPts val="0"/>
                </a:spcBef>
                <a:spcAft>
                  <a:spcPts val="0"/>
                </a:spcAft>
                <a:buNone/>
              </a:pPr>
              <a:r>
                <a:rPr b="1" i="0" lang="en-US" sz="2207" u="none" cap="none" strike="noStrike">
                  <a:solidFill>
                    <a:srgbClr val="282120"/>
                  </a:solidFill>
                  <a:latin typeface="Raleway"/>
                  <a:ea typeface="Raleway"/>
                  <a:cs typeface="Raleway"/>
                  <a:sym typeface="Raleway"/>
                </a:rPr>
                <a:t>Researchers </a:t>
              </a:r>
              <a:r>
                <a:rPr b="0" i="0" lang="en-US" sz="2207" u="none" cap="none" strike="noStrike">
                  <a:solidFill>
                    <a:srgbClr val="282120"/>
                  </a:solidFill>
                  <a:latin typeface="Raleway"/>
                  <a:ea typeface="Raleway"/>
                  <a:cs typeface="Raleway"/>
                  <a:sym typeface="Raleway"/>
                </a:rPr>
                <a:t>are rewarded for work like mentorship, locally engages work and data stewardship</a:t>
              </a:r>
              <a:endParaRPr/>
            </a:p>
          </p:txBody>
        </p:sp>
      </p:grpSp>
      <p:grpSp>
        <p:nvGrpSpPr>
          <p:cNvPr id="285" name="Google Shape;285;p8"/>
          <p:cNvGrpSpPr/>
          <p:nvPr/>
        </p:nvGrpSpPr>
        <p:grpSpPr>
          <a:xfrm>
            <a:off x="9892800" y="4020658"/>
            <a:ext cx="5280995" cy="1976043"/>
            <a:chOff x="0" y="-289322"/>
            <a:chExt cx="7041327" cy="2924005"/>
          </a:xfrm>
        </p:grpSpPr>
        <p:grpSp>
          <p:nvGrpSpPr>
            <p:cNvPr id="286" name="Google Shape;286;p8"/>
            <p:cNvGrpSpPr/>
            <p:nvPr/>
          </p:nvGrpSpPr>
          <p:grpSpPr>
            <a:xfrm>
              <a:off x="0" y="-289322"/>
              <a:ext cx="7041327" cy="2924005"/>
              <a:chOff x="0" y="-57150"/>
              <a:chExt cx="1390879" cy="577581"/>
            </a:xfrm>
          </p:grpSpPr>
          <p:sp>
            <p:nvSpPr>
              <p:cNvPr id="287" name="Google Shape;287;p8"/>
              <p:cNvSpPr/>
              <p:nvPr/>
            </p:nvSpPr>
            <p:spPr>
              <a:xfrm>
                <a:off x="0" y="0"/>
                <a:ext cx="1390879" cy="520431"/>
              </a:xfrm>
              <a:custGeom>
                <a:rect b="b" l="l" r="r" t="t"/>
                <a:pathLst>
                  <a:path extrusionOk="0" h="520431" w="1390879">
                    <a:moveTo>
                      <a:pt x="74766" y="0"/>
                    </a:moveTo>
                    <a:lnTo>
                      <a:pt x="1316114" y="0"/>
                    </a:lnTo>
                    <a:cubicBezTo>
                      <a:pt x="1335943" y="0"/>
                      <a:pt x="1354960" y="7877"/>
                      <a:pt x="1368981" y="21898"/>
                    </a:cubicBezTo>
                    <a:cubicBezTo>
                      <a:pt x="1383002" y="35920"/>
                      <a:pt x="1390879" y="54937"/>
                      <a:pt x="1390879" y="74766"/>
                    </a:cubicBezTo>
                    <a:lnTo>
                      <a:pt x="1390879" y="445665"/>
                    </a:lnTo>
                    <a:cubicBezTo>
                      <a:pt x="1390879" y="465495"/>
                      <a:pt x="1383002" y="484511"/>
                      <a:pt x="1368981" y="498533"/>
                    </a:cubicBezTo>
                    <a:cubicBezTo>
                      <a:pt x="1354960" y="512554"/>
                      <a:pt x="1335943" y="520431"/>
                      <a:pt x="1316114" y="520431"/>
                    </a:cubicBezTo>
                    <a:lnTo>
                      <a:pt x="74766" y="520431"/>
                    </a:lnTo>
                    <a:cubicBezTo>
                      <a:pt x="54937" y="520431"/>
                      <a:pt x="35920" y="512554"/>
                      <a:pt x="21898" y="498533"/>
                    </a:cubicBezTo>
                    <a:cubicBezTo>
                      <a:pt x="7877" y="484511"/>
                      <a:pt x="0" y="465495"/>
                      <a:pt x="0" y="445665"/>
                    </a:cubicBezTo>
                    <a:lnTo>
                      <a:pt x="0" y="74766"/>
                    </a:lnTo>
                    <a:cubicBezTo>
                      <a:pt x="0" y="54937"/>
                      <a:pt x="7877" y="35920"/>
                      <a:pt x="21898" y="21898"/>
                    </a:cubicBezTo>
                    <a:cubicBezTo>
                      <a:pt x="35920" y="7877"/>
                      <a:pt x="54937" y="0"/>
                      <a:pt x="74766" y="0"/>
                    </a:cubicBezTo>
                    <a:close/>
                  </a:path>
                </a:pathLst>
              </a:custGeom>
              <a:solidFill>
                <a:srgbClr val="FCB7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8"/>
              <p:cNvSpPr txBox="1"/>
              <p:nvPr/>
            </p:nvSpPr>
            <p:spPr>
              <a:xfrm>
                <a:off x="0" y="-57150"/>
                <a:ext cx="1390879" cy="577581"/>
              </a:xfrm>
              <a:prstGeom prst="rect">
                <a:avLst/>
              </a:prstGeom>
              <a:solidFill>
                <a:srgbClr val="FCB711"/>
              </a:solidFill>
              <a:ln>
                <a:noFill/>
              </a:ln>
            </p:spPr>
            <p:txBody>
              <a:bodyPr anchorCtr="0" anchor="ctr" bIns="50800" lIns="50800" spcFirstLastPara="1" rIns="50800" wrap="square" tIns="50800">
                <a:noAutofit/>
              </a:bodyPr>
              <a:lstStyle/>
              <a:p>
                <a:pPr indent="0" lvl="0" marL="0" marR="0" rtl="0" algn="ctr">
                  <a:lnSpc>
                    <a:spcPct val="1735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89" name="Google Shape;289;p8"/>
            <p:cNvSpPr txBox="1"/>
            <p:nvPr/>
          </p:nvSpPr>
          <p:spPr>
            <a:xfrm>
              <a:off x="283871" y="-96691"/>
              <a:ext cx="6441600" cy="2605500"/>
            </a:xfrm>
            <a:prstGeom prst="rect">
              <a:avLst/>
            </a:prstGeom>
            <a:solidFill>
              <a:srgbClr val="FCB711"/>
            </a:solidFill>
            <a:ln>
              <a:noFill/>
            </a:ln>
          </p:spPr>
          <p:txBody>
            <a:bodyPr anchorCtr="0" anchor="t" bIns="0" lIns="0" spcFirstLastPara="1" rIns="0" wrap="square" tIns="0">
              <a:spAutoFit/>
            </a:bodyPr>
            <a:lstStyle/>
            <a:p>
              <a:pPr indent="0" lvl="0" marL="0" marR="0" rtl="0" algn="l">
                <a:lnSpc>
                  <a:spcPct val="141494"/>
                </a:lnSpc>
                <a:spcBef>
                  <a:spcPts val="0"/>
                </a:spcBef>
                <a:spcAft>
                  <a:spcPts val="0"/>
                </a:spcAft>
                <a:buNone/>
              </a:pPr>
              <a:r>
                <a:rPr b="1" i="0" lang="en-US" sz="2181" u="none" cap="none" strike="noStrike">
                  <a:solidFill>
                    <a:srgbClr val="282120"/>
                  </a:solidFill>
                  <a:latin typeface="Raleway"/>
                  <a:ea typeface="Raleway"/>
                  <a:cs typeface="Raleway"/>
                  <a:sym typeface="Raleway"/>
                </a:rPr>
                <a:t>Universities </a:t>
              </a:r>
              <a:r>
                <a:rPr b="0" i="0" lang="en-US" sz="2181" u="none" cap="none" strike="noStrike">
                  <a:solidFill>
                    <a:srgbClr val="282120"/>
                  </a:solidFill>
                  <a:latin typeface="Raleway"/>
                  <a:ea typeface="Raleway"/>
                  <a:cs typeface="Raleway"/>
                  <a:sym typeface="Raleway"/>
                </a:rPr>
                <a:t>are rewarded based on outputs that align with their values (community engagement, mentorship, rigor, etc.)</a:t>
              </a:r>
              <a:endParaRPr/>
            </a:p>
          </p:txBody>
        </p:sp>
      </p:grpSp>
      <p:grpSp>
        <p:nvGrpSpPr>
          <p:cNvPr id="290" name="Google Shape;290;p8"/>
          <p:cNvGrpSpPr/>
          <p:nvPr/>
        </p:nvGrpSpPr>
        <p:grpSpPr>
          <a:xfrm>
            <a:off x="4618700" y="4036416"/>
            <a:ext cx="4254677" cy="1701137"/>
            <a:chOff x="0" y="0"/>
            <a:chExt cx="5672903" cy="2527692"/>
          </a:xfrm>
        </p:grpSpPr>
        <p:grpSp>
          <p:nvGrpSpPr>
            <p:cNvPr id="291" name="Google Shape;291;p8"/>
            <p:cNvGrpSpPr/>
            <p:nvPr/>
          </p:nvGrpSpPr>
          <p:grpSpPr>
            <a:xfrm>
              <a:off x="0" y="0"/>
              <a:ext cx="5672903" cy="2527692"/>
              <a:chOff x="0" y="0"/>
              <a:chExt cx="1120574" cy="499297"/>
            </a:xfrm>
          </p:grpSpPr>
          <p:sp>
            <p:nvSpPr>
              <p:cNvPr id="292" name="Google Shape;292;p8"/>
              <p:cNvSpPr/>
              <p:nvPr/>
            </p:nvSpPr>
            <p:spPr>
              <a:xfrm>
                <a:off x="0" y="0"/>
                <a:ext cx="1120574" cy="499297"/>
              </a:xfrm>
              <a:custGeom>
                <a:rect b="b" l="l" r="r" t="t"/>
                <a:pathLst>
                  <a:path extrusionOk="0" h="499297" w="1120574">
                    <a:moveTo>
                      <a:pt x="92801" y="0"/>
                    </a:moveTo>
                    <a:lnTo>
                      <a:pt x="1027773" y="0"/>
                    </a:lnTo>
                    <a:cubicBezTo>
                      <a:pt x="1052385" y="0"/>
                      <a:pt x="1075989" y="9777"/>
                      <a:pt x="1093393" y="27181"/>
                    </a:cubicBezTo>
                    <a:cubicBezTo>
                      <a:pt x="1110796" y="44584"/>
                      <a:pt x="1120574" y="68189"/>
                      <a:pt x="1120574" y="92801"/>
                    </a:cubicBezTo>
                    <a:lnTo>
                      <a:pt x="1120574" y="406496"/>
                    </a:lnTo>
                    <a:cubicBezTo>
                      <a:pt x="1120574" y="431109"/>
                      <a:pt x="1110796" y="454713"/>
                      <a:pt x="1093393" y="472117"/>
                    </a:cubicBezTo>
                    <a:cubicBezTo>
                      <a:pt x="1075989" y="489520"/>
                      <a:pt x="1052385" y="499297"/>
                      <a:pt x="1027773" y="499297"/>
                    </a:cubicBezTo>
                    <a:lnTo>
                      <a:pt x="92801" y="499297"/>
                    </a:lnTo>
                    <a:cubicBezTo>
                      <a:pt x="41548" y="499297"/>
                      <a:pt x="0" y="457749"/>
                      <a:pt x="0" y="406496"/>
                    </a:cubicBezTo>
                    <a:lnTo>
                      <a:pt x="0" y="92801"/>
                    </a:lnTo>
                    <a:cubicBezTo>
                      <a:pt x="0" y="68189"/>
                      <a:pt x="9777" y="44584"/>
                      <a:pt x="27181" y="27181"/>
                    </a:cubicBezTo>
                    <a:cubicBezTo>
                      <a:pt x="44584" y="9777"/>
                      <a:pt x="68189" y="0"/>
                      <a:pt x="9280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8"/>
              <p:cNvSpPr txBox="1"/>
              <p:nvPr/>
            </p:nvSpPr>
            <p:spPr>
              <a:xfrm>
                <a:off x="0" y="5752"/>
                <a:ext cx="1120500" cy="483300"/>
              </a:xfrm>
              <a:prstGeom prst="rect">
                <a:avLst/>
              </a:prstGeom>
              <a:solidFill>
                <a:schemeClr val="accent3"/>
              </a:solidFill>
              <a:ln>
                <a:noFill/>
              </a:ln>
            </p:spPr>
            <p:txBody>
              <a:bodyPr anchorCtr="0" anchor="ctr" bIns="50800" lIns="50800" spcFirstLastPara="1" rIns="50800" wrap="square" tIns="50800">
                <a:noAutofit/>
              </a:bodyPr>
              <a:lstStyle/>
              <a:p>
                <a:pPr indent="0" lvl="0" marL="0" marR="0" rtl="0" algn="l">
                  <a:lnSpc>
                    <a:spcPct val="1735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94" name="Google Shape;294;p8"/>
            <p:cNvSpPr txBox="1"/>
            <p:nvPr/>
          </p:nvSpPr>
          <p:spPr>
            <a:xfrm>
              <a:off x="250271" y="214533"/>
              <a:ext cx="5232300" cy="1910400"/>
            </a:xfrm>
            <a:prstGeom prst="rect">
              <a:avLst/>
            </a:prstGeom>
            <a:solidFill>
              <a:schemeClr val="accent3"/>
            </a:solidFill>
            <a:ln>
              <a:noFill/>
            </a:ln>
          </p:spPr>
          <p:txBody>
            <a:bodyPr anchorCtr="0" anchor="t" bIns="0" lIns="0" spcFirstLastPara="1" rIns="0" wrap="square" tIns="0">
              <a:spAutoFit/>
            </a:bodyPr>
            <a:lstStyle/>
            <a:p>
              <a:pPr indent="0" lvl="0" marL="0" marR="0" rtl="0" algn="l">
                <a:lnSpc>
                  <a:spcPct val="141494"/>
                </a:lnSpc>
                <a:spcBef>
                  <a:spcPts val="0"/>
                </a:spcBef>
                <a:spcAft>
                  <a:spcPts val="0"/>
                </a:spcAft>
                <a:buNone/>
              </a:pPr>
              <a:r>
                <a:rPr b="1" i="0" lang="en-US" sz="2181" u="none" cap="none" strike="noStrike">
                  <a:solidFill>
                    <a:srgbClr val="282120"/>
                  </a:solidFill>
                  <a:latin typeface="Raleway"/>
                  <a:ea typeface="Raleway"/>
                  <a:cs typeface="Raleway"/>
                  <a:sym typeface="Raleway"/>
                </a:rPr>
                <a:t>Funders </a:t>
              </a:r>
              <a:r>
                <a:rPr b="0" i="0" lang="en-US" sz="2181" u="none" cap="none" strike="noStrike">
                  <a:solidFill>
                    <a:srgbClr val="282120"/>
                  </a:solidFill>
                  <a:latin typeface="Raleway"/>
                  <a:ea typeface="Raleway"/>
                  <a:cs typeface="Raleway"/>
                  <a:sym typeface="Raleway"/>
                </a:rPr>
                <a:t>reward researchers based on a holistic, wide range of relevant outputs.</a:t>
              </a:r>
              <a:endParaRPr/>
            </a:p>
          </p:txBody>
        </p:sp>
      </p:grpSp>
      <p:grpSp>
        <p:nvGrpSpPr>
          <p:cNvPr id="295" name="Google Shape;295;p8"/>
          <p:cNvGrpSpPr/>
          <p:nvPr/>
        </p:nvGrpSpPr>
        <p:grpSpPr>
          <a:xfrm>
            <a:off x="12614375" y="6396491"/>
            <a:ext cx="4254677" cy="1976136"/>
            <a:chOff x="0" y="-289323"/>
            <a:chExt cx="5672903" cy="2817015"/>
          </a:xfrm>
        </p:grpSpPr>
        <p:grpSp>
          <p:nvGrpSpPr>
            <p:cNvPr id="296" name="Google Shape;296;p8"/>
            <p:cNvGrpSpPr/>
            <p:nvPr/>
          </p:nvGrpSpPr>
          <p:grpSpPr>
            <a:xfrm>
              <a:off x="0" y="-289323"/>
              <a:ext cx="5672903" cy="2817015"/>
              <a:chOff x="0" y="-57150"/>
              <a:chExt cx="1120574" cy="556447"/>
            </a:xfrm>
          </p:grpSpPr>
          <p:sp>
            <p:nvSpPr>
              <p:cNvPr id="297" name="Google Shape;297;p8"/>
              <p:cNvSpPr/>
              <p:nvPr/>
            </p:nvSpPr>
            <p:spPr>
              <a:xfrm>
                <a:off x="0" y="0"/>
                <a:ext cx="1120574" cy="499297"/>
              </a:xfrm>
              <a:custGeom>
                <a:rect b="b" l="l" r="r" t="t"/>
                <a:pathLst>
                  <a:path extrusionOk="0" h="499297" w="1120574">
                    <a:moveTo>
                      <a:pt x="92801" y="0"/>
                    </a:moveTo>
                    <a:lnTo>
                      <a:pt x="1027773" y="0"/>
                    </a:lnTo>
                    <a:cubicBezTo>
                      <a:pt x="1052385" y="0"/>
                      <a:pt x="1075989" y="9777"/>
                      <a:pt x="1093393" y="27181"/>
                    </a:cubicBezTo>
                    <a:cubicBezTo>
                      <a:pt x="1110796" y="44584"/>
                      <a:pt x="1120574" y="68189"/>
                      <a:pt x="1120574" y="92801"/>
                    </a:cubicBezTo>
                    <a:lnTo>
                      <a:pt x="1120574" y="406496"/>
                    </a:lnTo>
                    <a:cubicBezTo>
                      <a:pt x="1120574" y="431109"/>
                      <a:pt x="1110796" y="454713"/>
                      <a:pt x="1093393" y="472117"/>
                    </a:cubicBezTo>
                    <a:cubicBezTo>
                      <a:pt x="1075989" y="489520"/>
                      <a:pt x="1052385" y="499297"/>
                      <a:pt x="1027773" y="499297"/>
                    </a:cubicBezTo>
                    <a:lnTo>
                      <a:pt x="92801" y="499297"/>
                    </a:lnTo>
                    <a:cubicBezTo>
                      <a:pt x="41548" y="499297"/>
                      <a:pt x="0" y="457749"/>
                      <a:pt x="0" y="406496"/>
                    </a:cubicBezTo>
                    <a:lnTo>
                      <a:pt x="0" y="92801"/>
                    </a:lnTo>
                    <a:cubicBezTo>
                      <a:pt x="0" y="68189"/>
                      <a:pt x="9777" y="44584"/>
                      <a:pt x="27181" y="27181"/>
                    </a:cubicBezTo>
                    <a:cubicBezTo>
                      <a:pt x="44584" y="9777"/>
                      <a:pt x="68189" y="0"/>
                      <a:pt x="9280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8"/>
              <p:cNvSpPr txBox="1"/>
              <p:nvPr/>
            </p:nvSpPr>
            <p:spPr>
              <a:xfrm>
                <a:off x="3" y="-57150"/>
                <a:ext cx="1120500" cy="520500"/>
              </a:xfrm>
              <a:prstGeom prst="rect">
                <a:avLst/>
              </a:prstGeom>
              <a:solidFill>
                <a:schemeClr val="accent4"/>
              </a:solidFill>
              <a:ln>
                <a:noFill/>
              </a:ln>
            </p:spPr>
            <p:txBody>
              <a:bodyPr anchorCtr="0" anchor="ctr" bIns="50800" lIns="50800" spcFirstLastPara="1" rIns="50800" wrap="square" tIns="50800">
                <a:noAutofit/>
              </a:bodyPr>
              <a:lstStyle/>
              <a:p>
                <a:pPr indent="0" lvl="0" marL="0" marR="0" rtl="0" algn="ctr">
                  <a:lnSpc>
                    <a:spcPct val="1735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99" name="Google Shape;299;p8"/>
            <p:cNvSpPr txBox="1"/>
            <p:nvPr/>
          </p:nvSpPr>
          <p:spPr>
            <a:xfrm>
              <a:off x="220371" y="-134717"/>
              <a:ext cx="5232300" cy="2510100"/>
            </a:xfrm>
            <a:prstGeom prst="rect">
              <a:avLst/>
            </a:prstGeom>
            <a:solidFill>
              <a:schemeClr val="accent4"/>
            </a:solidFill>
            <a:ln>
              <a:noFill/>
            </a:ln>
          </p:spPr>
          <p:txBody>
            <a:bodyPr anchorCtr="0" anchor="t" bIns="0" lIns="0" spcFirstLastPara="1" rIns="0" wrap="square" tIns="0">
              <a:spAutoFit/>
            </a:bodyPr>
            <a:lstStyle/>
            <a:p>
              <a:pPr indent="0" lvl="0" marL="0" marR="0" rtl="0" algn="l">
                <a:lnSpc>
                  <a:spcPct val="141494"/>
                </a:lnSpc>
                <a:spcBef>
                  <a:spcPts val="0"/>
                </a:spcBef>
                <a:spcAft>
                  <a:spcPts val="0"/>
                </a:spcAft>
                <a:buNone/>
              </a:pPr>
              <a:r>
                <a:rPr b="1" i="0" lang="en-US" sz="2181" u="none" cap="none" strike="noStrike">
                  <a:solidFill>
                    <a:srgbClr val="282120"/>
                  </a:solidFill>
                  <a:latin typeface="Raleway"/>
                  <a:ea typeface="Raleway"/>
                  <a:cs typeface="Raleway"/>
                  <a:sym typeface="Raleway"/>
                </a:rPr>
                <a:t>Universities </a:t>
              </a:r>
              <a:r>
                <a:rPr b="0" i="0" lang="en-US" sz="2181" u="none" cap="none" strike="noStrike">
                  <a:solidFill>
                    <a:srgbClr val="282120"/>
                  </a:solidFill>
                  <a:latin typeface="Raleway"/>
                  <a:ea typeface="Raleway"/>
                  <a:cs typeface="Raleway"/>
                  <a:sym typeface="Raleway"/>
                </a:rPr>
                <a:t>shape recruitment and promotion criteria to reward a holistic range of outputs.</a:t>
              </a:r>
              <a:endParaRPr/>
            </a:p>
          </p:txBody>
        </p:sp>
      </p:grpSp>
      <p:grpSp>
        <p:nvGrpSpPr>
          <p:cNvPr id="300" name="Google Shape;300;p8"/>
          <p:cNvGrpSpPr/>
          <p:nvPr/>
        </p:nvGrpSpPr>
        <p:grpSpPr>
          <a:xfrm>
            <a:off x="1648387" y="6396491"/>
            <a:ext cx="4254677" cy="1701195"/>
            <a:chOff x="0" y="-289322"/>
            <a:chExt cx="5672903" cy="2817014"/>
          </a:xfrm>
        </p:grpSpPr>
        <p:grpSp>
          <p:nvGrpSpPr>
            <p:cNvPr id="301" name="Google Shape;301;p8"/>
            <p:cNvGrpSpPr/>
            <p:nvPr/>
          </p:nvGrpSpPr>
          <p:grpSpPr>
            <a:xfrm>
              <a:off x="0" y="-289322"/>
              <a:ext cx="5672903" cy="2817014"/>
              <a:chOff x="0" y="-57150"/>
              <a:chExt cx="1120574" cy="556447"/>
            </a:xfrm>
          </p:grpSpPr>
          <p:sp>
            <p:nvSpPr>
              <p:cNvPr id="302" name="Google Shape;302;p8"/>
              <p:cNvSpPr/>
              <p:nvPr/>
            </p:nvSpPr>
            <p:spPr>
              <a:xfrm>
                <a:off x="0" y="0"/>
                <a:ext cx="1120574" cy="499297"/>
              </a:xfrm>
              <a:custGeom>
                <a:rect b="b" l="l" r="r" t="t"/>
                <a:pathLst>
                  <a:path extrusionOk="0" h="499297" w="1120574">
                    <a:moveTo>
                      <a:pt x="92801" y="0"/>
                    </a:moveTo>
                    <a:lnTo>
                      <a:pt x="1027773" y="0"/>
                    </a:lnTo>
                    <a:cubicBezTo>
                      <a:pt x="1052385" y="0"/>
                      <a:pt x="1075989" y="9777"/>
                      <a:pt x="1093393" y="27181"/>
                    </a:cubicBezTo>
                    <a:cubicBezTo>
                      <a:pt x="1110796" y="44584"/>
                      <a:pt x="1120574" y="68189"/>
                      <a:pt x="1120574" y="92801"/>
                    </a:cubicBezTo>
                    <a:lnTo>
                      <a:pt x="1120574" y="406496"/>
                    </a:lnTo>
                    <a:cubicBezTo>
                      <a:pt x="1120574" y="431109"/>
                      <a:pt x="1110796" y="454713"/>
                      <a:pt x="1093393" y="472117"/>
                    </a:cubicBezTo>
                    <a:cubicBezTo>
                      <a:pt x="1075989" y="489520"/>
                      <a:pt x="1052385" y="499297"/>
                      <a:pt x="1027773" y="499297"/>
                    </a:cubicBezTo>
                    <a:lnTo>
                      <a:pt x="92801" y="499297"/>
                    </a:lnTo>
                    <a:cubicBezTo>
                      <a:pt x="41548" y="499297"/>
                      <a:pt x="0" y="457749"/>
                      <a:pt x="0" y="406496"/>
                    </a:cubicBezTo>
                    <a:lnTo>
                      <a:pt x="0" y="92801"/>
                    </a:lnTo>
                    <a:cubicBezTo>
                      <a:pt x="0" y="68189"/>
                      <a:pt x="9777" y="44584"/>
                      <a:pt x="27181" y="27181"/>
                    </a:cubicBezTo>
                    <a:cubicBezTo>
                      <a:pt x="44584" y="9777"/>
                      <a:pt x="68189" y="0"/>
                      <a:pt x="928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8"/>
              <p:cNvSpPr txBox="1"/>
              <p:nvPr/>
            </p:nvSpPr>
            <p:spPr>
              <a:xfrm>
                <a:off x="0" y="-57150"/>
                <a:ext cx="1120574" cy="556447"/>
              </a:xfrm>
              <a:prstGeom prst="rect">
                <a:avLst/>
              </a:prstGeom>
              <a:solidFill>
                <a:schemeClr val="lt2"/>
              </a:solidFill>
              <a:ln>
                <a:noFill/>
              </a:ln>
            </p:spPr>
            <p:txBody>
              <a:bodyPr anchorCtr="0" anchor="ctr" bIns="50800" lIns="50800" spcFirstLastPara="1" rIns="50800" wrap="square" tIns="50800">
                <a:noAutofit/>
              </a:bodyPr>
              <a:lstStyle/>
              <a:p>
                <a:pPr indent="0" lvl="0" marL="0" marR="0" rtl="0" algn="ctr">
                  <a:lnSpc>
                    <a:spcPct val="1735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04" name="Google Shape;304;p8"/>
            <p:cNvSpPr txBox="1"/>
            <p:nvPr/>
          </p:nvSpPr>
          <p:spPr>
            <a:xfrm>
              <a:off x="379346" y="7645"/>
              <a:ext cx="4914300" cy="2129100"/>
            </a:xfrm>
            <a:prstGeom prst="rect">
              <a:avLst/>
            </a:prstGeom>
            <a:solidFill>
              <a:schemeClr val="lt2"/>
            </a:solidFill>
            <a:ln>
              <a:noFill/>
            </a:ln>
          </p:spPr>
          <p:txBody>
            <a:bodyPr anchorCtr="0" anchor="t" bIns="0" lIns="0" spcFirstLastPara="1" rIns="0" wrap="square" tIns="0">
              <a:spAutoFit/>
            </a:bodyPr>
            <a:lstStyle/>
            <a:p>
              <a:pPr indent="0" lvl="0" marL="0" marR="0" rtl="0" algn="l">
                <a:lnSpc>
                  <a:spcPct val="141494"/>
                </a:lnSpc>
                <a:spcBef>
                  <a:spcPts val="0"/>
                </a:spcBef>
                <a:spcAft>
                  <a:spcPts val="0"/>
                </a:spcAft>
                <a:buNone/>
              </a:pPr>
              <a:r>
                <a:rPr b="0" i="0" lang="en-US" sz="2181" u="none" cap="none" strike="noStrike">
                  <a:solidFill>
                    <a:srgbClr val="282120"/>
                  </a:solidFill>
                  <a:latin typeface="Raleway"/>
                  <a:ea typeface="Raleway"/>
                  <a:cs typeface="Raleway"/>
                  <a:sym typeface="Raleway"/>
                </a:rPr>
                <a:t>Implicitly or explicitly, </a:t>
              </a:r>
              <a:r>
                <a:rPr b="1" i="0" lang="en-US" sz="2181" u="none" cap="none" strike="noStrike">
                  <a:solidFill>
                    <a:srgbClr val="282120"/>
                  </a:solidFill>
                  <a:latin typeface="Raleway"/>
                  <a:ea typeface="Raleway"/>
                  <a:cs typeface="Raleway"/>
                  <a:sym typeface="Raleway"/>
                </a:rPr>
                <a:t>researchers </a:t>
              </a:r>
              <a:r>
                <a:rPr b="0" i="0" lang="en-US" sz="2181" u="none" cap="none" strike="noStrike">
                  <a:solidFill>
                    <a:srgbClr val="282120"/>
                  </a:solidFill>
                  <a:latin typeface="Raleway"/>
                  <a:ea typeface="Raleway"/>
                  <a:cs typeface="Raleway"/>
                  <a:sym typeface="Raleway"/>
                </a:rPr>
                <a:t>are taught what type of work is valued.</a:t>
              </a:r>
              <a:endParaRPr/>
            </a:p>
          </p:txBody>
        </p:sp>
      </p:grpSp>
      <p:sp>
        <p:nvSpPr>
          <p:cNvPr id="305" name="Google Shape;305;p8"/>
          <p:cNvSpPr/>
          <p:nvPr/>
        </p:nvSpPr>
        <p:spPr>
          <a:xfrm rot="-3325026">
            <a:off x="3933912" y="5700621"/>
            <a:ext cx="571355" cy="476657"/>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306" name="Google Shape;306;p8"/>
          <p:cNvSpPr/>
          <p:nvPr/>
        </p:nvSpPr>
        <p:spPr>
          <a:xfrm>
            <a:off x="9097412" y="4770382"/>
            <a:ext cx="571500" cy="4767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307" name="Google Shape;307;p8"/>
          <p:cNvSpPr/>
          <p:nvPr/>
        </p:nvSpPr>
        <p:spPr>
          <a:xfrm rot="-7959606">
            <a:off x="5381616" y="8447846"/>
            <a:ext cx="571536" cy="476627"/>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308" name="Google Shape;308;p8"/>
          <p:cNvSpPr/>
          <p:nvPr/>
        </p:nvSpPr>
        <p:spPr>
          <a:xfrm rot="7786948">
            <a:off x="12031270" y="8448196"/>
            <a:ext cx="571518" cy="476528"/>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309" name="Google Shape;309;p8"/>
          <p:cNvSpPr/>
          <p:nvPr/>
        </p:nvSpPr>
        <p:spPr>
          <a:xfrm rot="3422654">
            <a:off x="15415752" y="5699472"/>
            <a:ext cx="571333" cy="476555"/>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9"/>
          <p:cNvSpPr/>
          <p:nvPr/>
        </p:nvSpPr>
        <p:spPr>
          <a:xfrm>
            <a:off x="15820463" y="9305925"/>
            <a:ext cx="2196675" cy="758910"/>
          </a:xfrm>
          <a:custGeom>
            <a:rect b="b" l="l" r="r" t="t"/>
            <a:pathLst>
              <a:path extrusionOk="0" h="758910" w="2196675">
                <a:moveTo>
                  <a:pt x="0" y="0"/>
                </a:moveTo>
                <a:lnTo>
                  <a:pt x="2196675" y="0"/>
                </a:lnTo>
                <a:lnTo>
                  <a:pt x="2196675" y="758910"/>
                </a:lnTo>
                <a:lnTo>
                  <a:pt x="0" y="758910"/>
                </a:lnTo>
                <a:lnTo>
                  <a:pt x="0" y="0"/>
                </a:lnTo>
                <a:close/>
              </a:path>
            </a:pathLst>
          </a:custGeom>
          <a:blipFill rotWithShape="1">
            <a:blip r:embed="rId3">
              <a:alphaModFix/>
            </a:blip>
            <a:stretch>
              <a:fillRect b="0" l="0" r="0" t="0"/>
            </a:stretch>
          </a:blipFill>
          <a:ln>
            <a:noFill/>
          </a:ln>
        </p:spPr>
      </p:sp>
      <p:sp>
        <p:nvSpPr>
          <p:cNvPr id="319" name="Google Shape;319;p9"/>
          <p:cNvSpPr txBox="1"/>
          <p:nvPr/>
        </p:nvSpPr>
        <p:spPr>
          <a:xfrm>
            <a:off x="1952037" y="1323975"/>
            <a:ext cx="8840160" cy="182435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US" sz="5600" u="none" cap="none" strike="noStrike">
                <a:solidFill>
                  <a:srgbClr val="FFF6EA"/>
                </a:solidFill>
                <a:latin typeface="Playfair Display"/>
                <a:ea typeface="Playfair Display"/>
                <a:cs typeface="Playfair Display"/>
                <a:sym typeface="Playfair Display"/>
              </a:rPr>
              <a:t>Who is working to change research assessment?</a:t>
            </a:r>
            <a:endParaRPr/>
          </a:p>
        </p:txBody>
      </p:sp>
      <p:sp>
        <p:nvSpPr>
          <p:cNvPr id="320" name="Google Shape;320;p9"/>
          <p:cNvSpPr txBox="1"/>
          <p:nvPr/>
        </p:nvSpPr>
        <p:spPr>
          <a:xfrm>
            <a:off x="1952037" y="3636306"/>
            <a:ext cx="14363100" cy="52962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b="0" i="0" lang="en-US" sz="2992" u="none" cap="none" strike="noStrike">
                <a:solidFill>
                  <a:srgbClr val="FCB711"/>
                </a:solidFill>
                <a:latin typeface="Raleway"/>
                <a:ea typeface="Raleway"/>
                <a:cs typeface="Raleway"/>
                <a:sym typeface="Raleway"/>
              </a:rPr>
              <a:t>There are many initiatives working to reform research assessment, across disciplines and across the world. These include:</a:t>
            </a:r>
            <a:endParaRPr/>
          </a:p>
          <a:p>
            <a:pPr indent="-322991" lvl="1" marL="645982" marR="0" rtl="0" algn="l">
              <a:lnSpc>
                <a:spcPct val="150000"/>
              </a:lnSpc>
              <a:spcBef>
                <a:spcPts val="0"/>
              </a:spcBef>
              <a:spcAft>
                <a:spcPts val="0"/>
              </a:spcAft>
              <a:buClr>
                <a:srgbClr val="FFF6EA"/>
              </a:buClr>
              <a:buSzPts val="2992"/>
              <a:buFont typeface="Arial"/>
              <a:buChar char="•"/>
            </a:pPr>
            <a:r>
              <a:rPr b="0" i="0" lang="en-US" sz="2992" u="sng" cap="none" strike="noStrike">
                <a:solidFill>
                  <a:srgbClr val="FFF6EA"/>
                </a:solidFill>
                <a:latin typeface="Raleway"/>
                <a:ea typeface="Raleway"/>
                <a:cs typeface="Raleway"/>
                <a:sym typeface="Raleway"/>
                <a:hlinkClick r:id="rId4">
                  <a:extLst>
                    <a:ext uri="{A12FA001-AC4F-418D-AE19-62706E023703}">
                      <ahyp:hlinkClr val="tx"/>
                    </a:ext>
                  </a:extLst>
                </a:hlinkClick>
              </a:rPr>
              <a:t>Declaration on Research Assessment (DORA)</a:t>
            </a:r>
            <a:endParaRPr>
              <a:solidFill>
                <a:srgbClr val="FFF6EA"/>
              </a:solidFill>
            </a:endParaRPr>
          </a:p>
          <a:p>
            <a:pPr indent="-322991" lvl="1" marL="645982" marR="0" rtl="0" algn="l">
              <a:lnSpc>
                <a:spcPct val="150000"/>
              </a:lnSpc>
              <a:spcBef>
                <a:spcPts val="0"/>
              </a:spcBef>
              <a:spcAft>
                <a:spcPts val="0"/>
              </a:spcAft>
              <a:buClr>
                <a:srgbClr val="FFF6EA"/>
              </a:buClr>
              <a:buSzPts val="2992"/>
              <a:buFont typeface="Arial"/>
              <a:buChar char="•"/>
            </a:pPr>
            <a:r>
              <a:rPr b="0" i="0" lang="en-US" sz="2992" u="sng" cap="none" strike="noStrike">
                <a:solidFill>
                  <a:srgbClr val="FFF6EA"/>
                </a:solidFill>
                <a:latin typeface="Raleway"/>
                <a:ea typeface="Raleway"/>
                <a:cs typeface="Raleway"/>
                <a:sym typeface="Raleway"/>
                <a:hlinkClick r:id="rId5">
                  <a:extLst>
                    <a:ext uri="{A12FA001-AC4F-418D-AE19-62706E023703}">
                      <ahyp:hlinkClr val="tx"/>
                    </a:ext>
                  </a:extLst>
                </a:hlinkClick>
              </a:rPr>
              <a:t>Latin American Forum on Research Assessment (FOLEC-CLACSO)</a:t>
            </a:r>
            <a:endParaRPr>
              <a:solidFill>
                <a:srgbClr val="FFF6EA"/>
              </a:solidFill>
            </a:endParaRPr>
          </a:p>
          <a:p>
            <a:pPr indent="-322991" lvl="1" marL="645982" marR="0" rtl="0" algn="l">
              <a:lnSpc>
                <a:spcPct val="150000"/>
              </a:lnSpc>
              <a:spcBef>
                <a:spcPts val="0"/>
              </a:spcBef>
              <a:spcAft>
                <a:spcPts val="0"/>
              </a:spcAft>
              <a:buClr>
                <a:srgbClr val="FFF6EA"/>
              </a:buClr>
              <a:buSzPts val="2992"/>
              <a:buFont typeface="Arial"/>
              <a:buChar char="•"/>
            </a:pPr>
            <a:r>
              <a:rPr b="0" i="0" lang="en-US" sz="2992" u="sng" cap="none" strike="noStrike">
                <a:solidFill>
                  <a:srgbClr val="FFF6EA"/>
                </a:solidFill>
                <a:latin typeface="Raleway"/>
                <a:ea typeface="Raleway"/>
                <a:cs typeface="Raleway"/>
                <a:sym typeface="Raleway"/>
                <a:hlinkClick r:id="rId6">
                  <a:extLst>
                    <a:ext uri="{A12FA001-AC4F-418D-AE19-62706E023703}">
                      <ahyp:hlinkClr val="tx"/>
                    </a:ext>
                  </a:extLst>
                </a:hlinkClick>
              </a:rPr>
              <a:t>Coalition for Advancing Research Assessment (CoARA)</a:t>
            </a:r>
            <a:endParaRPr>
              <a:solidFill>
                <a:srgbClr val="FFF6EA"/>
              </a:solidFill>
            </a:endParaRPr>
          </a:p>
          <a:p>
            <a:pPr indent="-322991" lvl="1" marL="645982" marR="0" rtl="0" algn="l">
              <a:lnSpc>
                <a:spcPct val="150000"/>
              </a:lnSpc>
              <a:spcBef>
                <a:spcPts val="0"/>
              </a:spcBef>
              <a:spcAft>
                <a:spcPts val="0"/>
              </a:spcAft>
              <a:buClr>
                <a:srgbClr val="FFF6EA"/>
              </a:buClr>
              <a:buSzPts val="2992"/>
              <a:buFont typeface="Arial"/>
              <a:buChar char="•"/>
            </a:pPr>
            <a:r>
              <a:rPr b="0" i="0" lang="en-US" sz="2992" u="sng" cap="none" strike="noStrike">
                <a:solidFill>
                  <a:srgbClr val="FFF6EA"/>
                </a:solidFill>
                <a:latin typeface="Raleway"/>
                <a:ea typeface="Raleway"/>
                <a:cs typeface="Raleway"/>
                <a:sym typeface="Raleway"/>
                <a:hlinkClick r:id="rId7">
                  <a:extLst>
                    <a:ext uri="{A12FA001-AC4F-418D-AE19-62706E023703}">
                      <ahyp:hlinkClr val="tx"/>
                    </a:ext>
                  </a:extLst>
                </a:hlinkClick>
              </a:rPr>
              <a:t>More Than Our Rank (MTOR) </a:t>
            </a:r>
            <a:endParaRPr>
              <a:solidFill>
                <a:srgbClr val="FFF6EA"/>
              </a:solidFill>
            </a:endParaRPr>
          </a:p>
          <a:p>
            <a:pPr indent="-322991" lvl="1" marL="645982" marR="0" rtl="0" algn="l">
              <a:lnSpc>
                <a:spcPct val="150000"/>
              </a:lnSpc>
              <a:spcBef>
                <a:spcPts val="0"/>
              </a:spcBef>
              <a:spcAft>
                <a:spcPts val="0"/>
              </a:spcAft>
              <a:buClr>
                <a:srgbClr val="FFF6EA"/>
              </a:buClr>
              <a:buSzPts val="2992"/>
              <a:buFont typeface="Arial"/>
              <a:buChar char="•"/>
            </a:pPr>
            <a:r>
              <a:rPr b="0" i="0" lang="en-US" sz="2992" u="sng" cap="none" strike="noStrike">
                <a:solidFill>
                  <a:srgbClr val="FFF6EA"/>
                </a:solidFill>
                <a:latin typeface="Raleway"/>
                <a:ea typeface="Raleway"/>
                <a:cs typeface="Raleway"/>
                <a:sym typeface="Raleway"/>
                <a:hlinkClick r:id="rId8">
                  <a:extLst>
                    <a:ext uri="{A12FA001-AC4F-418D-AE19-62706E023703}">
                      <ahyp:hlinkClr val="tx"/>
                    </a:ext>
                  </a:extLst>
                </a:hlinkClick>
              </a:rPr>
              <a:t>SCOPE Framework</a:t>
            </a:r>
            <a:endParaRPr>
              <a:solidFill>
                <a:srgbClr val="FFF6EA"/>
              </a:solidFill>
            </a:endParaRPr>
          </a:p>
          <a:p>
            <a:pPr indent="-322991" lvl="1" marL="645982" marR="0" rtl="0" algn="l">
              <a:lnSpc>
                <a:spcPct val="150000"/>
              </a:lnSpc>
              <a:spcBef>
                <a:spcPts val="0"/>
              </a:spcBef>
              <a:spcAft>
                <a:spcPts val="0"/>
              </a:spcAft>
              <a:buClr>
                <a:srgbClr val="FFF6EA"/>
              </a:buClr>
              <a:buSzPts val="2992"/>
              <a:buFont typeface="Arial"/>
              <a:buChar char="•"/>
            </a:pPr>
            <a:r>
              <a:rPr b="0" i="0" lang="en-US" sz="2992" u="sng" cap="none" strike="noStrike">
                <a:solidFill>
                  <a:srgbClr val="FFF6EA"/>
                </a:solidFill>
                <a:latin typeface="Raleway"/>
                <a:ea typeface="Raleway"/>
                <a:cs typeface="Raleway"/>
                <a:sym typeface="Raleway"/>
                <a:hlinkClick r:id="rId9">
                  <a:extLst>
                    <a:ext uri="{A12FA001-AC4F-418D-AE19-62706E023703}">
                      <ahyp:hlinkClr val="tx"/>
                    </a:ext>
                  </a:extLst>
                </a:hlinkClick>
              </a:rPr>
              <a:t>Make Data Count</a:t>
            </a:r>
            <a:endParaRPr>
              <a:solidFill>
                <a:srgbClr val="FFF6EA"/>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cp:coreProperties>
</file>