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Lora"/>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jK/UP8y1JvCM8s/7vk+tgYqMSO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Lora-bold.fntdata"/><Relationship Id="rId14" Type="http://schemas.openxmlformats.org/officeDocument/2006/relationships/font" Target="fonts/Lora-regular.fntdata"/><Relationship Id="rId17" Type="http://schemas.openxmlformats.org/officeDocument/2006/relationships/font" Target="fonts/Lora-boldItalic.fntdata"/><Relationship Id="rId16" Type="http://schemas.openxmlformats.org/officeDocument/2006/relationships/font" Target="fonts/Lora-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GB"/>
              <a:t>Please feel free to change this and other slides!</a:t>
            </a:r>
            <a:endParaRPr/>
          </a:p>
        </p:txBody>
      </p:sp>
      <p:sp>
        <p:nvSpPr>
          <p:cNvPr id="99" name="Google Shape;9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200" u="none" cap="none" strike="noStrike">
                <a:solidFill>
                  <a:schemeClr val="dk1"/>
                </a:solidFill>
                <a:latin typeface="Arial"/>
                <a:ea typeface="Arial"/>
                <a:cs typeface="Arial"/>
                <a:sym typeface="Arial"/>
              </a:rPr>
              <a:t>Responsible Research Assessment (RRA) is defined as an umbrella term for approaches to assessment that incentivize, reflect, and reward the plural characteristics of high-quality research, in support of diverse and inclusive research cultures. It represents a shift in how research and researchers are evaluated, moving beyond traditional methods that often rely on narrow quantitative metrics.</a:t>
            </a:r>
            <a:endParaRPr/>
          </a:p>
          <a:p>
            <a:pPr indent="0" lvl="0" marL="0" marR="0" rtl="0" algn="l">
              <a:lnSpc>
                <a:spcPct val="100000"/>
              </a:lnSpc>
              <a:spcBef>
                <a:spcPts val="0"/>
              </a:spcBef>
              <a:spcAft>
                <a:spcPts val="0"/>
              </a:spcAft>
              <a:buClr>
                <a:srgbClr val="000000"/>
              </a:buClr>
              <a:buSzPts val="1400"/>
              <a:buFont typeface="Arial"/>
              <a:buNone/>
            </a:pPr>
            <a:r>
              <a:rPr b="0" i="0" lang="en-GB" sz="1200" u="none" cap="none" strike="noStrike">
                <a:solidFill>
                  <a:schemeClr val="dk1"/>
                </a:solidFill>
                <a:latin typeface="Arial"/>
                <a:ea typeface="Arial"/>
                <a:cs typeface="Arial"/>
                <a:sym typeface="Arial"/>
              </a:rPr>
              <a:t>The goal of RRA is to support and encourage assessment practices that focus on a holistic view of researchers, as well as the research processes, outputs, outcomes, and impacts of research.</a:t>
            </a:r>
            <a:endParaRPr/>
          </a:p>
          <a:p>
            <a:pPr indent="0" lvl="0" marL="0" marR="0" rtl="0" algn="l">
              <a:lnSpc>
                <a:spcPct val="100000"/>
              </a:lnSpc>
              <a:spcBef>
                <a:spcPts val="0"/>
              </a:spcBef>
              <a:spcAft>
                <a:spcPts val="0"/>
              </a:spcAft>
              <a:buClr>
                <a:srgbClr val="000000"/>
              </a:buClr>
              <a:buSzPts val="1400"/>
              <a:buFont typeface="Arial"/>
              <a:buNone/>
            </a:pPr>
            <a:r>
              <a:rPr lang="en-GB"/>
              <a:t>Implementing RRA involves making changes to established practices in various key moments of assessment, such as recruitment, hiring, promotion, awards, grants, and evaluation of research units. </a:t>
            </a:r>
            <a:endParaRPr/>
          </a:p>
        </p:txBody>
      </p:sp>
      <p:sp>
        <p:nvSpPr>
          <p:cNvPr id="106" name="Google Shape;10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278aca48a6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g3278aca48a6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Arial"/>
                <a:ea typeface="Arial"/>
                <a:cs typeface="Arial"/>
                <a:sym typeface="Arial"/>
              </a:rPr>
              <a:t>The San Francisco Declaration on Research Assessment (DORA) emerged from concerns about the inappropriate use of journal-based metrics in evaluating scholarly outputs. </a:t>
            </a:r>
            <a:r>
              <a:rPr lang="en-GB"/>
              <a:t>A core principle driving DORA's existence is the belief that research should be assessed on its own intrinsic merit, not on the journal title or Impact Factor where it is published. DORA advocates for recognizing and valuing a broad range of scholarly activities and contributions beyond traditional publications. It seeks to move away from journal-based performance indicators and promote the use of effective alternative tools and processes.</a:t>
            </a:r>
            <a:endParaRPr/>
          </a:p>
          <a:p>
            <a:pPr indent="0" lvl="0" marL="0" rtl="0" algn="l">
              <a:lnSpc>
                <a:spcPct val="100000"/>
              </a:lnSpc>
              <a:spcBef>
                <a:spcPts val="0"/>
              </a:spcBef>
              <a:spcAft>
                <a:spcPts val="0"/>
              </a:spcAft>
              <a:buSzPts val="1400"/>
              <a:buNone/>
            </a:pPr>
            <a:r>
              <a:rPr lang="en-GB"/>
              <a:t>DORA acknowledges that reforming research assessment is a complex systems challenge that requires collective action from various stakeholders, including researchers, academic institutions, and funders. It emphasizes that evaluation practices should align with core academic values, promote consistency and transparency in decision-making, and address structural inequalities in academia to improve equity. Ultimately, DORA exists to support the development of a research culture that is centered on people and values.</a:t>
            </a:r>
            <a:endParaRPr/>
          </a:p>
          <a:p>
            <a:pPr indent="0" lvl="0" marL="0" rtl="0" algn="l">
              <a:lnSpc>
                <a:spcPct val="100000"/>
              </a:lnSpc>
              <a:spcBef>
                <a:spcPts val="0"/>
              </a:spcBef>
              <a:spcAft>
                <a:spcPts val="0"/>
              </a:spcAft>
              <a:buSzPts val="1400"/>
              <a:buNone/>
            </a:pPr>
            <a:r>
              <a:rPr lang="en-GB"/>
              <a:t>Signing the San Francisco Declaration on Research Assessment (DORA) is considered a first step towards RRA, with the more challenging steps involving changes in processes to reflect these principles in practice. </a:t>
            </a:r>
            <a:endParaRPr/>
          </a:p>
        </p:txBody>
      </p:sp>
      <p:sp>
        <p:nvSpPr>
          <p:cNvPr id="113" name="Google Shape;113;g3278aca48a6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 publication titled "A Practical Guide to Implementing Responsible Research Assessment at Research Performing Organizations" was launched in May 2025 with three launch events (https://youtube.com/playlist?list=PLOnCDgZmlVHfsufDusj1RwscvzjXs4UlV&amp;si=xdcvo433rysEMMO5), coinciding with DORA's 12th anniversary celebration. This Guide is a key output of Project TARA (Tools to Advance Research Assessment), which is supported by the Arcadia Fund.</a:t>
            </a:r>
            <a:endParaRPr/>
          </a:p>
          <a:p>
            <a:pPr indent="0" lvl="0" marL="0" rtl="0" algn="l">
              <a:lnSpc>
                <a:spcPct val="100000"/>
              </a:lnSpc>
              <a:spcBef>
                <a:spcPts val="0"/>
              </a:spcBef>
              <a:spcAft>
                <a:spcPts val="0"/>
              </a:spcAft>
              <a:buSzPts val="1400"/>
              <a:buNone/>
            </a:pPr>
            <a:r>
              <a:rPr lang="en-GB"/>
              <a:t>The primary goal of the Guide is to provide practical guidance and tips for Research Performing Organizations (RPOs) that are seeking to review or reform how they assess research and researchers. It aims to help institutions build capacity and support the implementation of responsible research assessment (RRA) practices.</a:t>
            </a:r>
            <a:endParaRPr/>
          </a:p>
          <a:p>
            <a:pPr indent="0" lvl="0" marL="0" rtl="0" algn="l">
              <a:lnSpc>
                <a:spcPct val="100000"/>
              </a:lnSpc>
              <a:spcBef>
                <a:spcPts val="0"/>
              </a:spcBef>
              <a:spcAft>
                <a:spcPts val="0"/>
              </a:spcAft>
              <a:buSzPts val="1400"/>
              <a:buNone/>
            </a:pPr>
            <a:r>
              <a:rPr lang="en-GB"/>
              <a:t>The Guide is designed for a broad audience within RPOs, including research leadership, faculty, administrative staff, and researchers at all career stages. It draws upon the learnings DORA has gained over a decade of working with its community.</a:t>
            </a:r>
            <a:endParaRPr/>
          </a:p>
          <a:p>
            <a:pPr indent="0" lvl="0" marL="0" rtl="0" algn="l">
              <a:lnSpc>
                <a:spcPct val="100000"/>
              </a:lnSpc>
              <a:spcBef>
                <a:spcPts val="0"/>
              </a:spcBef>
              <a:spcAft>
                <a:spcPts val="0"/>
              </a:spcAft>
              <a:buSzPts val="1400"/>
              <a:buNone/>
            </a:pPr>
            <a:r>
              <a:rPr lang="en-GB"/>
              <a:t>It covers key areas for implementing RRA, including:</a:t>
            </a:r>
            <a:endParaRPr/>
          </a:p>
          <a:p>
            <a:pPr indent="0" lvl="0" marL="0" rtl="0" algn="l">
              <a:lnSpc>
                <a:spcPct val="100000"/>
              </a:lnSpc>
              <a:spcBef>
                <a:spcPts val="0"/>
              </a:spcBef>
              <a:spcAft>
                <a:spcPts val="0"/>
              </a:spcAft>
              <a:buSzPts val="1400"/>
              <a:buNone/>
            </a:pPr>
            <a:r>
              <a:rPr lang="en-GB"/>
              <a:t>• Nine key activities for developing an RRA strategy (such as engaging leadership, convening working groups, exploring the landscape, reviewing practices, developing a vision, and monitoring the strategy).</a:t>
            </a:r>
            <a:endParaRPr/>
          </a:p>
          <a:p>
            <a:pPr indent="0" lvl="0" marL="0" rtl="0" algn="l">
              <a:lnSpc>
                <a:spcPct val="100000"/>
              </a:lnSpc>
              <a:spcBef>
                <a:spcPts val="0"/>
              </a:spcBef>
              <a:spcAft>
                <a:spcPts val="0"/>
              </a:spcAft>
              <a:buSzPts val="1400"/>
              <a:buNone/>
            </a:pPr>
            <a:r>
              <a:rPr lang="en-GB"/>
              <a:t>• Guidance on integrating RRA practices into key moments in assessment, such as recruitment, hiring, and promotion decisions; institutional awards and internal grants; evaluation of internal research units; and corporate communications.</a:t>
            </a:r>
            <a:endParaRPr/>
          </a:p>
          <a:p>
            <a:pPr indent="0" lvl="0" marL="0" rtl="0" algn="l">
              <a:lnSpc>
                <a:spcPct val="100000"/>
              </a:lnSpc>
              <a:spcBef>
                <a:spcPts val="0"/>
              </a:spcBef>
              <a:spcAft>
                <a:spcPts val="0"/>
              </a:spcAft>
              <a:buSzPts val="1400"/>
              <a:buNone/>
            </a:pPr>
            <a:r>
              <a:rPr lang="en-GB"/>
              <a:t>• An introduction to relevant global initiatives and frameworks that align with RRA.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 DORA Guide outlines nine key activities that, based on DORA’s community experience, can be crucial for the successful development of RRA approaches. These activities are presented as distinct steps that can be considered in sequence, in parallel, or selected based on an organization's specific needs and context, recognizing that "one size rarely fits all in RRA".</a:t>
            </a:r>
            <a:endParaRPr/>
          </a:p>
          <a:p>
            <a:pPr indent="0" lvl="0" marL="0" rtl="0" algn="l">
              <a:lnSpc>
                <a:spcPct val="100000"/>
              </a:lnSpc>
              <a:spcBef>
                <a:spcPts val="0"/>
              </a:spcBef>
              <a:spcAft>
                <a:spcPts val="0"/>
              </a:spcAft>
              <a:buSzPts val="1400"/>
              <a:buNone/>
            </a:pPr>
            <a:r>
              <a:rPr lang="en-GB"/>
              <a:t>The nine activities covered are:</a:t>
            </a:r>
            <a:endParaRPr/>
          </a:p>
          <a:p>
            <a:pPr indent="0" lvl="0" marL="0" rtl="0" algn="l">
              <a:lnSpc>
                <a:spcPct val="100000"/>
              </a:lnSpc>
              <a:spcBef>
                <a:spcPts val="0"/>
              </a:spcBef>
              <a:spcAft>
                <a:spcPts val="0"/>
              </a:spcAft>
              <a:buSzPts val="1400"/>
              <a:buNone/>
            </a:pPr>
            <a:r>
              <a:rPr lang="en-GB"/>
              <a:t>1 Engaging the organization leadership: Highlighting the importance of securing support from senior figures to drive change.</a:t>
            </a:r>
            <a:endParaRPr/>
          </a:p>
          <a:p>
            <a:pPr indent="0" lvl="0" marL="0" rtl="0" algn="l">
              <a:lnSpc>
                <a:spcPct val="100000"/>
              </a:lnSpc>
              <a:spcBef>
                <a:spcPts val="0"/>
              </a:spcBef>
              <a:spcAft>
                <a:spcPts val="0"/>
              </a:spcAft>
              <a:buSzPts val="1400"/>
              <a:buNone/>
            </a:pPr>
            <a:r>
              <a:rPr lang="en-GB"/>
              <a:t>2 Working with the community at your organization: Emphasizing the value of involving various stakeholders like faculty, Early Career Researchers, librarians, and administrators to build support and gather perspectives.</a:t>
            </a:r>
            <a:endParaRPr/>
          </a:p>
          <a:p>
            <a:pPr indent="0" lvl="0" marL="0" rtl="0" algn="l">
              <a:lnSpc>
                <a:spcPct val="100000"/>
              </a:lnSpc>
              <a:spcBef>
                <a:spcPts val="0"/>
              </a:spcBef>
              <a:spcAft>
                <a:spcPts val="0"/>
              </a:spcAft>
              <a:buSzPts val="1400"/>
              <a:buNone/>
            </a:pPr>
            <a:r>
              <a:rPr lang="en-GB"/>
              <a:t>3 Mobilizing resources to develop and implement an RRA strategy: Addressing the need for sufficient people, time, and materials for effective implementation, suggesting pilot testing as a way to understand resource implications and build evidence.</a:t>
            </a:r>
            <a:endParaRPr/>
          </a:p>
          <a:p>
            <a:pPr indent="0" lvl="0" marL="0" rtl="0" algn="l">
              <a:lnSpc>
                <a:spcPct val="100000"/>
              </a:lnSpc>
              <a:spcBef>
                <a:spcPts val="0"/>
              </a:spcBef>
              <a:spcAft>
                <a:spcPts val="0"/>
              </a:spcAft>
              <a:buSzPts val="1400"/>
              <a:buNone/>
            </a:pPr>
            <a:r>
              <a:rPr lang="en-GB"/>
              <a:t>4 Convening a working group/task force: Recommending the formation of a group with expertise and broad representation to drive the process, ideally with support from organizational leadership.</a:t>
            </a:r>
            <a:endParaRPr/>
          </a:p>
          <a:p>
            <a:pPr indent="0" lvl="0" marL="0" rtl="0" algn="l">
              <a:lnSpc>
                <a:spcPct val="100000"/>
              </a:lnSpc>
              <a:spcBef>
                <a:spcPts val="0"/>
              </a:spcBef>
              <a:spcAft>
                <a:spcPts val="0"/>
              </a:spcAft>
              <a:buSzPts val="1400"/>
              <a:buNone/>
            </a:pPr>
            <a:r>
              <a:rPr lang="en-GB"/>
              <a:t>5 Exploring the landscape for RRA: Encouraging organizations to look at national and international initiatives and the practices of other RPOs and funders to inform their own strategy.</a:t>
            </a:r>
            <a:endParaRPr/>
          </a:p>
          <a:p>
            <a:pPr indent="0" lvl="0" marL="0" rtl="0" algn="l">
              <a:lnSpc>
                <a:spcPct val="100000"/>
              </a:lnSpc>
              <a:spcBef>
                <a:spcPts val="0"/>
              </a:spcBef>
              <a:spcAft>
                <a:spcPts val="0"/>
              </a:spcAft>
              <a:buSzPts val="1400"/>
              <a:buNone/>
            </a:pPr>
            <a:r>
              <a:rPr lang="en-GB"/>
              <a:t>6 Reviewing current assessment practices: Stressing the importance of understanding existing processes, criteria, and any past reform efforts within the organization to identify areas for change.</a:t>
            </a:r>
            <a:endParaRPr/>
          </a:p>
          <a:p>
            <a:pPr indent="0" lvl="0" marL="0" rtl="0" algn="l">
              <a:lnSpc>
                <a:spcPct val="100000"/>
              </a:lnSpc>
              <a:spcBef>
                <a:spcPts val="0"/>
              </a:spcBef>
              <a:spcAft>
                <a:spcPts val="0"/>
              </a:spcAft>
              <a:buSzPts val="1400"/>
              <a:buNone/>
            </a:pPr>
            <a:r>
              <a:rPr lang="en-GB"/>
              <a:t>7 Developing a strategic vision for RRA: Guiding organizations in defining a clear vision for RRA that aligns with their mission and values, potentially linking it to broader goals like fostering open science or promoting equity.</a:t>
            </a:r>
            <a:endParaRPr/>
          </a:p>
          <a:p>
            <a:pPr indent="0" lvl="0" marL="0" rtl="0" algn="l">
              <a:lnSpc>
                <a:spcPct val="100000"/>
              </a:lnSpc>
              <a:spcBef>
                <a:spcPts val="0"/>
              </a:spcBef>
              <a:spcAft>
                <a:spcPts val="0"/>
              </a:spcAft>
              <a:buSzPts val="1400"/>
              <a:buNone/>
            </a:pPr>
            <a:r>
              <a:rPr lang="en-GB"/>
              <a:t>8 Developing effective engagement and communication plans: Highlighting the necessity of clear, transparent, and consistent communication with all affected parties about the RRA agenda to build buy-in and mitigate concerns.</a:t>
            </a:r>
            <a:endParaRPr/>
          </a:p>
          <a:p>
            <a:pPr indent="0" lvl="0" marL="0" rtl="0" algn="l">
              <a:lnSpc>
                <a:spcPct val="100000"/>
              </a:lnSpc>
              <a:spcBef>
                <a:spcPts val="0"/>
              </a:spcBef>
              <a:spcAft>
                <a:spcPts val="0"/>
              </a:spcAft>
              <a:buSzPts val="1400"/>
              <a:buNone/>
            </a:pPr>
            <a:r>
              <a:rPr lang="en-GB"/>
              <a:t>9 Monitoring and updating your strategy: Emphasizing the importance of establishing mechanisms for regular review, using evidence to track progress, identify unintended consequences, and keep the strategy aligned with organizational needs.</a:t>
            </a:r>
            <a:endParaRPr/>
          </a:p>
          <a:p>
            <a:pPr indent="0" lvl="0" marL="0" rtl="0" algn="l">
              <a:lnSpc>
                <a:spcPct val="100000"/>
              </a:lnSpc>
              <a:spcBef>
                <a:spcPts val="0"/>
              </a:spcBef>
              <a:spcAft>
                <a:spcPts val="0"/>
              </a:spcAft>
              <a:buSzPts val="1400"/>
              <a:buNone/>
            </a:pPr>
            <a:r>
              <a:rPr lang="en-GB"/>
              <a:t>Chapter 2 also features a "Spotlight” on the SPACE Rubric. Developed in collaboration with Ruth Schmidt, this rubric is a tool designed to help institutions gauge their internal capacity and infrastructure to support RRA interventions and plan for success. The rubric has five dimensions (Standards for Scholarship, Process Mechanics and Policies, Accountability, Culture Within Institutions, and Evaluative and Iterative Feedback) and three stages of capability development (Foundation, Expansion, Scaling). The Guide suggests various ways the SPACE Rubric can be used to support the activities discussed in this chapter, such as structuring discussions for a task force or analyzing current practices.</a:t>
            </a:r>
            <a:endParaRPr/>
          </a:p>
        </p:txBody>
      </p:sp>
      <p:sp>
        <p:nvSpPr>
          <p:cNvPr id="128" name="Google Shape;1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 Guide also provides practical guidance on embedding Responsible Research Assessment (RRA) practices into policies and procedures that significantly impact researchers' careers based in four key moments of research(er) assessment. In each of these 4 moments, the Guide offers potential actions from Research Performing Organizations (RPOs), facilitating a ‘choose your own adventure’ or a ‘menu of options’ approach that encourages adaptation to local contexts. The chapter focuses on four crucial points where research and researchers are assessed:</a:t>
            </a:r>
            <a:endParaRPr/>
          </a:p>
          <a:p>
            <a:pPr indent="0" lvl="0" marL="0" rtl="0" algn="l">
              <a:lnSpc>
                <a:spcPct val="100000"/>
              </a:lnSpc>
              <a:spcBef>
                <a:spcPts val="0"/>
              </a:spcBef>
              <a:spcAft>
                <a:spcPts val="0"/>
              </a:spcAft>
              <a:buSzPts val="1400"/>
              <a:buNone/>
            </a:pPr>
            <a:r>
              <a:rPr lang="en-GB"/>
              <a:t>1. Recruitment, hiring, and promotion decisions: This section emphasizes aligning these critical career junctures with RRA principles. This involves recognizing the diverse contributions and talents of researchers, prioritizing qualitative evaluation, moving away from inappropriate metric use, and ensuring a fair and transparent process. Suggested interventions cover creating committees, designing application materials (like transparent forms and clear criteria), writing job adverts, triaging applications, conducting interviews (using standardized protocols), providing post-hire support, and evaluating the entire process (e.g., using feedback forms). It highlights the importance of providing clarity and support throughout the application and assessment process.</a:t>
            </a:r>
            <a:endParaRPr/>
          </a:p>
          <a:p>
            <a:pPr indent="0" lvl="0" marL="0" rtl="0" algn="l">
              <a:lnSpc>
                <a:spcPct val="100000"/>
              </a:lnSpc>
              <a:spcBef>
                <a:spcPts val="0"/>
              </a:spcBef>
              <a:spcAft>
                <a:spcPts val="0"/>
              </a:spcAft>
              <a:buSzPts val="1400"/>
              <a:buNone/>
            </a:pPr>
            <a:r>
              <a:rPr lang="en-GB"/>
              <a:t>2. Institutional awards and internal grants: The chapter offers approaches for applying RRA principles to the assessment and awarding of internal funding and prizes. Key suggestions include ensuring clear, open, and transparent criteria focused on the quality and impact of scholarship in award notices and grant calls. Nomination and application forms should request information relevant to the award/grant and be structured to allow applicants to contextualize their achievements, potentially using narrative formats alongside quantitative data. The process should involve appropriate panels and transparent communication, sensitive to both successful and unsuccessful applicants, and include mechanisms for review and feedback after the award cycle.</a:t>
            </a:r>
            <a:endParaRPr/>
          </a:p>
          <a:p>
            <a:pPr indent="0" lvl="0" marL="0" rtl="0" algn="l">
              <a:lnSpc>
                <a:spcPct val="100000"/>
              </a:lnSpc>
              <a:spcBef>
                <a:spcPts val="0"/>
              </a:spcBef>
              <a:spcAft>
                <a:spcPts val="0"/>
              </a:spcAft>
              <a:buSzPts val="1400"/>
              <a:buNone/>
            </a:pPr>
            <a:r>
              <a:rPr lang="en-GB"/>
              <a:t>3. Evaluating internal research units: This section addresses the assessment of organizational entities like university departments, research centers, and infrastructures. The goal is to align these evaluations with the organization's overall RRA principles, values, and mission. The guide suggests integrating RRA approaches through contractual components in internal budget distribution systems. Recommended actions include developing clear evaluation policies and practices, carefully composing evaluation panels (potentially including external members and providing unconscious bias training), promoting self-evaluation focused on diverse contributions, conducting the evaluation transparently, and establishing mechanisms for post-evaluation feedback and continuous improvement.</a:t>
            </a:r>
            <a:endParaRPr/>
          </a:p>
          <a:p>
            <a:pPr indent="0" lvl="0" marL="0" rtl="0" algn="l">
              <a:lnSpc>
                <a:spcPct val="100000"/>
              </a:lnSpc>
              <a:spcBef>
                <a:spcPts val="0"/>
              </a:spcBef>
              <a:spcAft>
                <a:spcPts val="0"/>
              </a:spcAft>
              <a:buSzPts val="1400"/>
              <a:buNone/>
            </a:pPr>
            <a:r>
              <a:rPr lang="en-GB"/>
              <a:t>4. Developing corporate communications: The final key moment stresses the importance of ensuring that RRA becomes a part of the institution's internal and external narrative and identity. This involves making communication colleagues aware of the RRA strategy and enabling them to share stories and successes that highlight a broader range of contributions. Suggestions include embedding RRA in institutional policies and position statements, leadership updates and newsletters, and communications around key appointments and hires. It specifically addresses how to frame commentary around national and institutional rankings, encouraging a holistic view of the institution and clarifying the limitations of metrics-based rankings while affirming they do not dictate individual assessment criteria.</a:t>
            </a:r>
            <a:endParaRPr/>
          </a:p>
          <a:p>
            <a:pPr indent="0" lvl="0" marL="0" rtl="0" algn="l">
              <a:lnSpc>
                <a:spcPct val="100000"/>
              </a:lnSpc>
              <a:spcBef>
                <a:spcPts val="0"/>
              </a:spcBef>
              <a:spcAft>
                <a:spcPts val="0"/>
              </a:spcAft>
              <a:buSzPts val="1400"/>
              <a:buNone/>
            </a:pPr>
            <a:r>
              <a:rPr lang="en-GB"/>
              <a:t>Chapter 3 also features "Spotlight" sections that delve into considerations relevant to these key moments:</a:t>
            </a:r>
            <a:endParaRPr/>
          </a:p>
          <a:p>
            <a:pPr indent="0" lvl="0" marL="0" rtl="0" algn="l">
              <a:lnSpc>
                <a:spcPct val="100000"/>
              </a:lnSpc>
              <a:spcBef>
                <a:spcPts val="0"/>
              </a:spcBef>
              <a:spcAft>
                <a:spcPts val="0"/>
              </a:spcAft>
              <a:buSzPts val="1400"/>
              <a:buNone/>
            </a:pPr>
            <a:r>
              <a:rPr lang="en-GB"/>
              <a:t>• Narrative CVs: Presented as an alternative to traditional CVs, allowing researchers to describe their achievements, skills, and contributions in a contextualized, descriptive format. They aim to promote diversity, equity, and inclusion by recognizing varied experiences and reducing biases, enabling researchers to "tell their story". The guide mentions evidence suggesting narrative CVs can reduce bias and highlight suboptimal practices. A possible framework for describing contributions via narrative CVs includes knowledge creation, development of individuals/collaborations, supporting the research community, and contributions to broader society.</a:t>
            </a:r>
            <a:endParaRPr/>
          </a:p>
          <a:p>
            <a:pPr indent="0" lvl="0" marL="0" rtl="0" algn="l">
              <a:lnSpc>
                <a:spcPct val="100000"/>
              </a:lnSpc>
              <a:spcBef>
                <a:spcPts val="0"/>
              </a:spcBef>
              <a:spcAft>
                <a:spcPts val="0"/>
              </a:spcAft>
              <a:buSzPts val="1400"/>
              <a:buNone/>
            </a:pPr>
            <a:r>
              <a:rPr lang="en-GB"/>
              <a:t>• Early Career Researchers (ECRs): This spotlight highlights the importance of aligning assessments at key moments like thesis evaluations with RRA principles. It notes ECRs' desire for assessment approaches that value diverse outputs. The Spotlight suggests RPOs can consider training for ECRs covering responsible metrics, open science, research integrity, and how to contextualize their contributions using narrative CVs.</a:t>
            </a:r>
            <a:endParaRPr/>
          </a:p>
          <a:p>
            <a:pPr indent="0" lvl="0" marL="0" rtl="0" algn="l">
              <a:lnSpc>
                <a:spcPct val="100000"/>
              </a:lnSpc>
              <a:spcBef>
                <a:spcPts val="0"/>
              </a:spcBef>
              <a:spcAft>
                <a:spcPts val="0"/>
              </a:spcAft>
              <a:buSzPts val="1400"/>
              <a:buNone/>
            </a:pPr>
            <a:r>
              <a:rPr lang="en-GB"/>
              <a:t>The Chapter references tools like the SPACE Rubric and the SCOPE Framework as aids for monitoring and evaluating the effectiveness of implemented RRA strategies.</a:t>
            </a:r>
            <a:endParaRPr/>
          </a:p>
        </p:txBody>
      </p:sp>
      <p:sp>
        <p:nvSpPr>
          <p:cNvPr id="136" name="Google Shape;13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GB"/>
              <a:t>All RPOs are undergoing multiple changes at the same time. How can you connect these major changes in a way that reinforces and creates synergies to move forward your institutional missions? The Guide’s final chapter introduces a range of global initiatives and frameworks that align with Responsible Research Assessment (RRA) practices and related topics. We suggest that being knowledgeable about and integrating related topics such as open science, societal impact, research integrity, community engagement, interdisciplinarity, and reproducibility – along with others relevant to an organization's context – could be beneficial, as there may be many ongoing efforts to support change in an organization and they can mutually reinforce each other. The list of initiatives is not exhaustive but hopefully provides a helpful starting point. They are grouped by:</a:t>
            </a:r>
            <a:endParaRPr/>
          </a:p>
          <a:p>
            <a:pPr indent="0" lvl="0" marL="0" rtl="0" algn="l">
              <a:lnSpc>
                <a:spcPct val="100000"/>
              </a:lnSpc>
              <a:spcBef>
                <a:spcPts val="0"/>
              </a:spcBef>
              <a:spcAft>
                <a:spcPts val="0"/>
              </a:spcAft>
              <a:buSzPts val="1400"/>
              <a:buNone/>
            </a:pPr>
            <a:r>
              <a:rPr b="0" lang="en-GB"/>
              <a:t>1. Initiatives aiming to provide leadership and guidance on aspects of open science. This section includes initiatives like the UNESCO Recommendation on Open Science, the Higher Education Leadership Initiative for Open Scholarship (HELIOS Open), and the Barcelona Declaration on Open Research Information.</a:t>
            </a:r>
            <a:endParaRPr/>
          </a:p>
          <a:p>
            <a:pPr indent="0" lvl="0" marL="0" rtl="0" algn="l">
              <a:lnSpc>
                <a:spcPct val="100000"/>
              </a:lnSpc>
              <a:spcBef>
                <a:spcPts val="0"/>
              </a:spcBef>
              <a:spcAft>
                <a:spcPts val="0"/>
              </a:spcAft>
              <a:buSzPts val="1400"/>
              <a:buNone/>
            </a:pPr>
            <a:r>
              <a:rPr b="0" lang="en-GB"/>
              <a:t>2. Initiatives that focus on driving research assessment reform. Examples covered here include the San Francisco Declaration on Research Assessment (DORA), Foro Latinoamericano sobre Evaluación Científica (FOLEC-CLACSO), the 'More Than Our Rank' (MTOR) initiative, Make Data Count, the Coalition for Advancing Research Assessment (CoARA), and the SCOPE Framework.</a:t>
            </a:r>
            <a:endParaRPr/>
          </a:p>
          <a:p>
            <a:pPr indent="0" lvl="0" marL="0" rtl="0" algn="l">
              <a:lnSpc>
                <a:spcPct val="100000"/>
              </a:lnSpc>
              <a:spcBef>
                <a:spcPts val="0"/>
              </a:spcBef>
              <a:spcAft>
                <a:spcPts val="0"/>
              </a:spcAft>
              <a:buSzPts val="1400"/>
              <a:buNone/>
            </a:pPr>
            <a:r>
              <a:rPr b="0" lang="en-GB"/>
              <a:t>3. Initiatives that aim to encourage a holistic and inclusive view of research. This section discusses the Contributor Roles Taxonomy (CRediT) and the EDI Caucus (EDICa).</a:t>
            </a:r>
            <a:endParaRPr/>
          </a:p>
          <a:p>
            <a:pPr indent="0" lvl="0" marL="0" rtl="0" algn="l">
              <a:lnSpc>
                <a:spcPct val="100000"/>
              </a:lnSpc>
              <a:spcBef>
                <a:spcPts val="0"/>
              </a:spcBef>
              <a:spcAft>
                <a:spcPts val="0"/>
              </a:spcAft>
              <a:buSzPts val="1400"/>
              <a:buNone/>
            </a:pPr>
            <a:r>
              <a:rPr b="0" lang="en-GB"/>
              <a:t>4. Initiatives that focus on enabling evidence-based policy and research integrity. Initiatives mentioned are The Hong Kong Principles and The Transforming Evidence Funders Network (TEFN).</a:t>
            </a:r>
            <a:endParaRPr b="0"/>
          </a:p>
        </p:txBody>
      </p:sp>
      <p:sp>
        <p:nvSpPr>
          <p:cNvPr id="143" name="Google Shape;14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More information is on our website sfdora.org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 name="Shape 20"/>
        <p:cNvGrpSpPr/>
        <p:nvPr/>
      </p:nvGrpSpPr>
      <p:grpSpPr>
        <a:xfrm>
          <a:off x="0" y="0"/>
          <a:ext cx="0" cy="0"/>
          <a:chOff x="0" y="0"/>
          <a:chExt cx="0" cy="0"/>
        </a:xfrm>
      </p:grpSpPr>
      <p:sp>
        <p:nvSpPr>
          <p:cNvPr id="21" name="Google Shape;2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SzPts val="2800"/>
              <a:buNone/>
              <a:defRPr/>
            </a:lvl1pPr>
            <a:lvl2pPr indent="-381000" lvl="1" marL="914400" algn="l">
              <a:lnSpc>
                <a:spcPct val="150000"/>
              </a:lnSpc>
              <a:spcBef>
                <a:spcPts val="500"/>
              </a:spcBef>
              <a:spcAft>
                <a:spcPts val="0"/>
              </a:spcAft>
              <a:buSzPts val="2400"/>
              <a:buChar char="•"/>
              <a:defRPr/>
            </a:lvl2pPr>
            <a:lvl3pPr indent="-355600" lvl="2" marL="1371600" algn="l">
              <a:lnSpc>
                <a:spcPct val="150000"/>
              </a:lnSpc>
              <a:spcBef>
                <a:spcPts val="500"/>
              </a:spcBef>
              <a:spcAft>
                <a:spcPts val="0"/>
              </a:spcAft>
              <a:buSzPts val="2000"/>
              <a:buChar char="•"/>
              <a:defRPr/>
            </a:lvl3pPr>
            <a:lvl4pPr indent="-342900" lvl="3" marL="1828800" algn="l">
              <a:lnSpc>
                <a:spcPct val="150000"/>
              </a:lnSpc>
              <a:spcBef>
                <a:spcPts val="500"/>
              </a:spcBef>
              <a:spcAft>
                <a:spcPts val="0"/>
              </a:spcAft>
              <a:buSzPts val="1800"/>
              <a:buChar char="•"/>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3" name="Google Shape;23;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SzPts val="2800"/>
              <a:buNone/>
              <a:defRPr/>
            </a:lvl1pPr>
            <a:lvl2pPr indent="-381000" lvl="1" marL="914400" algn="l">
              <a:lnSpc>
                <a:spcPct val="150000"/>
              </a:lnSpc>
              <a:spcBef>
                <a:spcPts val="500"/>
              </a:spcBef>
              <a:spcAft>
                <a:spcPts val="0"/>
              </a:spcAft>
              <a:buSzPts val="2400"/>
              <a:buChar char="•"/>
              <a:defRPr/>
            </a:lvl2pPr>
            <a:lvl3pPr indent="-355600" lvl="2" marL="1371600" algn="l">
              <a:lnSpc>
                <a:spcPct val="150000"/>
              </a:lnSpc>
              <a:spcBef>
                <a:spcPts val="500"/>
              </a:spcBef>
              <a:spcAft>
                <a:spcPts val="0"/>
              </a:spcAft>
              <a:buSzPts val="2000"/>
              <a:buChar char="•"/>
              <a:defRPr/>
            </a:lvl3pPr>
            <a:lvl4pPr indent="-342900" lvl="3" marL="1828800" algn="l">
              <a:lnSpc>
                <a:spcPct val="150000"/>
              </a:lnSpc>
              <a:spcBef>
                <a:spcPts val="500"/>
              </a:spcBef>
              <a:spcAft>
                <a:spcPts val="0"/>
              </a:spcAft>
              <a:buSzPts val="1800"/>
              <a:buChar char="•"/>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a:lvl1pPr>
            <a:lvl2pPr indent="0" lvl="1" marL="0" marR="0" algn="r">
              <a:lnSpc>
                <a:spcPct val="100000"/>
              </a:lnSpc>
              <a:spcBef>
                <a:spcPts val="0"/>
              </a:spcBef>
              <a:spcAft>
                <a:spcPts val="0"/>
              </a:spcAft>
              <a:buClr>
                <a:srgbClr val="000000"/>
              </a:buClr>
              <a:buSzPts val="1200"/>
              <a:buFont typeface="Arial"/>
              <a:buNone/>
              <a:defRPr/>
            </a:lvl2pPr>
            <a:lvl3pPr indent="0" lvl="2" marL="0" marR="0" algn="r">
              <a:lnSpc>
                <a:spcPct val="100000"/>
              </a:lnSpc>
              <a:spcBef>
                <a:spcPts val="0"/>
              </a:spcBef>
              <a:spcAft>
                <a:spcPts val="0"/>
              </a:spcAft>
              <a:buClr>
                <a:srgbClr val="000000"/>
              </a:buClr>
              <a:buSzPts val="1200"/>
              <a:buFont typeface="Arial"/>
              <a:buNone/>
              <a:defRPr/>
            </a:lvl3pPr>
            <a:lvl4pPr indent="0" lvl="3" marL="0" marR="0" algn="r">
              <a:lnSpc>
                <a:spcPct val="100000"/>
              </a:lnSpc>
              <a:spcBef>
                <a:spcPts val="0"/>
              </a:spcBef>
              <a:spcAft>
                <a:spcPts val="0"/>
              </a:spcAft>
              <a:buClr>
                <a:srgbClr val="000000"/>
              </a:buClr>
              <a:buSzPts val="1200"/>
              <a:buFont typeface="Arial"/>
              <a:buNone/>
              <a:defRPr/>
            </a:lvl4pPr>
            <a:lvl5pPr indent="0" lvl="4" marL="0" marR="0" algn="r">
              <a:lnSpc>
                <a:spcPct val="100000"/>
              </a:lnSpc>
              <a:spcBef>
                <a:spcPts val="0"/>
              </a:spcBef>
              <a:spcAft>
                <a:spcPts val="0"/>
              </a:spcAft>
              <a:buClr>
                <a:srgbClr val="000000"/>
              </a:buClr>
              <a:buSzPts val="1200"/>
              <a:buFont typeface="Arial"/>
              <a:buNone/>
              <a:defRPr/>
            </a:lvl5pPr>
            <a:lvl6pPr indent="0" lvl="5" marL="0" marR="0" algn="r">
              <a:lnSpc>
                <a:spcPct val="100000"/>
              </a:lnSpc>
              <a:spcBef>
                <a:spcPts val="0"/>
              </a:spcBef>
              <a:spcAft>
                <a:spcPts val="0"/>
              </a:spcAft>
              <a:buClr>
                <a:srgbClr val="000000"/>
              </a:buClr>
              <a:buSzPts val="1200"/>
              <a:buFont typeface="Arial"/>
              <a:buNone/>
              <a:defRPr/>
            </a:lvl6pPr>
            <a:lvl7pPr indent="0" lvl="6" marL="0" marR="0" algn="r">
              <a:lnSpc>
                <a:spcPct val="100000"/>
              </a:lnSpc>
              <a:spcBef>
                <a:spcPts val="0"/>
              </a:spcBef>
              <a:spcAft>
                <a:spcPts val="0"/>
              </a:spcAft>
              <a:buClr>
                <a:srgbClr val="000000"/>
              </a:buClr>
              <a:buSzPts val="1200"/>
              <a:buFont typeface="Arial"/>
              <a:buNone/>
              <a:defRPr/>
            </a:lvl7pPr>
            <a:lvl8pPr indent="0" lvl="7" marL="0" marR="0" algn="r">
              <a:lnSpc>
                <a:spcPct val="100000"/>
              </a:lnSpc>
              <a:spcBef>
                <a:spcPts val="0"/>
              </a:spcBef>
              <a:spcAft>
                <a:spcPts val="0"/>
              </a:spcAft>
              <a:buClr>
                <a:srgbClr val="000000"/>
              </a:buClr>
              <a:buSzPts val="1200"/>
              <a:buFont typeface="Arial"/>
              <a:buNone/>
              <a:defRPr/>
            </a:lvl8pPr>
            <a:lvl9pPr indent="0" lvl="8" marL="0" marR="0" algn="r">
              <a:lnSpc>
                <a:spcPct val="100000"/>
              </a:lnSpc>
              <a:spcBef>
                <a:spcPts val="0"/>
              </a:spcBef>
              <a:spcAft>
                <a:spcPts val="0"/>
              </a:spcAft>
              <a:buClr>
                <a:srgbClr val="000000"/>
              </a:buClr>
              <a:buSzPts val="12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1800"/>
              <a:buNone/>
              <a:defRPr/>
            </a:lvl1pPr>
            <a:lvl2pPr indent="-342900" lvl="1" marL="914400" algn="l">
              <a:lnSpc>
                <a:spcPct val="150000"/>
              </a:lnSpc>
              <a:spcBef>
                <a:spcPts val="500"/>
              </a:spcBef>
              <a:spcAft>
                <a:spcPts val="0"/>
              </a:spcAft>
              <a:buClr>
                <a:schemeClr val="lt1"/>
              </a:buClr>
              <a:buSzPts val="1800"/>
              <a:buChar char="•"/>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type="tx">
  <p:cSld name="TITLE_AND_BODY">
    <p:spTree>
      <p:nvGrpSpPr>
        <p:cNvPr id="83" name="Shape 83"/>
        <p:cNvGrpSpPr/>
        <p:nvPr/>
      </p:nvGrpSpPr>
      <p:grpSpPr>
        <a:xfrm>
          <a:off x="0" y="0"/>
          <a:ext cx="0" cy="0"/>
          <a:chOff x="0" y="0"/>
          <a:chExt cx="0" cy="0"/>
        </a:xfrm>
      </p:grpSpPr>
      <p:sp>
        <p:nvSpPr>
          <p:cNvPr id="84" name="Google Shape;84;p37"/>
          <p:cNvSpPr/>
          <p:nvPr>
            <p:ph idx="2" type="pic"/>
          </p:nvPr>
        </p:nvSpPr>
        <p:spPr>
          <a:xfrm>
            <a:off x="6584952" y="1574800"/>
            <a:ext cx="4762500" cy="4648200"/>
          </a:xfrm>
          <a:prstGeom prst="rect">
            <a:avLst/>
          </a:prstGeom>
          <a:noFill/>
          <a:ln>
            <a:noFill/>
          </a:ln>
        </p:spPr>
      </p:sp>
      <p:sp>
        <p:nvSpPr>
          <p:cNvPr id="85" name="Google Shape;8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7"/>
          <p:cNvSpPr txBox="1"/>
          <p:nvPr>
            <p:ph idx="1" type="body"/>
          </p:nvPr>
        </p:nvSpPr>
        <p:spPr>
          <a:xfrm>
            <a:off x="844550" y="1574800"/>
            <a:ext cx="5111751" cy="464820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200"/>
              </a:spcBef>
              <a:spcAft>
                <a:spcPts val="0"/>
              </a:spcAft>
              <a:buClr>
                <a:schemeClr val="lt1"/>
              </a:buClr>
              <a:buSzPts val="3200"/>
              <a:buFont typeface="Lora"/>
              <a:buNone/>
              <a:defRPr sz="3200">
                <a:latin typeface="Lora"/>
                <a:ea typeface="Lora"/>
                <a:cs typeface="Lora"/>
                <a:sym typeface="Lora"/>
              </a:defRPr>
            </a:lvl1pPr>
            <a:lvl2pPr indent="-381000" lvl="1" marL="914400" algn="l">
              <a:lnSpc>
                <a:spcPct val="150000"/>
              </a:lnSpc>
              <a:spcBef>
                <a:spcPts val="0"/>
              </a:spcBef>
              <a:spcAft>
                <a:spcPts val="0"/>
              </a:spcAft>
              <a:buClr>
                <a:schemeClr val="lt1"/>
              </a:buClr>
              <a:buSzPts val="2400"/>
              <a:buChar char="•"/>
              <a:defRPr sz="2400">
                <a:latin typeface="Lora"/>
                <a:ea typeface="Lora"/>
                <a:cs typeface="Lora"/>
                <a:sym typeface="Lora"/>
              </a:defRPr>
            </a:lvl2pPr>
            <a:lvl3pPr indent="-330200" lvl="2" marL="1371600" algn="l">
              <a:lnSpc>
                <a:spcPct val="150000"/>
              </a:lnSpc>
              <a:spcBef>
                <a:spcPts val="0"/>
              </a:spcBef>
              <a:spcAft>
                <a:spcPts val="0"/>
              </a:spcAft>
              <a:buClr>
                <a:schemeClr val="lt1"/>
              </a:buClr>
              <a:buSzPts val="1600"/>
              <a:buChar char="•"/>
              <a:defRPr sz="1600">
                <a:latin typeface="Lora"/>
                <a:ea typeface="Lora"/>
                <a:cs typeface="Lora"/>
                <a:sym typeface="Lora"/>
              </a:defRPr>
            </a:lvl3pPr>
            <a:lvl4pPr indent="-330200" lvl="3" marL="1828800" algn="l">
              <a:lnSpc>
                <a:spcPct val="150000"/>
              </a:lnSpc>
              <a:spcBef>
                <a:spcPts val="0"/>
              </a:spcBef>
              <a:spcAft>
                <a:spcPts val="0"/>
              </a:spcAft>
              <a:buClr>
                <a:schemeClr val="lt1"/>
              </a:buClr>
              <a:buSzPts val="1600"/>
              <a:buChar char="•"/>
              <a:defRPr sz="1600">
                <a:latin typeface="Lora"/>
                <a:ea typeface="Lora"/>
                <a:cs typeface="Lora"/>
                <a:sym typeface="Lora"/>
              </a:defRPr>
            </a:lvl4pPr>
            <a:lvl5pPr indent="-330200" lvl="4" marL="2286000" algn="l">
              <a:lnSpc>
                <a:spcPct val="150000"/>
              </a:lnSpc>
              <a:spcBef>
                <a:spcPts val="0"/>
              </a:spcBef>
              <a:spcAft>
                <a:spcPts val="0"/>
              </a:spcAft>
              <a:buClr>
                <a:schemeClr val="lt1"/>
              </a:buClr>
              <a:buSzPts val="1600"/>
              <a:buChar char="•"/>
              <a:defRPr sz="1600">
                <a:latin typeface="Lora"/>
                <a:ea typeface="Lora"/>
                <a:cs typeface="Lora"/>
                <a:sym typeface="Lo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1000"/>
              </a:spcBef>
              <a:spcAft>
                <a:spcPts val="0"/>
              </a:spcAft>
              <a:buClr>
                <a:schemeClr val="lt1"/>
              </a:buClr>
              <a:buSzPts val="2400"/>
              <a:buNone/>
              <a:defRPr sz="2400">
                <a:latin typeface="Arial"/>
                <a:ea typeface="Arial"/>
                <a:cs typeface="Arial"/>
                <a:sym typeface="Arial"/>
              </a:defRPr>
            </a:lvl1pPr>
            <a:lvl2pPr lvl="1" algn="ctr">
              <a:lnSpc>
                <a:spcPct val="150000"/>
              </a:lnSpc>
              <a:spcBef>
                <a:spcPts val="500"/>
              </a:spcBef>
              <a:spcAft>
                <a:spcPts val="0"/>
              </a:spcAft>
              <a:buClr>
                <a:schemeClr val="lt1"/>
              </a:buClr>
              <a:buSzPts val="2000"/>
              <a:buNone/>
              <a:defRPr sz="2000"/>
            </a:lvl2pPr>
            <a:lvl3pPr lvl="2" algn="ctr">
              <a:lnSpc>
                <a:spcPct val="150000"/>
              </a:lnSpc>
              <a:spcBef>
                <a:spcPts val="500"/>
              </a:spcBef>
              <a:spcAft>
                <a:spcPts val="0"/>
              </a:spcAft>
              <a:buClr>
                <a:schemeClr val="lt1"/>
              </a:buClr>
              <a:buSzPts val="1800"/>
              <a:buNone/>
              <a:defRPr sz="1800"/>
            </a:lvl3pPr>
            <a:lvl4pPr lvl="3" algn="ctr">
              <a:lnSpc>
                <a:spcPct val="150000"/>
              </a:lnSpc>
              <a:spcBef>
                <a:spcPts val="500"/>
              </a:spcBef>
              <a:spcAft>
                <a:spcPts val="0"/>
              </a:spcAft>
              <a:buClr>
                <a:schemeClr val="lt1"/>
              </a:buClr>
              <a:buSzPts val="1600"/>
              <a:buNone/>
              <a:defRPr sz="1600"/>
            </a:lvl4pPr>
            <a:lvl5pPr lvl="4" algn="ctr">
              <a:lnSpc>
                <a:spcPct val="15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1800"/>
              <a:buNone/>
              <a:defRPr/>
            </a:lvl1pPr>
            <a:lvl2pPr indent="-342900" lvl="1" marL="914400" algn="l">
              <a:lnSpc>
                <a:spcPct val="150000"/>
              </a:lnSpc>
              <a:spcBef>
                <a:spcPts val="500"/>
              </a:spcBef>
              <a:spcAft>
                <a:spcPts val="0"/>
              </a:spcAft>
              <a:buClr>
                <a:schemeClr val="lt1"/>
              </a:buClr>
              <a:buSzPts val="1800"/>
              <a:buChar char="•"/>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2400"/>
              <a:buNone/>
              <a:defRPr b="1" sz="2400"/>
            </a:lvl1pPr>
            <a:lvl2pPr indent="-228600" lvl="1" marL="914400" algn="l">
              <a:lnSpc>
                <a:spcPct val="150000"/>
              </a:lnSpc>
              <a:spcBef>
                <a:spcPts val="500"/>
              </a:spcBef>
              <a:spcAft>
                <a:spcPts val="0"/>
              </a:spcAft>
              <a:buClr>
                <a:schemeClr val="lt1"/>
              </a:buClr>
              <a:buSzPts val="2000"/>
              <a:buNone/>
              <a:defRPr b="1" sz="2000"/>
            </a:lvl2pPr>
            <a:lvl3pPr indent="-228600" lvl="2" marL="1371600" algn="l">
              <a:lnSpc>
                <a:spcPct val="150000"/>
              </a:lnSpc>
              <a:spcBef>
                <a:spcPts val="500"/>
              </a:spcBef>
              <a:spcAft>
                <a:spcPts val="0"/>
              </a:spcAft>
              <a:buClr>
                <a:schemeClr val="lt1"/>
              </a:buClr>
              <a:buSzPts val="1800"/>
              <a:buNone/>
              <a:defRPr b="1" sz="1800"/>
            </a:lvl3pPr>
            <a:lvl4pPr indent="-228600" lvl="3" marL="1828800" algn="l">
              <a:lnSpc>
                <a:spcPct val="150000"/>
              </a:lnSpc>
              <a:spcBef>
                <a:spcPts val="500"/>
              </a:spcBef>
              <a:spcAft>
                <a:spcPts val="0"/>
              </a:spcAft>
              <a:buClr>
                <a:schemeClr val="lt1"/>
              </a:buClr>
              <a:buSzPts val="1600"/>
              <a:buNone/>
              <a:defRPr b="1" sz="1600"/>
            </a:lvl4pPr>
            <a:lvl5pPr indent="-228600" lvl="4" marL="2286000" algn="l">
              <a:lnSpc>
                <a:spcPct val="15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1800"/>
              <a:buNone/>
              <a:defRPr/>
            </a:lvl1pPr>
            <a:lvl2pPr indent="-342900" lvl="1" marL="914400" algn="l">
              <a:lnSpc>
                <a:spcPct val="150000"/>
              </a:lnSpc>
              <a:spcBef>
                <a:spcPts val="500"/>
              </a:spcBef>
              <a:spcAft>
                <a:spcPts val="0"/>
              </a:spcAft>
              <a:buClr>
                <a:schemeClr val="lt1"/>
              </a:buClr>
              <a:buSzPts val="1800"/>
              <a:buChar char="•"/>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2400"/>
              <a:buNone/>
              <a:defRPr b="1" sz="2400"/>
            </a:lvl1pPr>
            <a:lvl2pPr indent="-228600" lvl="1" marL="914400" algn="l">
              <a:lnSpc>
                <a:spcPct val="150000"/>
              </a:lnSpc>
              <a:spcBef>
                <a:spcPts val="500"/>
              </a:spcBef>
              <a:spcAft>
                <a:spcPts val="0"/>
              </a:spcAft>
              <a:buClr>
                <a:schemeClr val="lt1"/>
              </a:buClr>
              <a:buSzPts val="2000"/>
              <a:buNone/>
              <a:defRPr b="1" sz="2000"/>
            </a:lvl2pPr>
            <a:lvl3pPr indent="-228600" lvl="2" marL="1371600" algn="l">
              <a:lnSpc>
                <a:spcPct val="150000"/>
              </a:lnSpc>
              <a:spcBef>
                <a:spcPts val="500"/>
              </a:spcBef>
              <a:spcAft>
                <a:spcPts val="0"/>
              </a:spcAft>
              <a:buClr>
                <a:schemeClr val="lt1"/>
              </a:buClr>
              <a:buSzPts val="1800"/>
              <a:buNone/>
              <a:defRPr b="1" sz="1800"/>
            </a:lvl3pPr>
            <a:lvl4pPr indent="-228600" lvl="3" marL="1828800" algn="l">
              <a:lnSpc>
                <a:spcPct val="150000"/>
              </a:lnSpc>
              <a:spcBef>
                <a:spcPts val="500"/>
              </a:spcBef>
              <a:spcAft>
                <a:spcPts val="0"/>
              </a:spcAft>
              <a:buClr>
                <a:schemeClr val="lt1"/>
              </a:buClr>
              <a:buSzPts val="1600"/>
              <a:buNone/>
              <a:defRPr b="1" sz="1600"/>
            </a:lvl4pPr>
            <a:lvl5pPr indent="-228600" lvl="4" marL="2286000" algn="l">
              <a:lnSpc>
                <a:spcPct val="15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1800"/>
              <a:buNone/>
              <a:defRPr/>
            </a:lvl1pPr>
            <a:lvl2pPr indent="-342900" lvl="1" marL="914400" algn="l">
              <a:lnSpc>
                <a:spcPct val="150000"/>
              </a:lnSpc>
              <a:spcBef>
                <a:spcPts val="500"/>
              </a:spcBef>
              <a:spcAft>
                <a:spcPts val="0"/>
              </a:spcAft>
              <a:buClr>
                <a:schemeClr val="lt1"/>
              </a:buClr>
              <a:buSzPts val="1800"/>
              <a:buChar char="•"/>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3200"/>
              <a:buNone/>
              <a:defRPr sz="3200"/>
            </a:lvl1pPr>
            <a:lvl2pPr indent="-406400" lvl="1" marL="914400" algn="l">
              <a:lnSpc>
                <a:spcPct val="150000"/>
              </a:lnSpc>
              <a:spcBef>
                <a:spcPts val="500"/>
              </a:spcBef>
              <a:spcAft>
                <a:spcPts val="0"/>
              </a:spcAft>
              <a:buClr>
                <a:schemeClr val="lt1"/>
              </a:buClr>
              <a:buSzPts val="2800"/>
              <a:buChar char="•"/>
              <a:defRPr sz="2800"/>
            </a:lvl2pPr>
            <a:lvl3pPr indent="-381000" lvl="2" marL="1371600" algn="l">
              <a:lnSpc>
                <a:spcPct val="150000"/>
              </a:lnSpc>
              <a:spcBef>
                <a:spcPts val="500"/>
              </a:spcBef>
              <a:spcAft>
                <a:spcPts val="0"/>
              </a:spcAft>
              <a:buClr>
                <a:schemeClr val="lt1"/>
              </a:buClr>
              <a:buSzPts val="2400"/>
              <a:buChar char="•"/>
              <a:defRPr sz="2400"/>
            </a:lvl3pPr>
            <a:lvl4pPr indent="-355600" lvl="3" marL="1828800" algn="l">
              <a:lnSpc>
                <a:spcPct val="150000"/>
              </a:lnSpc>
              <a:spcBef>
                <a:spcPts val="500"/>
              </a:spcBef>
              <a:spcAft>
                <a:spcPts val="0"/>
              </a:spcAft>
              <a:buClr>
                <a:schemeClr val="lt1"/>
              </a:buClr>
              <a:buSzPts val="2000"/>
              <a:buChar char="•"/>
              <a:defRPr sz="2000"/>
            </a:lvl4pPr>
            <a:lvl5pPr indent="-355600" lvl="4" marL="2286000" algn="l">
              <a:lnSpc>
                <a:spcPct val="15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0" name="Google Shape;60;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1600"/>
              <a:buNone/>
              <a:defRPr sz="1600"/>
            </a:lvl1pPr>
            <a:lvl2pPr indent="-228600" lvl="1" marL="914400" algn="l">
              <a:lnSpc>
                <a:spcPct val="150000"/>
              </a:lnSpc>
              <a:spcBef>
                <a:spcPts val="500"/>
              </a:spcBef>
              <a:spcAft>
                <a:spcPts val="0"/>
              </a:spcAft>
              <a:buClr>
                <a:schemeClr val="lt1"/>
              </a:buClr>
              <a:buSzPts val="1400"/>
              <a:buNone/>
              <a:defRPr sz="1400"/>
            </a:lvl2pPr>
            <a:lvl3pPr indent="-228600" lvl="2" marL="1371600" algn="l">
              <a:lnSpc>
                <a:spcPct val="150000"/>
              </a:lnSpc>
              <a:spcBef>
                <a:spcPts val="500"/>
              </a:spcBef>
              <a:spcAft>
                <a:spcPts val="0"/>
              </a:spcAft>
              <a:buClr>
                <a:schemeClr val="lt1"/>
              </a:buClr>
              <a:buSzPts val="1200"/>
              <a:buNone/>
              <a:defRPr sz="1200"/>
            </a:lvl3pPr>
            <a:lvl4pPr indent="-228600" lvl="3" marL="1828800" algn="l">
              <a:lnSpc>
                <a:spcPct val="150000"/>
              </a:lnSpc>
              <a:spcBef>
                <a:spcPts val="500"/>
              </a:spcBef>
              <a:spcAft>
                <a:spcPts val="0"/>
              </a:spcAft>
              <a:buClr>
                <a:schemeClr val="lt1"/>
              </a:buClr>
              <a:buSzPts val="1000"/>
              <a:buNone/>
              <a:defRPr sz="1000"/>
            </a:lvl4pPr>
            <a:lvl5pPr indent="-228600" lvl="4" marL="2286000" algn="l">
              <a:lnSpc>
                <a:spcPct val="15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4"/>
          <p:cNvSpPr/>
          <p:nvPr>
            <p:ph idx="2" type="pic"/>
          </p:nvPr>
        </p:nvSpPr>
        <p:spPr>
          <a:xfrm>
            <a:off x="5183188" y="987425"/>
            <a:ext cx="6172200" cy="4873625"/>
          </a:xfrm>
          <a:prstGeom prst="rect">
            <a:avLst/>
          </a:prstGeom>
          <a:noFill/>
          <a:ln>
            <a:noFill/>
          </a:ln>
        </p:spPr>
      </p:sp>
      <p:sp>
        <p:nvSpPr>
          <p:cNvPr id="67" name="Google Shape;67;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1600"/>
              <a:buNone/>
              <a:defRPr sz="1600"/>
            </a:lvl1pPr>
            <a:lvl2pPr indent="-228600" lvl="1" marL="914400" algn="l">
              <a:lnSpc>
                <a:spcPct val="150000"/>
              </a:lnSpc>
              <a:spcBef>
                <a:spcPts val="500"/>
              </a:spcBef>
              <a:spcAft>
                <a:spcPts val="0"/>
              </a:spcAft>
              <a:buClr>
                <a:schemeClr val="lt1"/>
              </a:buClr>
              <a:buSzPts val="1400"/>
              <a:buNone/>
              <a:defRPr sz="1400"/>
            </a:lvl2pPr>
            <a:lvl3pPr indent="-228600" lvl="2" marL="1371600" algn="l">
              <a:lnSpc>
                <a:spcPct val="150000"/>
              </a:lnSpc>
              <a:spcBef>
                <a:spcPts val="500"/>
              </a:spcBef>
              <a:spcAft>
                <a:spcPts val="0"/>
              </a:spcAft>
              <a:buClr>
                <a:schemeClr val="lt1"/>
              </a:buClr>
              <a:buSzPts val="1200"/>
              <a:buNone/>
              <a:defRPr sz="1200"/>
            </a:lvl3pPr>
            <a:lvl4pPr indent="-228600" lvl="3" marL="1828800" algn="l">
              <a:lnSpc>
                <a:spcPct val="150000"/>
              </a:lnSpc>
              <a:spcBef>
                <a:spcPts val="500"/>
              </a:spcBef>
              <a:spcAft>
                <a:spcPts val="0"/>
              </a:spcAft>
              <a:buClr>
                <a:schemeClr val="lt1"/>
              </a:buClr>
              <a:buSzPts val="1000"/>
              <a:buNone/>
              <a:defRPr sz="1000"/>
            </a:lvl4pPr>
            <a:lvl5pPr indent="-228600" lvl="4" marL="2286000" algn="l">
              <a:lnSpc>
                <a:spcPct val="15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 name="Shape 71"/>
        <p:cNvGrpSpPr/>
        <p:nvPr/>
      </p:nvGrpSpPr>
      <p:grpSpPr>
        <a:xfrm>
          <a:off x="0" y="0"/>
          <a:ext cx="0" cy="0"/>
          <a:chOff x="0" y="0"/>
          <a:chExt cx="0" cy="0"/>
        </a:xfrm>
      </p:grpSpPr>
      <p:sp>
        <p:nvSpPr>
          <p:cNvPr id="72" name="Google Shape;7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1800"/>
              <a:buNone/>
              <a:defRPr/>
            </a:lvl1pPr>
            <a:lvl2pPr indent="-342900" lvl="1" marL="914400" algn="l">
              <a:lnSpc>
                <a:spcPct val="150000"/>
              </a:lnSpc>
              <a:spcBef>
                <a:spcPts val="500"/>
              </a:spcBef>
              <a:spcAft>
                <a:spcPts val="0"/>
              </a:spcAft>
              <a:buClr>
                <a:schemeClr val="lt1"/>
              </a:buClr>
              <a:buSzPts val="1800"/>
              <a:buChar char="•"/>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6.png"/><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50000"/>
              </a:lnSpc>
              <a:spcBef>
                <a:spcPts val="1000"/>
              </a:spcBef>
              <a:spcAft>
                <a:spcPts val="0"/>
              </a:spcAft>
              <a:buClr>
                <a:schemeClr val="lt1"/>
              </a:buClr>
              <a:buSzPts val="2800"/>
              <a:buFont typeface="Arial"/>
              <a:buNone/>
              <a:defRPr b="0" i="0" sz="2800" u="none" cap="none" strike="noStrike">
                <a:solidFill>
                  <a:schemeClr val="lt1"/>
                </a:solidFill>
                <a:latin typeface="Lora"/>
                <a:ea typeface="Lora"/>
                <a:cs typeface="Lora"/>
                <a:sym typeface="Lora"/>
              </a:defRPr>
            </a:lvl1pPr>
            <a:lvl2pPr indent="-381000" lvl="1" marL="914400" marR="0" rtl="0" algn="l">
              <a:lnSpc>
                <a:spcPct val="150000"/>
              </a:lnSpc>
              <a:spcBef>
                <a:spcPts val="500"/>
              </a:spcBef>
              <a:spcAft>
                <a:spcPts val="0"/>
              </a:spcAft>
              <a:buClr>
                <a:schemeClr val="lt1"/>
              </a:buClr>
              <a:buSzPts val="2400"/>
              <a:buFont typeface="Arial"/>
              <a:buChar char="•"/>
              <a:defRPr b="0" i="0" sz="2400" u="none" cap="none" strike="noStrike">
                <a:solidFill>
                  <a:schemeClr val="lt1"/>
                </a:solidFill>
                <a:latin typeface="Lora"/>
                <a:ea typeface="Lora"/>
                <a:cs typeface="Lora"/>
                <a:sym typeface="Lora"/>
              </a:defRPr>
            </a:lvl2pPr>
            <a:lvl3pPr indent="-355600" lvl="2" marL="1371600" marR="0" rtl="0" algn="l">
              <a:lnSpc>
                <a:spcPct val="150000"/>
              </a:lnSpc>
              <a:spcBef>
                <a:spcPts val="500"/>
              </a:spcBef>
              <a:spcAft>
                <a:spcPts val="0"/>
              </a:spcAft>
              <a:buClr>
                <a:schemeClr val="lt1"/>
              </a:buClr>
              <a:buSzPts val="2000"/>
              <a:buFont typeface="Arial"/>
              <a:buChar char="•"/>
              <a:defRPr b="0" i="0" sz="2000" u="none" cap="none" strike="noStrike">
                <a:solidFill>
                  <a:schemeClr val="lt1"/>
                </a:solidFill>
                <a:latin typeface="Lora"/>
                <a:ea typeface="Lora"/>
                <a:cs typeface="Lora"/>
                <a:sym typeface="Lora"/>
              </a:defRPr>
            </a:lvl3pPr>
            <a:lvl4pPr indent="-342900" lvl="3" marL="1828800" marR="0" rtl="0" algn="l">
              <a:lnSpc>
                <a:spcPct val="150000"/>
              </a:lnSpc>
              <a:spcBef>
                <a:spcPts val="500"/>
              </a:spcBef>
              <a:spcAft>
                <a:spcPts val="0"/>
              </a:spcAft>
              <a:buClr>
                <a:schemeClr val="lt1"/>
              </a:buClr>
              <a:buSzPts val="1800"/>
              <a:buFont typeface="Arial"/>
              <a:buChar char="•"/>
              <a:defRPr b="0" i="0" sz="1800" u="none" cap="none" strike="noStrike">
                <a:solidFill>
                  <a:schemeClr val="lt1"/>
                </a:solidFill>
                <a:latin typeface="Lora"/>
                <a:ea typeface="Lora"/>
                <a:cs typeface="Lora"/>
                <a:sym typeface="Lora"/>
              </a:defRPr>
            </a:lvl4pPr>
            <a:lvl5pPr indent="-342900" lvl="4" marL="2286000" marR="0" rtl="0" algn="l">
              <a:lnSpc>
                <a:spcPct val="150000"/>
              </a:lnSpc>
              <a:spcBef>
                <a:spcPts val="500"/>
              </a:spcBef>
              <a:spcAft>
                <a:spcPts val="0"/>
              </a:spcAft>
              <a:buClr>
                <a:schemeClr val="lt1"/>
              </a:buClr>
              <a:buSzPts val="1800"/>
              <a:buFont typeface="Arial"/>
              <a:buChar char="•"/>
              <a:defRPr b="0" i="0" sz="1800" u="none" cap="none" strike="noStrike">
                <a:solidFill>
                  <a:schemeClr val="lt1"/>
                </a:solidFill>
                <a:latin typeface="Lora"/>
                <a:ea typeface="Lora"/>
                <a:cs typeface="Lora"/>
                <a:sym typeface="Lo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ora"/>
                <a:ea typeface="Lora"/>
                <a:cs typeface="Lora"/>
                <a:sym typeface="Lor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ora"/>
                <a:ea typeface="Lora"/>
                <a:cs typeface="Lora"/>
                <a:sym typeface="Lor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ora"/>
                <a:ea typeface="Lora"/>
                <a:cs typeface="Lora"/>
                <a:sym typeface="Lor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ora"/>
                <a:ea typeface="Lora"/>
                <a:cs typeface="Lora"/>
                <a:sym typeface="Lora"/>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Lora"/>
                <a:ea typeface="Lora"/>
                <a:cs typeface="Lora"/>
                <a:sym typeface="Lo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Lora"/>
                <a:ea typeface="Lora"/>
                <a:cs typeface="Lora"/>
                <a:sym typeface="Lo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ora"/>
                <a:ea typeface="Lora"/>
                <a:cs typeface="Lora"/>
                <a:sym typeface="Lora"/>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5"/>
          <p:cNvSpPr/>
          <p:nvPr/>
        </p:nvSpPr>
        <p:spPr>
          <a:xfrm>
            <a:off x="0" y="0"/>
            <a:ext cx="12192000" cy="6858000"/>
          </a:xfrm>
          <a:prstGeom prst="rect">
            <a:avLst/>
          </a:prstGeom>
          <a:noFill/>
          <a:ln cap="flat" cmpd="sng" w="38100">
            <a:solidFill>
              <a:srgbClr val="FCB7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ora"/>
              <a:ea typeface="Lora"/>
              <a:cs typeface="Lora"/>
              <a:sym typeface="Lora"/>
            </a:endParaRPr>
          </a:p>
        </p:txBody>
      </p:sp>
      <p:pic>
        <p:nvPicPr>
          <p:cNvPr descr="A yellow text on a black background&#10;&#10;AI-generated content may be incorrect." id="16" name="Google Shape;16;p25"/>
          <p:cNvPicPr preferRelativeResize="0"/>
          <p:nvPr/>
        </p:nvPicPr>
        <p:blipFill rotWithShape="1">
          <a:blip r:embed="rId2">
            <a:alphaModFix/>
          </a:blip>
          <a:srcRect b="0" l="0" r="0" t="0"/>
          <a:stretch/>
        </p:blipFill>
        <p:spPr>
          <a:xfrm>
            <a:off x="9082114" y="6327516"/>
            <a:ext cx="1470163" cy="422792"/>
          </a:xfrm>
          <a:prstGeom prst="rect">
            <a:avLst/>
          </a:prstGeom>
          <a:noFill/>
          <a:ln>
            <a:noFill/>
          </a:ln>
        </p:spPr>
      </p:pic>
      <p:grpSp>
        <p:nvGrpSpPr>
          <p:cNvPr id="17" name="Google Shape;17;p25"/>
          <p:cNvGrpSpPr/>
          <p:nvPr/>
        </p:nvGrpSpPr>
        <p:grpSpPr>
          <a:xfrm>
            <a:off x="10762116" y="6343995"/>
            <a:ext cx="1105656" cy="365125"/>
            <a:chOff x="3716315" y="1396339"/>
            <a:chExt cx="5295398" cy="1836683"/>
          </a:xfrm>
        </p:grpSpPr>
        <p:sp>
          <p:nvSpPr>
            <p:cNvPr id="18" name="Google Shape;18;p25"/>
            <p:cNvSpPr/>
            <p:nvPr/>
          </p:nvSpPr>
          <p:spPr>
            <a:xfrm>
              <a:off x="3716317" y="1396339"/>
              <a:ext cx="1828800" cy="1828800"/>
            </a:xfrm>
            <a:prstGeom prst="ellipse">
              <a:avLst/>
            </a:prstGeom>
            <a:solidFill>
              <a:schemeClr val="lt1"/>
            </a:solidFill>
            <a:ln cap="flat" cmpd="sng" w="12700">
              <a:solidFill>
                <a:srgbClr val="6A4D0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ora"/>
                <a:ea typeface="Lora"/>
                <a:cs typeface="Lora"/>
                <a:sym typeface="Lora"/>
              </a:endParaRPr>
            </a:p>
          </p:txBody>
        </p:sp>
        <p:pic>
          <p:nvPicPr>
            <p:cNvPr descr="DORA logo" id="19" name="Google Shape;19;p25"/>
            <p:cNvPicPr preferRelativeResize="0"/>
            <p:nvPr/>
          </p:nvPicPr>
          <p:blipFill rotWithShape="1">
            <a:blip r:embed="rId3">
              <a:alphaModFix/>
            </a:blip>
            <a:srcRect b="0" l="0" r="0" t="0"/>
            <a:stretch/>
          </p:blipFill>
          <p:spPr>
            <a:xfrm>
              <a:off x="3716315" y="1404222"/>
              <a:ext cx="5295398" cy="1828800"/>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reativecommons.org/licenses/by-sa/4.0/"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fdora.org/signers/"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sfdora.org/"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How to use this resource</a:t>
            </a:r>
            <a:endParaRPr/>
          </a:p>
        </p:txBody>
      </p:sp>
      <p:sp>
        <p:nvSpPr>
          <p:cNvPr id="93" name="Google Shape;93;p3"/>
          <p:cNvSpPr txBox="1"/>
          <p:nvPr>
            <p:ph idx="1" type="body"/>
          </p:nvPr>
        </p:nvSpPr>
        <p:spPr>
          <a:xfrm>
            <a:off x="838200" y="1825625"/>
            <a:ext cx="5481320" cy="4667250"/>
          </a:xfrm>
          <a:prstGeom prst="rect">
            <a:avLst/>
          </a:prstGeom>
          <a:noFill/>
          <a:ln>
            <a:noFill/>
          </a:ln>
        </p:spPr>
        <p:txBody>
          <a:bodyPr anchorCtr="0" anchor="t" bIns="45700" lIns="91425" spcFirstLastPara="1" rIns="91425" wrap="square" tIns="45700">
            <a:normAutofit fontScale="92500"/>
          </a:bodyPr>
          <a:lstStyle/>
          <a:p>
            <a:pPr indent="-228600" lvl="0" marL="457200" rtl="0" algn="l">
              <a:lnSpc>
                <a:spcPct val="150000"/>
              </a:lnSpc>
              <a:spcBef>
                <a:spcPts val="1000"/>
              </a:spcBef>
              <a:spcAft>
                <a:spcPts val="0"/>
              </a:spcAft>
              <a:buSzPct val="189189"/>
              <a:buNone/>
            </a:pPr>
            <a:r>
              <a:rPr lang="en-GB" sz="1600">
                <a:latin typeface="Lora"/>
                <a:ea typeface="Lora"/>
                <a:cs typeface="Lora"/>
                <a:sym typeface="Lora"/>
              </a:rPr>
              <a:t>This slide deck has been developed for those who are advancing responsible research assessment initiatives and can benefit from using the </a:t>
            </a:r>
            <a:r>
              <a:rPr lang="en-GB" sz="1600">
                <a:solidFill>
                  <a:schemeClr val="accent1"/>
                </a:solidFill>
                <a:latin typeface="Lora"/>
                <a:ea typeface="Lora"/>
                <a:cs typeface="Lora"/>
                <a:sym typeface="Lora"/>
              </a:rPr>
              <a:t>“A Practical Guide to Implementing Responsible Research Assessment at Research Performing Organizations”</a:t>
            </a:r>
            <a:r>
              <a:rPr lang="en-GB" sz="1600">
                <a:solidFill>
                  <a:schemeClr val="lt1"/>
                </a:solidFill>
                <a:latin typeface="Lora"/>
                <a:ea typeface="Lora"/>
                <a:cs typeface="Lora"/>
                <a:sym typeface="Lora"/>
              </a:rPr>
              <a:t>. </a:t>
            </a:r>
            <a:endParaRPr/>
          </a:p>
          <a:p>
            <a:pPr indent="-228600" lvl="0" marL="457200" rtl="0" algn="l">
              <a:lnSpc>
                <a:spcPct val="150000"/>
              </a:lnSpc>
              <a:spcBef>
                <a:spcPts val="1000"/>
              </a:spcBef>
              <a:spcAft>
                <a:spcPts val="0"/>
              </a:spcAft>
              <a:buSzPct val="189189"/>
              <a:buNone/>
            </a:pPr>
            <a:r>
              <a:rPr lang="en-GB" sz="1600">
                <a:latin typeface="Lora"/>
                <a:ea typeface="Lora"/>
                <a:cs typeface="Lora"/>
                <a:sym typeface="Lora"/>
              </a:rPr>
              <a:t>This deck may be particularly useful for RRA advocates in presenting their initiatives to their communities, for which the Guide can be a supporting tool.</a:t>
            </a:r>
            <a:endParaRPr/>
          </a:p>
          <a:p>
            <a:pPr indent="-228600" lvl="0" marL="457200" rtl="0" algn="l">
              <a:lnSpc>
                <a:spcPct val="150000"/>
              </a:lnSpc>
              <a:spcBef>
                <a:spcPts val="1000"/>
              </a:spcBef>
              <a:spcAft>
                <a:spcPts val="0"/>
              </a:spcAft>
              <a:buSzPct val="189189"/>
              <a:buNone/>
            </a:pPr>
            <a:r>
              <a:rPr lang="en-GB" sz="1600">
                <a:solidFill>
                  <a:schemeClr val="lt1"/>
                </a:solidFill>
                <a:latin typeface="Lora"/>
                <a:ea typeface="Lora"/>
                <a:cs typeface="Lora"/>
                <a:sym typeface="Lora"/>
              </a:rPr>
              <a:t>It briefly introduces RRA and then introduces potential areas of action based on the DORA Practical Guide, launched in May 2025. </a:t>
            </a:r>
            <a:r>
              <a:rPr lang="en-GB" sz="1600">
                <a:latin typeface="Lora"/>
                <a:ea typeface="Lora"/>
                <a:cs typeface="Lora"/>
                <a:sym typeface="Lora"/>
              </a:rPr>
              <a:t>Notes for presenters are included in the notes section of each slide.</a:t>
            </a:r>
            <a:endParaRPr/>
          </a:p>
          <a:p>
            <a:pPr indent="-228600" lvl="0" marL="457200" rtl="0" algn="l">
              <a:lnSpc>
                <a:spcPct val="150000"/>
              </a:lnSpc>
              <a:spcBef>
                <a:spcPts val="1000"/>
              </a:spcBef>
              <a:spcAft>
                <a:spcPts val="0"/>
              </a:spcAft>
              <a:buSzPct val="189189"/>
              <a:buNone/>
            </a:pPr>
            <a:r>
              <a:t/>
            </a:r>
            <a:endParaRPr sz="1600">
              <a:solidFill>
                <a:schemeClr val="lt1"/>
              </a:solidFill>
              <a:latin typeface="Lora"/>
              <a:ea typeface="Lora"/>
              <a:cs typeface="Lora"/>
              <a:sym typeface="Lora"/>
            </a:endParaRPr>
          </a:p>
        </p:txBody>
      </p:sp>
      <p:sp>
        <p:nvSpPr>
          <p:cNvPr id="94" name="Google Shape;94;p3"/>
          <p:cNvSpPr txBox="1"/>
          <p:nvPr/>
        </p:nvSpPr>
        <p:spPr>
          <a:xfrm>
            <a:off x="6733613" y="1825625"/>
            <a:ext cx="51816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50000"/>
              </a:lnSpc>
              <a:spcBef>
                <a:spcPts val="1000"/>
              </a:spcBef>
              <a:spcAft>
                <a:spcPts val="0"/>
              </a:spcAft>
              <a:buClr>
                <a:schemeClr val="lt1"/>
              </a:buClr>
              <a:buSzPts val="2800"/>
              <a:buFont typeface="Arial"/>
              <a:buNone/>
            </a:pPr>
            <a:r>
              <a:rPr b="0" i="0" lang="en-GB" sz="1500" u="none" cap="none" strike="noStrike">
                <a:solidFill>
                  <a:schemeClr val="lt1"/>
                </a:solidFill>
                <a:latin typeface="Lora"/>
                <a:ea typeface="Lora"/>
                <a:cs typeface="Lora"/>
                <a:sym typeface="Lora"/>
              </a:rPr>
              <a:t>Please feel free to use what needed and edit the slides as suitable for your institutional needs.</a:t>
            </a:r>
            <a:endParaRPr/>
          </a:p>
          <a:p>
            <a:pPr indent="-228600" lvl="0" marL="457200" marR="0" rtl="0" algn="l">
              <a:lnSpc>
                <a:spcPct val="150000"/>
              </a:lnSpc>
              <a:spcBef>
                <a:spcPts val="1000"/>
              </a:spcBef>
              <a:spcAft>
                <a:spcPts val="0"/>
              </a:spcAft>
              <a:buClr>
                <a:schemeClr val="lt1"/>
              </a:buClr>
              <a:buSzPts val="2800"/>
              <a:buFont typeface="Arial"/>
              <a:buNone/>
            </a:pPr>
            <a:r>
              <a:rPr b="0" i="0" lang="en-GB" sz="1500" u="none" cap="none" strike="noStrike">
                <a:solidFill>
                  <a:schemeClr val="lt1"/>
                </a:solidFill>
                <a:latin typeface="Lora"/>
                <a:ea typeface="Lora"/>
                <a:cs typeface="Lora"/>
                <a:sym typeface="Lora"/>
              </a:rPr>
              <a:t>This content is available under a Creative Commons Attribution License (</a:t>
            </a:r>
            <a:r>
              <a:rPr b="0" i="0" lang="en-GB" sz="1500" u="sng" cap="none" strike="noStrike">
                <a:solidFill>
                  <a:schemeClr val="lt1"/>
                </a:solidFill>
                <a:latin typeface="Lora"/>
                <a:ea typeface="Lora"/>
                <a:cs typeface="Lora"/>
                <a:sym typeface="Lora"/>
                <a:hlinkClick r:id="rId3">
                  <a:extLst>
                    <a:ext uri="{A12FA001-AC4F-418D-AE19-62706E023703}">
                      <ahyp:hlinkClr val="tx"/>
                    </a:ext>
                  </a:extLst>
                </a:hlinkClick>
              </a:rPr>
              <a:t>CC BY-SA 4.0</a:t>
            </a:r>
            <a:r>
              <a:rPr b="0" i="0" lang="en-GB" sz="1500" u="none" cap="none" strike="noStrike">
                <a:solidFill>
                  <a:schemeClr val="lt1"/>
                </a:solidFill>
                <a:latin typeface="Lora"/>
                <a:ea typeface="Lora"/>
                <a:cs typeface="Lora"/>
                <a:sym typeface="Lora"/>
              </a:rPr>
              <a:t>), except supporter logos. Logos are trademarks or registered trademarks of their respective organizations and may not be reused or reproduced without permission. The DORA logo may be used provided its visual integrity is maintained and it is not used in any way to suggest endorsement by DORA.</a:t>
            </a:r>
            <a:endParaRPr/>
          </a:p>
        </p:txBody>
      </p:sp>
      <p:pic>
        <p:nvPicPr>
          <p:cNvPr descr="Creative Commons CC BY-SA logo." id="95" name="Google Shape;95;p3"/>
          <p:cNvPicPr preferRelativeResize="0"/>
          <p:nvPr>
            <p:ph idx="2" type="body"/>
          </p:nvPr>
        </p:nvPicPr>
        <p:blipFill rotWithShape="1">
          <a:blip r:embed="rId4">
            <a:alphaModFix/>
          </a:blip>
          <a:srcRect b="0" l="0" r="0" t="0"/>
          <a:stretch/>
        </p:blipFill>
        <p:spPr>
          <a:xfrm>
            <a:off x="7272545" y="6079729"/>
            <a:ext cx="1171915" cy="4131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11111"/>
              <a:buFont typeface="Arial"/>
              <a:buNone/>
            </a:pPr>
            <a:r>
              <a:rPr lang="en-GB">
                <a:latin typeface="Lora"/>
                <a:ea typeface="Lora"/>
                <a:cs typeface="Lora"/>
                <a:sym typeface="Lora"/>
              </a:rPr>
              <a:t>Implementing Responsible Research Assessment </a:t>
            </a:r>
            <a:endParaRPr/>
          </a:p>
        </p:txBody>
      </p:sp>
      <p:sp>
        <p:nvSpPr>
          <p:cNvPr id="102" name="Google Shape;102;p5"/>
          <p:cNvSpPr txBox="1"/>
          <p:nvPr>
            <p:ph idx="1" type="subTitle"/>
          </p:nvPr>
        </p:nvSpPr>
        <p:spPr>
          <a:xfrm>
            <a:off x="1360936" y="3726483"/>
            <a:ext cx="9470127" cy="1655762"/>
          </a:xfrm>
          <a:prstGeom prst="rect">
            <a:avLst/>
          </a:prstGeom>
          <a:noFill/>
          <a:ln>
            <a:noFill/>
          </a:ln>
        </p:spPr>
        <p:txBody>
          <a:bodyPr anchorCtr="0" anchor="t" bIns="45700" lIns="91425" spcFirstLastPara="1" rIns="91425" wrap="square" tIns="45700">
            <a:normAutofit lnSpcReduction="10000"/>
          </a:bodyPr>
          <a:lstStyle/>
          <a:p>
            <a:pPr indent="-228600" lvl="0" marL="457200" rtl="0" algn="ctr">
              <a:lnSpc>
                <a:spcPct val="150000"/>
              </a:lnSpc>
              <a:spcBef>
                <a:spcPts val="1000"/>
              </a:spcBef>
              <a:spcAft>
                <a:spcPts val="0"/>
              </a:spcAft>
              <a:buClr>
                <a:schemeClr val="lt1"/>
              </a:buClr>
              <a:buSzPts val="2400"/>
              <a:buNone/>
            </a:pPr>
            <a:r>
              <a:rPr lang="en-GB" sz="3200">
                <a:solidFill>
                  <a:schemeClr val="accent1"/>
                </a:solidFill>
                <a:latin typeface="Lora"/>
                <a:ea typeface="Lora"/>
                <a:cs typeface="Lora"/>
                <a:sym typeface="Lora"/>
              </a:rPr>
              <a:t>Reflections based on DORA’s Practical Guide for Research Performing Organizations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GB" sz="3600">
                <a:latin typeface="Lora"/>
                <a:ea typeface="Lora"/>
                <a:cs typeface="Lora"/>
                <a:sym typeface="Lora"/>
              </a:rPr>
              <a:t>What is Responsible Research Assessment?</a:t>
            </a:r>
            <a:endParaRPr/>
          </a:p>
        </p:txBody>
      </p:sp>
      <p:sp>
        <p:nvSpPr>
          <p:cNvPr id="109" name="Google Shape;10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457200" rtl="0" algn="l">
              <a:lnSpc>
                <a:spcPct val="150000"/>
              </a:lnSpc>
              <a:spcBef>
                <a:spcPts val="1000"/>
              </a:spcBef>
              <a:spcAft>
                <a:spcPts val="0"/>
              </a:spcAft>
              <a:buClr>
                <a:schemeClr val="lt1"/>
              </a:buClr>
              <a:buSzPct val="82949"/>
              <a:buNone/>
            </a:pPr>
            <a:r>
              <a:rPr lang="en-GB"/>
              <a:t>An umbrella term for </a:t>
            </a:r>
            <a:r>
              <a:rPr b="1" lang="en-GB"/>
              <a:t>approaches to assessment that </a:t>
            </a:r>
            <a:r>
              <a:rPr b="1" lang="en-GB">
                <a:solidFill>
                  <a:schemeClr val="accent1"/>
                </a:solidFill>
              </a:rPr>
              <a:t>incentivize, reflect, and reward the plural characteristics of high-quality research</a:t>
            </a:r>
            <a:r>
              <a:rPr b="1" lang="en-GB"/>
              <a:t>, in support of diverse and inclusive research cultures</a:t>
            </a:r>
            <a:r>
              <a:rPr lang="en-GB"/>
              <a:t>. </a:t>
            </a:r>
            <a:endParaRPr/>
          </a:p>
          <a:p>
            <a:pPr indent="-228600" lvl="0" marL="457200" rtl="0" algn="l">
              <a:lnSpc>
                <a:spcPct val="150000"/>
              </a:lnSpc>
              <a:spcBef>
                <a:spcPts val="1000"/>
              </a:spcBef>
              <a:spcAft>
                <a:spcPts val="0"/>
              </a:spcAft>
              <a:buClr>
                <a:schemeClr val="lt1"/>
              </a:buClr>
              <a:buSzPct val="82949"/>
              <a:buNone/>
            </a:pPr>
            <a:r>
              <a:rPr lang="en-GB"/>
              <a:t>It represents a shift in how research and researchers are evaluated, </a:t>
            </a:r>
            <a:r>
              <a:rPr b="1" lang="en-GB">
                <a:solidFill>
                  <a:schemeClr val="accent1"/>
                </a:solidFill>
              </a:rPr>
              <a:t>moving beyond traditional methods </a:t>
            </a:r>
            <a:r>
              <a:rPr lang="en-GB"/>
              <a:t>that often rely on narrow quantitative metrics.</a:t>
            </a:r>
            <a:endParaRPr/>
          </a:p>
          <a:p>
            <a:pPr indent="-228600" lvl="0" marL="457200" rtl="0" algn="l">
              <a:lnSpc>
                <a:spcPct val="150000"/>
              </a:lnSpc>
              <a:spcBef>
                <a:spcPts val="1000"/>
              </a:spcBef>
              <a:spcAft>
                <a:spcPts val="0"/>
              </a:spcAft>
              <a:buClr>
                <a:schemeClr val="lt1"/>
              </a:buClr>
              <a:buSzPct val="82949"/>
              <a:buNone/>
            </a:pPr>
            <a:r>
              <a:rPr lang="en-GB"/>
              <a:t>The </a:t>
            </a:r>
            <a:r>
              <a:rPr b="1" lang="en-GB"/>
              <a:t>goal of RRA</a:t>
            </a:r>
            <a:r>
              <a:rPr lang="en-GB"/>
              <a:t> is to support and encourage assessment practices that focus on a </a:t>
            </a:r>
            <a:r>
              <a:rPr b="1" lang="en-GB">
                <a:solidFill>
                  <a:schemeClr val="accent1"/>
                </a:solidFill>
              </a:rPr>
              <a:t>holistic view of researchers</a:t>
            </a:r>
            <a:r>
              <a:rPr lang="en-GB"/>
              <a:t>, as well as the research processes, outputs, outcomes, and impacts of research.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278aca48a6_0_12"/>
          <p:cNvSpPr txBox="1"/>
          <p:nvPr>
            <p:ph type="title"/>
          </p:nvPr>
        </p:nvSpPr>
        <p:spPr>
          <a:xfrm>
            <a:off x="574728" y="452057"/>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sz="3600">
                <a:latin typeface="Lora"/>
                <a:ea typeface="Lora"/>
                <a:cs typeface="Lora"/>
                <a:sym typeface="Lora"/>
              </a:rPr>
              <a:t>DORA (Declaration on Research Assessment)</a:t>
            </a:r>
            <a:endParaRPr b="1" i="1" sz="1800">
              <a:solidFill>
                <a:schemeClr val="accent1"/>
              </a:solidFill>
              <a:latin typeface="Lora"/>
              <a:ea typeface="Lora"/>
              <a:cs typeface="Lora"/>
              <a:sym typeface="Lora"/>
            </a:endParaRPr>
          </a:p>
        </p:txBody>
      </p:sp>
      <p:sp>
        <p:nvSpPr>
          <p:cNvPr id="116" name="Google Shape;116;g3278aca48a6_0_12"/>
          <p:cNvSpPr txBox="1"/>
          <p:nvPr/>
        </p:nvSpPr>
        <p:spPr>
          <a:xfrm>
            <a:off x="574729" y="1777757"/>
            <a:ext cx="8693258"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457200" marR="0" rtl="0" algn="l">
              <a:lnSpc>
                <a:spcPct val="150000"/>
              </a:lnSpc>
              <a:spcBef>
                <a:spcPts val="1000"/>
              </a:spcBef>
              <a:spcAft>
                <a:spcPts val="0"/>
              </a:spcAft>
              <a:buClr>
                <a:schemeClr val="lt1"/>
              </a:buClr>
              <a:buSzPct val="100000"/>
              <a:buFont typeface="Arial"/>
              <a:buNone/>
            </a:pPr>
            <a:r>
              <a:rPr b="0" i="0" lang="en-GB" sz="2400" u="none" cap="none" strike="noStrike">
                <a:solidFill>
                  <a:schemeClr val="lt1"/>
                </a:solidFill>
                <a:latin typeface="Lora"/>
                <a:ea typeface="Lora"/>
                <a:cs typeface="Lora"/>
                <a:sym typeface="Lora"/>
              </a:rPr>
              <a:t>Draws attention to potential problems of journal-based metrics in hiring, promotion, and funding decisions and the need to recognize a broader range of scholarly contributions</a:t>
            </a:r>
            <a:endParaRPr b="0" i="0" sz="1400" u="none" cap="none" strike="noStrike">
              <a:solidFill>
                <a:srgbClr val="000000"/>
              </a:solidFill>
              <a:latin typeface="Arial"/>
              <a:ea typeface="Arial"/>
              <a:cs typeface="Arial"/>
              <a:sym typeface="Arial"/>
            </a:endParaRPr>
          </a:p>
          <a:p>
            <a:pPr indent="-228600" lvl="0" marL="457200" marR="0" rtl="0" algn="l">
              <a:lnSpc>
                <a:spcPct val="150000"/>
              </a:lnSpc>
              <a:spcBef>
                <a:spcPts val="1000"/>
              </a:spcBef>
              <a:spcAft>
                <a:spcPts val="0"/>
              </a:spcAft>
              <a:buClr>
                <a:schemeClr val="lt1"/>
              </a:buClr>
              <a:buSzPct val="100000"/>
              <a:buFont typeface="Arial"/>
              <a:buNone/>
            </a:pPr>
            <a:r>
              <a:rPr b="0" i="0" lang="en-GB" sz="2400" u="none" cap="none" strike="noStrike">
                <a:solidFill>
                  <a:schemeClr val="lt1"/>
                </a:solidFill>
                <a:latin typeface="Lora"/>
                <a:ea typeface="Lora"/>
                <a:cs typeface="Lora"/>
                <a:sym typeface="Lora"/>
              </a:rPr>
              <a:t>A set of 18 recommendations for funders, institutions, publishers, metrics suppliers and researchers</a:t>
            </a:r>
            <a:endParaRPr b="0" i="0" sz="1400" u="none" cap="none" strike="noStrike">
              <a:solidFill>
                <a:srgbClr val="000000"/>
              </a:solidFill>
              <a:latin typeface="Arial"/>
              <a:ea typeface="Arial"/>
              <a:cs typeface="Arial"/>
              <a:sym typeface="Arial"/>
            </a:endParaRPr>
          </a:p>
          <a:p>
            <a:pPr indent="-228600" lvl="0" marL="457200" marR="0" rtl="0" algn="l">
              <a:lnSpc>
                <a:spcPct val="150000"/>
              </a:lnSpc>
              <a:spcBef>
                <a:spcPts val="1000"/>
              </a:spcBef>
              <a:spcAft>
                <a:spcPts val="0"/>
              </a:spcAft>
              <a:buClr>
                <a:schemeClr val="lt1"/>
              </a:buClr>
              <a:buSzPct val="100000"/>
              <a:buFont typeface="Arial"/>
              <a:buNone/>
            </a:pPr>
            <a:r>
              <a:rPr b="0" i="0" lang="en-GB" sz="2400" u="none" cap="none" strike="noStrike">
                <a:solidFill>
                  <a:schemeClr val="lt1"/>
                </a:solidFill>
                <a:latin typeface="Lora"/>
                <a:ea typeface="Lora"/>
                <a:cs typeface="Lora"/>
                <a:sym typeface="Lora"/>
              </a:rPr>
              <a:t>Demonstrates community support for change</a:t>
            </a:r>
            <a:endParaRPr b="0" i="0" sz="2400" u="none" cap="none" strike="noStrike">
              <a:solidFill>
                <a:schemeClr val="lt1"/>
              </a:solidFill>
              <a:latin typeface="Lora"/>
              <a:ea typeface="Lora"/>
              <a:cs typeface="Lora"/>
              <a:sym typeface="Lora"/>
            </a:endParaRPr>
          </a:p>
          <a:p>
            <a:pPr indent="-342900" lvl="1" marL="914400" marR="0" rtl="0" algn="l">
              <a:lnSpc>
                <a:spcPct val="150000"/>
              </a:lnSpc>
              <a:spcBef>
                <a:spcPts val="500"/>
              </a:spcBef>
              <a:spcAft>
                <a:spcPts val="0"/>
              </a:spcAft>
              <a:buClr>
                <a:schemeClr val="lt1"/>
              </a:buClr>
              <a:buSzPct val="81081"/>
              <a:buFont typeface="Arial"/>
              <a:buChar char="•"/>
            </a:pPr>
            <a:r>
              <a:rPr b="0" i="0" lang="en-GB" sz="2400" u="none" cap="none" strike="noStrike">
                <a:solidFill>
                  <a:schemeClr val="lt1"/>
                </a:solidFill>
                <a:latin typeface="Lora"/>
                <a:ea typeface="Lora"/>
                <a:cs typeface="Lora"/>
                <a:sym typeface="Lora"/>
              </a:rPr>
              <a:t>Currently </a:t>
            </a:r>
            <a:r>
              <a:rPr b="0" i="0" lang="en-GB" sz="2400" u="sng" cap="none" strike="noStrike">
                <a:solidFill>
                  <a:schemeClr val="accent1"/>
                </a:solidFill>
                <a:latin typeface="Lora"/>
                <a:ea typeface="Lora"/>
                <a:cs typeface="Lora"/>
                <a:sym typeface="Lora"/>
                <a:hlinkClick r:id="rId3">
                  <a:extLst>
                    <a:ext uri="{A12FA001-AC4F-418D-AE19-62706E023703}">
                      <ahyp:hlinkClr val="tx"/>
                    </a:ext>
                  </a:extLst>
                </a:hlinkClick>
              </a:rPr>
              <a:t>signed</a:t>
            </a:r>
            <a:r>
              <a:rPr b="0" i="0" lang="en-GB" sz="2400" u="none" cap="none" strike="noStrike">
                <a:solidFill>
                  <a:schemeClr val="accent1"/>
                </a:solidFill>
                <a:latin typeface="Lora"/>
                <a:ea typeface="Lora"/>
                <a:cs typeface="Lora"/>
                <a:sym typeface="Lora"/>
              </a:rPr>
              <a:t> </a:t>
            </a:r>
            <a:r>
              <a:rPr b="0" i="0" lang="en-GB" sz="2400" u="none" cap="none" strike="noStrike">
                <a:solidFill>
                  <a:schemeClr val="lt1"/>
                </a:solidFill>
                <a:latin typeface="Lora"/>
                <a:ea typeface="Lora"/>
                <a:cs typeface="Lora"/>
                <a:sym typeface="Lora"/>
              </a:rPr>
              <a:t>by over 26,000 individuals and organizations</a:t>
            </a:r>
            <a:endParaRPr b="0" i="0" sz="2400" u="none" cap="none" strike="noStrike">
              <a:solidFill>
                <a:schemeClr val="lt1"/>
              </a:solidFill>
              <a:latin typeface="Lora"/>
              <a:ea typeface="Lora"/>
              <a:cs typeface="Lora"/>
              <a:sym typeface="Lora"/>
            </a:endParaRPr>
          </a:p>
        </p:txBody>
      </p:sp>
      <p:pic>
        <p:nvPicPr>
          <p:cNvPr descr="A person looking through a microscope&#10;&#10;AI-generated content may be incorrect." id="117" name="Google Shape;117;g3278aca48a6_0_12"/>
          <p:cNvPicPr preferRelativeResize="0"/>
          <p:nvPr/>
        </p:nvPicPr>
        <p:blipFill rotWithShape="1">
          <a:blip r:embed="rId4">
            <a:alphaModFix/>
          </a:blip>
          <a:srcRect b="0" l="0" r="0" t="0"/>
          <a:stretch/>
        </p:blipFill>
        <p:spPr>
          <a:xfrm>
            <a:off x="8260081" y="3461840"/>
            <a:ext cx="3778118" cy="25857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A group of people in a crowd&#10;&#10;AI-generated content may be incorrect." id="122" name="Google Shape;122;p38"/>
          <p:cNvPicPr preferRelativeResize="0"/>
          <p:nvPr/>
        </p:nvPicPr>
        <p:blipFill rotWithShape="1">
          <a:blip r:embed="rId3">
            <a:alphaModFix/>
          </a:blip>
          <a:srcRect b="0" l="0" r="0" t="0"/>
          <a:stretch/>
        </p:blipFill>
        <p:spPr>
          <a:xfrm>
            <a:off x="900182" y="406575"/>
            <a:ext cx="4276678" cy="6044850"/>
          </a:xfrm>
          <a:prstGeom prst="rect">
            <a:avLst/>
          </a:prstGeom>
          <a:noFill/>
          <a:ln>
            <a:noFill/>
          </a:ln>
        </p:spPr>
      </p:pic>
      <p:sp>
        <p:nvSpPr>
          <p:cNvPr id="123" name="Google Shape;123;p38"/>
          <p:cNvSpPr txBox="1"/>
          <p:nvPr>
            <p:ph type="ctrTitle"/>
          </p:nvPr>
        </p:nvSpPr>
        <p:spPr>
          <a:xfrm>
            <a:off x="6280056" y="3743325"/>
            <a:ext cx="4572000" cy="800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2333"/>
              <a:buFont typeface="Arial"/>
              <a:buNone/>
            </a:pPr>
            <a:r>
              <a:rPr lang="en-GB" sz="1400">
                <a:latin typeface="Lora"/>
                <a:ea typeface="Lora"/>
                <a:cs typeface="Lora"/>
                <a:sym typeface="Lora"/>
              </a:rPr>
              <a:t>Download from Zenodo</a:t>
            </a:r>
            <a:br>
              <a:rPr lang="en-GB" sz="1400">
                <a:latin typeface="Lora"/>
                <a:ea typeface="Lora"/>
                <a:cs typeface="Lora"/>
                <a:sym typeface="Lora"/>
              </a:rPr>
            </a:br>
            <a:br>
              <a:rPr lang="en-GB" sz="1400">
                <a:latin typeface="Lora"/>
                <a:ea typeface="Lora"/>
                <a:cs typeface="Lora"/>
                <a:sym typeface="Lora"/>
              </a:rPr>
            </a:br>
            <a:r>
              <a:rPr lang="en-GB" sz="1400">
                <a:latin typeface="Lora"/>
                <a:ea typeface="Lora"/>
                <a:cs typeface="Lora"/>
                <a:sym typeface="Lora"/>
              </a:rPr>
              <a:t>bit.ly/DORA-Guide</a:t>
            </a:r>
            <a:endParaRPr sz="2400"/>
          </a:p>
        </p:txBody>
      </p:sp>
      <p:pic>
        <p:nvPicPr>
          <p:cNvPr descr="A qr code with a white background&#10;&#10;AI-generated content may be incorrect." id="124" name="Google Shape;124;p38"/>
          <p:cNvPicPr preferRelativeResize="0"/>
          <p:nvPr/>
        </p:nvPicPr>
        <p:blipFill rotWithShape="1">
          <a:blip r:embed="rId4">
            <a:alphaModFix/>
          </a:blip>
          <a:srcRect b="18338" l="6613" r="7386" t="0"/>
          <a:stretch/>
        </p:blipFill>
        <p:spPr>
          <a:xfrm>
            <a:off x="7802375" y="4700588"/>
            <a:ext cx="1527363" cy="1466569"/>
          </a:xfrm>
          <a:prstGeom prst="rect">
            <a:avLst/>
          </a:prstGeom>
          <a:noFill/>
          <a:ln>
            <a:noFill/>
          </a:ln>
        </p:spPr>
      </p:pic>
      <p:sp>
        <p:nvSpPr>
          <p:cNvPr id="125" name="Google Shape;125;p38"/>
          <p:cNvSpPr txBox="1"/>
          <p:nvPr/>
        </p:nvSpPr>
        <p:spPr>
          <a:xfrm>
            <a:off x="6042990" y="928749"/>
            <a:ext cx="5046131" cy="24621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200" u="none" cap="none" strike="noStrike">
                <a:solidFill>
                  <a:schemeClr val="lt1"/>
                </a:solidFill>
                <a:latin typeface="Lora"/>
                <a:ea typeface="Lora"/>
                <a:cs typeface="Lora"/>
                <a:sym typeface="Lora"/>
              </a:rPr>
              <a:t>A “one-stop-shop” for research performing organizations: practical tips, reflective questions, real life examples.</a:t>
            </a:r>
            <a:endParaRPr/>
          </a:p>
          <a:p>
            <a:pPr indent="0" lvl="0" marL="0" marR="0" rtl="0" algn="l">
              <a:lnSpc>
                <a:spcPct val="100000"/>
              </a:lnSpc>
              <a:spcBef>
                <a:spcPts val="0"/>
              </a:spcBef>
              <a:spcAft>
                <a:spcPts val="0"/>
              </a:spcAft>
              <a:buClr>
                <a:srgbClr val="000000"/>
              </a:buClr>
              <a:buSzPts val="2800"/>
              <a:buFont typeface="Arial"/>
              <a:buNone/>
            </a:pPr>
            <a:r>
              <a:t/>
            </a:r>
            <a:endParaRPr b="0" i="0" sz="2200" u="none" cap="none" strike="noStrike">
              <a:solidFill>
                <a:schemeClr val="lt1"/>
              </a:solidFill>
              <a:latin typeface="Lora"/>
              <a:ea typeface="Lora"/>
              <a:cs typeface="Lora"/>
              <a:sym typeface="Lora"/>
            </a:endParaRPr>
          </a:p>
          <a:p>
            <a:pPr indent="0" lvl="0" marL="0" marR="0" rtl="0" algn="l">
              <a:lnSpc>
                <a:spcPct val="100000"/>
              </a:lnSpc>
              <a:spcBef>
                <a:spcPts val="0"/>
              </a:spcBef>
              <a:spcAft>
                <a:spcPts val="0"/>
              </a:spcAft>
              <a:buClr>
                <a:srgbClr val="000000"/>
              </a:buClr>
              <a:buSzPts val="2800"/>
              <a:buFont typeface="Arial"/>
              <a:buNone/>
            </a:pPr>
            <a:r>
              <a:rPr b="0" i="0" lang="en-GB" sz="2200" u="none" cap="none" strike="noStrike">
                <a:solidFill>
                  <a:schemeClr val="lt1"/>
                </a:solidFill>
                <a:latin typeface="Lora"/>
                <a:ea typeface="Lora"/>
                <a:cs typeface="Lora"/>
                <a:sym typeface="Lora"/>
              </a:rPr>
              <a:t>Flexible: no size fits all choose your own adventure approach.</a:t>
            </a:r>
            <a:endParaRPr b="0" i="0" sz="2200" u="none" cap="none" strike="noStrike">
              <a:solidFill>
                <a:srgbClr val="000000"/>
              </a:solidFill>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GB" sz="3600">
                <a:latin typeface="Lora"/>
                <a:ea typeface="Lora"/>
                <a:cs typeface="Lora"/>
                <a:sym typeface="Lora"/>
              </a:rPr>
              <a:t>What are potential change strategy activities?</a:t>
            </a:r>
            <a:endParaRPr sz="3600">
              <a:latin typeface="Lora"/>
              <a:ea typeface="Lora"/>
              <a:cs typeface="Lora"/>
              <a:sym typeface="Lora"/>
            </a:endParaRPr>
          </a:p>
        </p:txBody>
      </p:sp>
      <p:sp>
        <p:nvSpPr>
          <p:cNvPr id="131" name="Google Shape;131;p8"/>
          <p:cNvSpPr txBox="1"/>
          <p:nvPr/>
        </p:nvSpPr>
        <p:spPr>
          <a:xfrm>
            <a:off x="838199" y="1382291"/>
            <a:ext cx="1062037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400" u="none" cap="none" strike="noStrike">
                <a:solidFill>
                  <a:schemeClr val="accent1"/>
                </a:solidFill>
                <a:latin typeface="Lora"/>
                <a:ea typeface="Lora"/>
                <a:cs typeface="Lora"/>
                <a:sym typeface="Lora"/>
              </a:rPr>
              <a:t>How do we get started /advance with research assessment reform? </a:t>
            </a:r>
            <a:endParaRPr b="0" i="0" sz="2400" u="none" cap="none" strike="noStrike">
              <a:solidFill>
                <a:schemeClr val="accent1"/>
              </a:solidFill>
              <a:latin typeface="Lora"/>
              <a:ea typeface="Lora"/>
              <a:cs typeface="Lora"/>
              <a:sym typeface="Lora"/>
            </a:endParaRPr>
          </a:p>
        </p:txBody>
      </p:sp>
      <p:sp>
        <p:nvSpPr>
          <p:cNvPr id="132" name="Google Shape;132;p8"/>
          <p:cNvSpPr txBox="1"/>
          <p:nvPr/>
        </p:nvSpPr>
        <p:spPr>
          <a:xfrm>
            <a:off x="838199" y="2179773"/>
            <a:ext cx="8058149" cy="421188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5000"/>
              </a:lnSpc>
              <a:spcBef>
                <a:spcPts val="0"/>
              </a:spcBef>
              <a:spcAft>
                <a:spcPts val="0"/>
              </a:spcAft>
              <a:buClr>
                <a:schemeClr val="lt1"/>
              </a:buClr>
              <a:buSzPts val="2000"/>
              <a:buFont typeface="Arial"/>
              <a:buAutoNum type="arabicPeriod"/>
            </a:pPr>
            <a:r>
              <a:rPr b="0" i="0" lang="en-GB" sz="2200" u="none" cap="none" strike="noStrike">
                <a:solidFill>
                  <a:schemeClr val="lt1"/>
                </a:solidFill>
                <a:latin typeface="Lora"/>
                <a:ea typeface="Lora"/>
                <a:cs typeface="Lora"/>
                <a:sym typeface="Lora"/>
              </a:rPr>
              <a:t>Engaging the organization leadership </a:t>
            </a:r>
            <a:endParaRPr b="0" i="0" sz="2200" u="none" cap="none" strike="noStrike">
              <a:solidFill>
                <a:srgbClr val="000000"/>
              </a:solidFill>
              <a:latin typeface="Lora"/>
              <a:ea typeface="Lora"/>
              <a:cs typeface="Lora"/>
              <a:sym typeface="Lora"/>
            </a:endParaRPr>
          </a:p>
          <a:p>
            <a:pPr indent="-342900" lvl="0" marL="342900" marR="0" rtl="0" algn="l">
              <a:lnSpc>
                <a:spcPct val="115000"/>
              </a:lnSpc>
              <a:spcBef>
                <a:spcPts val="600"/>
              </a:spcBef>
              <a:spcAft>
                <a:spcPts val="0"/>
              </a:spcAft>
              <a:buClr>
                <a:schemeClr val="lt1"/>
              </a:buClr>
              <a:buSzPts val="2000"/>
              <a:buFont typeface="Arial"/>
              <a:buAutoNum type="arabicPeriod"/>
            </a:pPr>
            <a:r>
              <a:rPr b="0" i="0" lang="en-GB" sz="2200" u="none" cap="none" strike="noStrike">
                <a:solidFill>
                  <a:schemeClr val="lt1"/>
                </a:solidFill>
                <a:latin typeface="Lora"/>
                <a:ea typeface="Lora"/>
                <a:cs typeface="Lora"/>
                <a:sym typeface="Lora"/>
              </a:rPr>
              <a:t>Working with the community at your organization</a:t>
            </a:r>
            <a:endParaRPr b="0" i="0" sz="2200" u="none" cap="none" strike="noStrike">
              <a:solidFill>
                <a:srgbClr val="000000"/>
              </a:solidFill>
              <a:latin typeface="Lora"/>
              <a:ea typeface="Lora"/>
              <a:cs typeface="Lora"/>
              <a:sym typeface="Lora"/>
            </a:endParaRPr>
          </a:p>
          <a:p>
            <a:pPr indent="-342900" lvl="0" marL="342900" marR="0" rtl="0" algn="l">
              <a:lnSpc>
                <a:spcPct val="115000"/>
              </a:lnSpc>
              <a:spcBef>
                <a:spcPts val="600"/>
              </a:spcBef>
              <a:spcAft>
                <a:spcPts val="0"/>
              </a:spcAft>
              <a:buClr>
                <a:schemeClr val="lt1"/>
              </a:buClr>
              <a:buSzPts val="2000"/>
              <a:buFont typeface="Arial"/>
              <a:buAutoNum type="arabicPeriod"/>
            </a:pPr>
            <a:r>
              <a:rPr b="0" i="0" lang="en-GB" sz="2200" u="none" cap="none" strike="noStrike">
                <a:solidFill>
                  <a:schemeClr val="lt1"/>
                </a:solidFill>
                <a:latin typeface="Lora"/>
                <a:ea typeface="Lora"/>
                <a:cs typeface="Lora"/>
                <a:sym typeface="Lora"/>
              </a:rPr>
              <a:t>Mobilizing resources</a:t>
            </a:r>
            <a:endParaRPr b="0" i="0" sz="2200" u="none" cap="none" strike="noStrike">
              <a:solidFill>
                <a:srgbClr val="000000"/>
              </a:solidFill>
              <a:latin typeface="Lora"/>
              <a:ea typeface="Lora"/>
              <a:cs typeface="Lora"/>
              <a:sym typeface="Lora"/>
            </a:endParaRPr>
          </a:p>
          <a:p>
            <a:pPr indent="-342900" lvl="0" marL="342900" marR="0" rtl="0" algn="l">
              <a:lnSpc>
                <a:spcPct val="115000"/>
              </a:lnSpc>
              <a:spcBef>
                <a:spcPts val="600"/>
              </a:spcBef>
              <a:spcAft>
                <a:spcPts val="0"/>
              </a:spcAft>
              <a:buClr>
                <a:schemeClr val="lt1"/>
              </a:buClr>
              <a:buSzPts val="2000"/>
              <a:buFont typeface="Arial"/>
              <a:buAutoNum type="arabicPeriod"/>
            </a:pPr>
            <a:r>
              <a:rPr b="0" i="0" lang="en-GB" sz="2200" u="none" cap="none" strike="noStrike">
                <a:solidFill>
                  <a:schemeClr val="lt1"/>
                </a:solidFill>
                <a:latin typeface="Lora"/>
                <a:ea typeface="Lora"/>
                <a:cs typeface="Lora"/>
                <a:sym typeface="Lora"/>
              </a:rPr>
              <a:t>Convening a working group</a:t>
            </a:r>
            <a:endParaRPr b="0" i="0" sz="2200" u="none" cap="none" strike="noStrike">
              <a:solidFill>
                <a:srgbClr val="000000"/>
              </a:solidFill>
              <a:latin typeface="Lora"/>
              <a:ea typeface="Lora"/>
              <a:cs typeface="Lora"/>
              <a:sym typeface="Lora"/>
            </a:endParaRPr>
          </a:p>
          <a:p>
            <a:pPr indent="-342900" lvl="0" marL="342900" marR="0" rtl="0" algn="l">
              <a:lnSpc>
                <a:spcPct val="115000"/>
              </a:lnSpc>
              <a:spcBef>
                <a:spcPts val="600"/>
              </a:spcBef>
              <a:spcAft>
                <a:spcPts val="0"/>
              </a:spcAft>
              <a:buClr>
                <a:schemeClr val="lt1"/>
              </a:buClr>
              <a:buSzPts val="2000"/>
              <a:buFont typeface="Arial"/>
              <a:buAutoNum type="arabicPeriod"/>
            </a:pPr>
            <a:r>
              <a:rPr b="0" i="0" lang="en-GB" sz="2200" u="none" cap="none" strike="noStrike">
                <a:solidFill>
                  <a:schemeClr val="lt1"/>
                </a:solidFill>
                <a:latin typeface="Lora"/>
                <a:ea typeface="Lora"/>
                <a:cs typeface="Lora"/>
                <a:sym typeface="Lora"/>
              </a:rPr>
              <a:t>Exploring the RRA landscape</a:t>
            </a:r>
            <a:endParaRPr b="0" i="0" sz="2200" u="none" cap="none" strike="noStrike">
              <a:solidFill>
                <a:srgbClr val="000000"/>
              </a:solidFill>
              <a:latin typeface="Lora"/>
              <a:ea typeface="Lora"/>
              <a:cs typeface="Lora"/>
              <a:sym typeface="Lora"/>
            </a:endParaRPr>
          </a:p>
          <a:p>
            <a:pPr indent="-342900" lvl="0" marL="342900" marR="0" rtl="0" algn="l">
              <a:lnSpc>
                <a:spcPct val="115000"/>
              </a:lnSpc>
              <a:spcBef>
                <a:spcPts val="600"/>
              </a:spcBef>
              <a:spcAft>
                <a:spcPts val="0"/>
              </a:spcAft>
              <a:buClr>
                <a:schemeClr val="lt1"/>
              </a:buClr>
              <a:buSzPts val="2000"/>
              <a:buFont typeface="Arial"/>
              <a:buAutoNum type="arabicPeriod"/>
            </a:pPr>
            <a:r>
              <a:rPr b="0" i="0" lang="en-GB" sz="2200" u="none" cap="none" strike="noStrike">
                <a:solidFill>
                  <a:schemeClr val="lt1"/>
                </a:solidFill>
                <a:latin typeface="Lora"/>
                <a:ea typeface="Lora"/>
                <a:cs typeface="Lora"/>
                <a:sym typeface="Lora"/>
              </a:rPr>
              <a:t>Reviewing current assessment practices</a:t>
            </a:r>
            <a:endParaRPr b="0" i="0" sz="2200" u="none" cap="none" strike="noStrike">
              <a:solidFill>
                <a:srgbClr val="000000"/>
              </a:solidFill>
              <a:latin typeface="Lora"/>
              <a:ea typeface="Lora"/>
              <a:cs typeface="Lora"/>
              <a:sym typeface="Lora"/>
            </a:endParaRPr>
          </a:p>
          <a:p>
            <a:pPr indent="-342900" lvl="0" marL="342900" marR="0" rtl="0" algn="l">
              <a:lnSpc>
                <a:spcPct val="115000"/>
              </a:lnSpc>
              <a:spcBef>
                <a:spcPts val="600"/>
              </a:spcBef>
              <a:spcAft>
                <a:spcPts val="0"/>
              </a:spcAft>
              <a:buClr>
                <a:schemeClr val="lt1"/>
              </a:buClr>
              <a:buSzPts val="2000"/>
              <a:buFont typeface="Arial"/>
              <a:buAutoNum type="arabicPeriod"/>
            </a:pPr>
            <a:r>
              <a:rPr b="0" i="0" lang="en-GB" sz="2200" u="none" cap="none" strike="noStrike">
                <a:solidFill>
                  <a:schemeClr val="lt1"/>
                </a:solidFill>
                <a:latin typeface="Lora"/>
                <a:ea typeface="Lora"/>
                <a:cs typeface="Lora"/>
                <a:sym typeface="Lora"/>
              </a:rPr>
              <a:t>Developing a strategic vision for RRA</a:t>
            </a:r>
            <a:endParaRPr b="0" i="0" sz="2200" u="none" cap="none" strike="noStrike">
              <a:solidFill>
                <a:srgbClr val="000000"/>
              </a:solidFill>
              <a:latin typeface="Lora"/>
              <a:ea typeface="Lora"/>
              <a:cs typeface="Lora"/>
              <a:sym typeface="Lora"/>
            </a:endParaRPr>
          </a:p>
          <a:p>
            <a:pPr indent="-342900" lvl="0" marL="342900" marR="0" rtl="0" algn="l">
              <a:lnSpc>
                <a:spcPct val="115000"/>
              </a:lnSpc>
              <a:spcBef>
                <a:spcPts val="600"/>
              </a:spcBef>
              <a:spcAft>
                <a:spcPts val="0"/>
              </a:spcAft>
              <a:buClr>
                <a:schemeClr val="lt1"/>
              </a:buClr>
              <a:buSzPts val="2000"/>
              <a:buFont typeface="Arial"/>
              <a:buAutoNum type="arabicPeriod"/>
            </a:pPr>
            <a:r>
              <a:rPr b="0" i="0" lang="en-GB" sz="2200" u="none" cap="none" strike="noStrike">
                <a:solidFill>
                  <a:schemeClr val="lt1"/>
                </a:solidFill>
                <a:latin typeface="Lora"/>
                <a:ea typeface="Lora"/>
                <a:cs typeface="Lora"/>
                <a:sym typeface="Lora"/>
              </a:rPr>
              <a:t>Developing engagement and communication plans</a:t>
            </a:r>
            <a:endParaRPr b="0" i="0" sz="2200" u="none" cap="none" strike="noStrike">
              <a:solidFill>
                <a:srgbClr val="000000"/>
              </a:solidFill>
              <a:latin typeface="Lora"/>
              <a:ea typeface="Lora"/>
              <a:cs typeface="Lora"/>
              <a:sym typeface="Lora"/>
            </a:endParaRPr>
          </a:p>
          <a:p>
            <a:pPr indent="-342900" lvl="0" marL="342900" marR="0" rtl="0" algn="l">
              <a:lnSpc>
                <a:spcPct val="115000"/>
              </a:lnSpc>
              <a:spcBef>
                <a:spcPts val="600"/>
              </a:spcBef>
              <a:spcAft>
                <a:spcPts val="0"/>
              </a:spcAft>
              <a:buClr>
                <a:schemeClr val="lt1"/>
              </a:buClr>
              <a:buSzPts val="2000"/>
              <a:buFont typeface="Arial"/>
              <a:buAutoNum type="arabicPeriod"/>
            </a:pPr>
            <a:r>
              <a:rPr b="0" i="0" lang="en-GB" sz="2200" u="none" cap="none" strike="noStrike">
                <a:solidFill>
                  <a:schemeClr val="lt1"/>
                </a:solidFill>
                <a:latin typeface="Lora"/>
                <a:ea typeface="Lora"/>
                <a:cs typeface="Lora"/>
                <a:sym typeface="Lora"/>
              </a:rPr>
              <a:t>Monitoring and updating your strategy</a:t>
            </a:r>
            <a:endParaRPr b="0" i="0" sz="2200" u="none" cap="none" strike="noStrike">
              <a:solidFill>
                <a:schemeClr val="lt1"/>
              </a:solidFill>
              <a:latin typeface="Lora"/>
              <a:ea typeface="Lora"/>
              <a:cs typeface="Lora"/>
              <a:sym typeface="Lora"/>
            </a:endParaRPr>
          </a:p>
        </p:txBody>
      </p:sp>
      <p:pic>
        <p:nvPicPr>
          <p:cNvPr descr="A person with his arms out&#10;&#10;AI-generated content may be incorrect." id="133" name="Google Shape;133;p8"/>
          <p:cNvPicPr preferRelativeResize="0"/>
          <p:nvPr/>
        </p:nvPicPr>
        <p:blipFill rotWithShape="1">
          <a:blip r:embed="rId3">
            <a:alphaModFix/>
          </a:blip>
          <a:srcRect b="15650" l="0" r="0" t="0"/>
          <a:stretch/>
        </p:blipFill>
        <p:spPr>
          <a:xfrm>
            <a:off x="7419361" y="2707854"/>
            <a:ext cx="4772639" cy="25562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9"/>
          <p:cNvSpPr txBox="1"/>
          <p:nvPr/>
        </p:nvSpPr>
        <p:spPr>
          <a:xfrm>
            <a:off x="741485" y="452057"/>
            <a:ext cx="10978662"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3900"/>
              <a:buFont typeface="Arial"/>
              <a:buNone/>
            </a:pPr>
            <a:r>
              <a:rPr b="0" i="0" lang="en-GB" sz="3900" u="none" cap="none" strike="noStrike">
                <a:solidFill>
                  <a:schemeClr val="lt1"/>
                </a:solidFill>
                <a:latin typeface="Lora"/>
                <a:ea typeface="Lora"/>
                <a:cs typeface="Lora"/>
                <a:sym typeface="Lora"/>
              </a:rPr>
              <a:t>What could we change?</a:t>
            </a:r>
            <a:br>
              <a:rPr b="0" i="0" lang="en-GB" sz="1400" u="none" cap="none" strike="noStrike">
                <a:solidFill>
                  <a:srgbClr val="000000"/>
                </a:solidFill>
                <a:latin typeface="Lora"/>
                <a:ea typeface="Lora"/>
                <a:cs typeface="Lora"/>
                <a:sym typeface="Lora"/>
              </a:rPr>
            </a:br>
            <a:r>
              <a:rPr b="1" i="0" lang="en-GB" sz="2400" u="none" cap="none" strike="noStrike">
                <a:solidFill>
                  <a:schemeClr val="accent1"/>
                </a:solidFill>
                <a:latin typeface="Lora"/>
                <a:ea typeface="Lora"/>
                <a:cs typeface="Lora"/>
                <a:sym typeface="Lora"/>
              </a:rPr>
              <a:t>Points in time when RRA considerations are important</a:t>
            </a:r>
            <a:endParaRPr b="0" i="0" sz="2400" u="none" cap="none" strike="noStrike">
              <a:solidFill>
                <a:srgbClr val="000000"/>
              </a:solidFill>
              <a:latin typeface="Lora"/>
              <a:ea typeface="Lora"/>
              <a:cs typeface="Lora"/>
              <a:sym typeface="Lora"/>
            </a:endParaRPr>
          </a:p>
        </p:txBody>
      </p:sp>
      <p:sp>
        <p:nvSpPr>
          <p:cNvPr id="139" name="Google Shape;139;p49"/>
          <p:cNvSpPr txBox="1"/>
          <p:nvPr/>
        </p:nvSpPr>
        <p:spPr>
          <a:xfrm>
            <a:off x="741485" y="2376137"/>
            <a:ext cx="5250634" cy="288998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5000"/>
              </a:lnSpc>
              <a:spcBef>
                <a:spcPts val="0"/>
              </a:spcBef>
              <a:spcAft>
                <a:spcPts val="0"/>
              </a:spcAft>
              <a:buClr>
                <a:schemeClr val="lt1"/>
              </a:buClr>
              <a:buSzPts val="2400"/>
              <a:buFont typeface="Arial"/>
              <a:buAutoNum type="arabicPeriod"/>
            </a:pPr>
            <a:r>
              <a:rPr b="0" i="0" lang="en-GB" sz="2200" u="none" cap="none" strike="noStrike">
                <a:solidFill>
                  <a:schemeClr val="lt1"/>
                </a:solidFill>
                <a:latin typeface="Lora"/>
                <a:ea typeface="Lora"/>
                <a:cs typeface="Lora"/>
                <a:sym typeface="Lora"/>
              </a:rPr>
              <a:t>Recruitment, hiring and promotion</a:t>
            </a:r>
            <a:endParaRPr b="0" i="0" sz="2200" u="none" cap="none" strike="noStrike">
              <a:solidFill>
                <a:srgbClr val="000000"/>
              </a:solidFill>
              <a:latin typeface="Lora"/>
              <a:ea typeface="Lora"/>
              <a:cs typeface="Lora"/>
              <a:sym typeface="Lora"/>
            </a:endParaRPr>
          </a:p>
          <a:p>
            <a:pPr indent="-342900" lvl="0" marL="342900" marR="0" rtl="0" algn="l">
              <a:lnSpc>
                <a:spcPct val="115000"/>
              </a:lnSpc>
              <a:spcBef>
                <a:spcPts val="1200"/>
              </a:spcBef>
              <a:spcAft>
                <a:spcPts val="0"/>
              </a:spcAft>
              <a:buClr>
                <a:schemeClr val="lt1"/>
              </a:buClr>
              <a:buSzPts val="2400"/>
              <a:buFont typeface="Arial"/>
              <a:buAutoNum type="arabicPeriod"/>
            </a:pPr>
            <a:r>
              <a:rPr b="0" i="0" lang="en-GB" sz="2200" u="none" cap="none" strike="noStrike">
                <a:solidFill>
                  <a:schemeClr val="lt1"/>
                </a:solidFill>
                <a:latin typeface="Lora"/>
                <a:ea typeface="Lora"/>
                <a:cs typeface="Lora"/>
                <a:sym typeface="Lora"/>
              </a:rPr>
              <a:t>Institutional awards and internal grants</a:t>
            </a:r>
            <a:endParaRPr b="0" i="0" sz="2200" u="none" cap="none" strike="noStrike">
              <a:solidFill>
                <a:srgbClr val="000000"/>
              </a:solidFill>
              <a:latin typeface="Lora"/>
              <a:ea typeface="Lora"/>
              <a:cs typeface="Lora"/>
              <a:sym typeface="Lora"/>
            </a:endParaRPr>
          </a:p>
          <a:p>
            <a:pPr indent="-342900" lvl="0" marL="342900" marR="0" rtl="0" algn="l">
              <a:lnSpc>
                <a:spcPct val="115000"/>
              </a:lnSpc>
              <a:spcBef>
                <a:spcPts val="1200"/>
              </a:spcBef>
              <a:spcAft>
                <a:spcPts val="0"/>
              </a:spcAft>
              <a:buClr>
                <a:schemeClr val="lt1"/>
              </a:buClr>
              <a:buSzPts val="2400"/>
              <a:buFont typeface="Arial"/>
              <a:buAutoNum type="arabicPeriod"/>
            </a:pPr>
            <a:r>
              <a:rPr b="0" i="0" lang="en-GB" sz="2200" u="none" cap="none" strike="noStrike">
                <a:solidFill>
                  <a:schemeClr val="lt1"/>
                </a:solidFill>
                <a:latin typeface="Lora"/>
                <a:ea typeface="Lora"/>
                <a:cs typeface="Lora"/>
                <a:sym typeface="Lora"/>
              </a:rPr>
              <a:t>Evaluation of internal research units</a:t>
            </a:r>
            <a:endParaRPr b="0" i="0" sz="2200" u="none" cap="none" strike="noStrike">
              <a:solidFill>
                <a:srgbClr val="000000"/>
              </a:solidFill>
              <a:latin typeface="Lora"/>
              <a:ea typeface="Lora"/>
              <a:cs typeface="Lora"/>
              <a:sym typeface="Lora"/>
            </a:endParaRPr>
          </a:p>
          <a:p>
            <a:pPr indent="-342900" lvl="0" marL="342900" marR="0" rtl="0" algn="l">
              <a:lnSpc>
                <a:spcPct val="115000"/>
              </a:lnSpc>
              <a:spcBef>
                <a:spcPts val="1200"/>
              </a:spcBef>
              <a:spcAft>
                <a:spcPts val="0"/>
              </a:spcAft>
              <a:buClr>
                <a:schemeClr val="lt1"/>
              </a:buClr>
              <a:buSzPts val="2400"/>
              <a:buFont typeface="Arial"/>
              <a:buAutoNum type="arabicPeriod"/>
            </a:pPr>
            <a:r>
              <a:rPr b="0" i="0" lang="en-GB" sz="2200" u="none" cap="none" strike="noStrike">
                <a:solidFill>
                  <a:schemeClr val="lt1"/>
                </a:solidFill>
                <a:latin typeface="Lora"/>
                <a:ea typeface="Lora"/>
                <a:cs typeface="Lora"/>
                <a:sym typeface="Lora"/>
              </a:rPr>
              <a:t>Developing corporate communications</a:t>
            </a:r>
            <a:endParaRPr b="0" i="0" sz="2200" u="none" cap="none" strike="noStrike">
              <a:solidFill>
                <a:schemeClr val="lt1"/>
              </a:solidFill>
              <a:latin typeface="Lora"/>
              <a:ea typeface="Lora"/>
              <a:cs typeface="Lora"/>
              <a:sym typeface="Lora"/>
            </a:endParaRPr>
          </a:p>
        </p:txBody>
      </p:sp>
      <p:pic>
        <p:nvPicPr>
          <p:cNvPr descr="A screenshot of a computer&#10;&#10;AI-generated content may be incorrect." id="140" name="Google Shape;140;p49"/>
          <p:cNvPicPr preferRelativeResize="0"/>
          <p:nvPr/>
        </p:nvPicPr>
        <p:blipFill rotWithShape="1">
          <a:blip r:embed="rId3">
            <a:alphaModFix/>
          </a:blip>
          <a:srcRect b="-2433" l="0" r="0" t="4192"/>
          <a:stretch/>
        </p:blipFill>
        <p:spPr>
          <a:xfrm>
            <a:off x="6553200" y="1728789"/>
            <a:ext cx="5354515" cy="46283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0"/>
          <p:cNvSpPr txBox="1"/>
          <p:nvPr/>
        </p:nvSpPr>
        <p:spPr>
          <a:xfrm>
            <a:off x="741484" y="2347746"/>
            <a:ext cx="7302379" cy="397027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lt1"/>
              </a:buClr>
              <a:buSzPts val="2000"/>
              <a:buFont typeface="Arial"/>
              <a:buAutoNum type="arabicPeriod"/>
            </a:pPr>
            <a:r>
              <a:rPr b="0" i="0" lang="en-GB" sz="2100" u="none" cap="none" strike="noStrike">
                <a:solidFill>
                  <a:schemeClr val="lt1"/>
                </a:solidFill>
                <a:latin typeface="Lora"/>
                <a:ea typeface="Lora"/>
                <a:cs typeface="Lora"/>
                <a:sym typeface="Lora"/>
              </a:rPr>
              <a:t>Research integrity </a:t>
            </a:r>
            <a:endParaRPr/>
          </a:p>
          <a:p>
            <a:pPr indent="-342900" lvl="0" marL="342900" marR="0" rtl="0" algn="l">
              <a:lnSpc>
                <a:spcPct val="150000"/>
              </a:lnSpc>
              <a:spcBef>
                <a:spcPts val="0"/>
              </a:spcBef>
              <a:spcAft>
                <a:spcPts val="0"/>
              </a:spcAft>
              <a:buClr>
                <a:schemeClr val="lt1"/>
              </a:buClr>
              <a:buSzPts val="2000"/>
              <a:buFont typeface="Arial"/>
              <a:buAutoNum type="arabicPeriod"/>
            </a:pPr>
            <a:r>
              <a:rPr b="0" i="0" lang="en-GB" sz="2100" u="none" cap="none" strike="noStrike">
                <a:solidFill>
                  <a:schemeClr val="lt1"/>
                </a:solidFill>
                <a:latin typeface="Lora"/>
                <a:ea typeface="Lora"/>
                <a:cs typeface="Lora"/>
                <a:sym typeface="Lora"/>
              </a:rPr>
              <a:t>Research quality</a:t>
            </a:r>
            <a:endParaRPr/>
          </a:p>
          <a:p>
            <a:pPr indent="-342900" lvl="0" marL="342900" marR="0" rtl="0" algn="l">
              <a:lnSpc>
                <a:spcPct val="150000"/>
              </a:lnSpc>
              <a:spcBef>
                <a:spcPts val="0"/>
              </a:spcBef>
              <a:spcAft>
                <a:spcPts val="0"/>
              </a:spcAft>
              <a:buClr>
                <a:schemeClr val="lt1"/>
              </a:buClr>
              <a:buSzPts val="2000"/>
              <a:buFont typeface="Arial"/>
              <a:buAutoNum type="arabicPeriod"/>
            </a:pPr>
            <a:r>
              <a:rPr b="0" i="0" lang="en-GB" sz="2100" u="none" cap="none" strike="noStrike">
                <a:solidFill>
                  <a:schemeClr val="lt1"/>
                </a:solidFill>
                <a:latin typeface="Lora"/>
                <a:ea typeface="Lora"/>
                <a:cs typeface="Lora"/>
                <a:sym typeface="Lora"/>
              </a:rPr>
              <a:t>Open science</a:t>
            </a:r>
            <a:endParaRPr/>
          </a:p>
          <a:p>
            <a:pPr indent="-342900" lvl="0" marL="342900" marR="0" rtl="0" algn="l">
              <a:lnSpc>
                <a:spcPct val="150000"/>
              </a:lnSpc>
              <a:spcBef>
                <a:spcPts val="0"/>
              </a:spcBef>
              <a:spcAft>
                <a:spcPts val="0"/>
              </a:spcAft>
              <a:buClr>
                <a:schemeClr val="lt1"/>
              </a:buClr>
              <a:buSzPts val="2000"/>
              <a:buFont typeface="Arial"/>
              <a:buAutoNum type="arabicPeriod"/>
            </a:pPr>
            <a:r>
              <a:rPr b="0" i="0" lang="en-GB" sz="2100" u="none" cap="none" strike="noStrike">
                <a:solidFill>
                  <a:schemeClr val="lt1"/>
                </a:solidFill>
                <a:latin typeface="Lora"/>
                <a:ea typeface="Lora"/>
                <a:cs typeface="Lora"/>
                <a:sym typeface="Lora"/>
              </a:rPr>
              <a:t>Societal impact</a:t>
            </a:r>
            <a:endParaRPr/>
          </a:p>
          <a:p>
            <a:pPr indent="-342900" lvl="0" marL="342900" marR="0" rtl="0" algn="l">
              <a:lnSpc>
                <a:spcPct val="150000"/>
              </a:lnSpc>
              <a:spcBef>
                <a:spcPts val="0"/>
              </a:spcBef>
              <a:spcAft>
                <a:spcPts val="0"/>
              </a:spcAft>
              <a:buClr>
                <a:schemeClr val="lt1"/>
              </a:buClr>
              <a:buSzPts val="2000"/>
              <a:buFont typeface="Arial"/>
              <a:buAutoNum type="arabicPeriod"/>
            </a:pPr>
            <a:r>
              <a:rPr b="0" i="0" lang="en-GB" sz="2100" u="none" cap="none" strike="noStrike">
                <a:solidFill>
                  <a:schemeClr val="lt1"/>
                </a:solidFill>
                <a:latin typeface="Lora"/>
                <a:ea typeface="Lora"/>
                <a:cs typeface="Lora"/>
                <a:sym typeface="Lora"/>
              </a:rPr>
              <a:t>Interdisciplinarity</a:t>
            </a:r>
            <a:endParaRPr/>
          </a:p>
          <a:p>
            <a:pPr indent="-342900" lvl="0" marL="342900" marR="0" rtl="0" algn="l">
              <a:lnSpc>
                <a:spcPct val="150000"/>
              </a:lnSpc>
              <a:spcBef>
                <a:spcPts val="0"/>
              </a:spcBef>
              <a:spcAft>
                <a:spcPts val="0"/>
              </a:spcAft>
              <a:buClr>
                <a:schemeClr val="lt1"/>
              </a:buClr>
              <a:buSzPts val="2000"/>
              <a:buFont typeface="Arial"/>
              <a:buAutoNum type="arabicPeriod"/>
            </a:pPr>
            <a:r>
              <a:rPr b="0" i="0" lang="en-GB" sz="2100" u="none" cap="none" strike="noStrike">
                <a:solidFill>
                  <a:schemeClr val="lt1"/>
                </a:solidFill>
                <a:latin typeface="Lora"/>
                <a:ea typeface="Lora"/>
                <a:cs typeface="Lora"/>
                <a:sym typeface="Lora"/>
              </a:rPr>
              <a:t>Team science</a:t>
            </a:r>
            <a:endParaRPr b="0" i="0" sz="2100" u="none" cap="none" strike="noStrike">
              <a:solidFill>
                <a:schemeClr val="lt1"/>
              </a:solidFill>
              <a:latin typeface="Lora"/>
              <a:ea typeface="Lora"/>
              <a:cs typeface="Lora"/>
              <a:sym typeface="Lora"/>
            </a:endParaRPr>
          </a:p>
          <a:p>
            <a:pPr indent="-342900" lvl="0" marL="342900" marR="0" rtl="0" algn="l">
              <a:lnSpc>
                <a:spcPct val="150000"/>
              </a:lnSpc>
              <a:spcBef>
                <a:spcPts val="0"/>
              </a:spcBef>
              <a:spcAft>
                <a:spcPts val="0"/>
              </a:spcAft>
              <a:buClr>
                <a:schemeClr val="lt1"/>
              </a:buClr>
              <a:buSzPts val="2000"/>
              <a:buFont typeface="Arial"/>
              <a:buAutoNum type="arabicPeriod"/>
            </a:pPr>
            <a:r>
              <a:rPr b="0" i="0" lang="en-GB" sz="2100" u="none" cap="none" strike="noStrike">
                <a:solidFill>
                  <a:schemeClr val="lt1"/>
                </a:solidFill>
                <a:latin typeface="Lora"/>
                <a:ea typeface="Lora"/>
                <a:cs typeface="Lora"/>
                <a:sym typeface="Lora"/>
              </a:rPr>
              <a:t>Institutional assessment</a:t>
            </a:r>
            <a:endParaRPr b="0" i="0" sz="2100" u="none" cap="none" strike="noStrike">
              <a:solidFill>
                <a:schemeClr val="lt1"/>
              </a:solidFill>
              <a:latin typeface="Lora"/>
              <a:ea typeface="Lora"/>
              <a:cs typeface="Lora"/>
              <a:sym typeface="Lora"/>
            </a:endParaRPr>
          </a:p>
          <a:p>
            <a:pPr indent="-215900" lvl="0" marL="342900" marR="0" rtl="0" algn="l">
              <a:lnSpc>
                <a:spcPct val="150000"/>
              </a:lnSpc>
              <a:spcBef>
                <a:spcPts val="0"/>
              </a:spcBef>
              <a:spcAft>
                <a:spcPts val="0"/>
              </a:spcAft>
              <a:buClr>
                <a:schemeClr val="lt1"/>
              </a:buClr>
              <a:buSzPts val="2000"/>
              <a:buFont typeface="Arial"/>
              <a:buNone/>
            </a:pPr>
            <a:r>
              <a:t/>
            </a:r>
            <a:endParaRPr b="0" i="0" sz="2100" u="none" cap="none" strike="noStrike">
              <a:solidFill>
                <a:schemeClr val="lt1"/>
              </a:solidFill>
              <a:latin typeface="Lora"/>
              <a:ea typeface="Lora"/>
              <a:cs typeface="Lora"/>
              <a:sym typeface="Lora"/>
            </a:endParaRPr>
          </a:p>
        </p:txBody>
      </p:sp>
      <p:sp>
        <p:nvSpPr>
          <p:cNvPr id="146" name="Google Shape;146;p50"/>
          <p:cNvSpPr txBox="1"/>
          <p:nvPr/>
        </p:nvSpPr>
        <p:spPr>
          <a:xfrm>
            <a:off x="741485" y="539977"/>
            <a:ext cx="10978662" cy="1325563"/>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100000"/>
              </a:lnSpc>
              <a:spcBef>
                <a:spcPts val="0"/>
              </a:spcBef>
              <a:spcAft>
                <a:spcPts val="0"/>
              </a:spcAft>
              <a:buClr>
                <a:srgbClr val="000000"/>
              </a:buClr>
              <a:buSzPct val="100000"/>
              <a:buFont typeface="Arial"/>
              <a:buNone/>
            </a:pPr>
            <a:r>
              <a:rPr b="0" i="0" lang="en-GB" sz="4200" u="none" cap="none" strike="noStrike">
                <a:solidFill>
                  <a:schemeClr val="lt1"/>
                </a:solidFill>
                <a:latin typeface="Lora"/>
                <a:ea typeface="Lora"/>
                <a:cs typeface="Lora"/>
                <a:sym typeface="Lora"/>
              </a:rPr>
              <a:t>How can we connect our RRA strategy with other institutional changes?</a:t>
            </a:r>
            <a:br>
              <a:rPr b="0" i="0" lang="en-GB" sz="4200" u="none" cap="none" strike="noStrike">
                <a:solidFill>
                  <a:srgbClr val="000000"/>
                </a:solidFill>
                <a:latin typeface="Lora"/>
                <a:ea typeface="Lora"/>
                <a:cs typeface="Lora"/>
                <a:sym typeface="Lora"/>
              </a:rPr>
            </a:br>
            <a:r>
              <a:rPr b="1" i="0" lang="en-GB" sz="2400" u="none" cap="none" strike="noStrike">
                <a:solidFill>
                  <a:schemeClr val="accent1"/>
                </a:solidFill>
                <a:latin typeface="Lora"/>
                <a:ea typeface="Lora"/>
                <a:cs typeface="Lora"/>
                <a:sym typeface="Lora"/>
              </a:rPr>
              <a:t>Strategically alignment across trajectories, policies and practices</a:t>
            </a:r>
            <a:endParaRPr b="0" i="0" sz="2400" u="none" cap="none" strike="noStrike">
              <a:solidFill>
                <a:srgbClr val="000000"/>
              </a:solidFill>
              <a:latin typeface="Lora"/>
              <a:ea typeface="Lora"/>
              <a:cs typeface="Lora"/>
              <a:sym typeface="Lora"/>
            </a:endParaRPr>
          </a:p>
        </p:txBody>
      </p:sp>
      <p:pic>
        <p:nvPicPr>
          <p:cNvPr descr="A person hiking with poles&#10;&#10;AI-generated content may be incorrect." id="147" name="Google Shape;147;p50"/>
          <p:cNvPicPr preferRelativeResize="0"/>
          <p:nvPr/>
        </p:nvPicPr>
        <p:blipFill rotWithShape="1">
          <a:blip r:embed="rId3">
            <a:alphaModFix/>
          </a:blip>
          <a:srcRect b="6288" l="4269" r="10022" t="0"/>
          <a:stretch/>
        </p:blipFill>
        <p:spPr>
          <a:xfrm>
            <a:off x="6171848" y="2118086"/>
            <a:ext cx="5278668" cy="38116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7"/>
          <p:cNvSpPr txBox="1"/>
          <p:nvPr>
            <p:ph type="ctrTitle"/>
          </p:nvPr>
        </p:nvSpPr>
        <p:spPr>
          <a:xfrm>
            <a:off x="2785240" y="3632861"/>
            <a:ext cx="7020912" cy="101728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Arial"/>
              <a:buNone/>
            </a:pPr>
            <a:r>
              <a:rPr b="0" i="0" lang="en-GB" sz="3200" u="none" cap="none" strike="noStrike">
                <a:solidFill>
                  <a:srgbClr val="FFFFFF"/>
                </a:solidFill>
                <a:latin typeface="Arial"/>
                <a:ea typeface="Arial"/>
                <a:cs typeface="Arial"/>
                <a:sym typeface="Arial"/>
              </a:rPr>
              <a:t>Improving research assessment</a:t>
            </a:r>
            <a:endParaRPr b="0" i="0" sz="3200" u="none" cap="none" strike="noStrike">
              <a:solidFill>
                <a:srgbClr val="FFFFFF"/>
              </a:solidFill>
              <a:latin typeface="Arial"/>
              <a:ea typeface="Arial"/>
              <a:cs typeface="Arial"/>
              <a:sym typeface="Arial"/>
            </a:endParaRPr>
          </a:p>
        </p:txBody>
      </p:sp>
      <p:sp>
        <p:nvSpPr>
          <p:cNvPr id="153" name="Google Shape;153;p7"/>
          <p:cNvSpPr txBox="1"/>
          <p:nvPr/>
        </p:nvSpPr>
        <p:spPr>
          <a:xfrm>
            <a:off x="2159959" y="5505765"/>
            <a:ext cx="7872082" cy="882293"/>
          </a:xfrm>
          <a:prstGeom prst="rect">
            <a:avLst/>
          </a:prstGeom>
          <a:noFill/>
          <a:ln>
            <a:noFill/>
          </a:ln>
        </p:spPr>
        <p:txBody>
          <a:bodyPr anchorCtr="0" anchor="ctr" bIns="25400" lIns="25400" spcFirstLastPara="1" rIns="25400" wrap="square" tIns="25400">
            <a:spAutoFit/>
          </a:bodyPr>
          <a:lstStyle/>
          <a:p>
            <a:pPr indent="0" lvl="0" marL="0" marR="0" rtl="0" algn="ctr">
              <a:lnSpc>
                <a:spcPct val="150000"/>
              </a:lnSpc>
              <a:spcBef>
                <a:spcPts val="0"/>
              </a:spcBef>
              <a:spcAft>
                <a:spcPts val="0"/>
              </a:spcAft>
              <a:buClr>
                <a:srgbClr val="FFFFFF"/>
              </a:buClr>
              <a:buSzPts val="3600"/>
              <a:buFont typeface="Arial"/>
              <a:buNone/>
            </a:pPr>
            <a:r>
              <a:rPr b="0" i="0" lang="en-GB" sz="3600" u="sng" cap="none" strike="noStrike">
                <a:solidFill>
                  <a:srgbClr val="FFFFFF"/>
                </a:solidFill>
                <a:latin typeface="Lora"/>
                <a:ea typeface="Lora"/>
                <a:cs typeface="Lora"/>
                <a:sym typeface="Lora"/>
                <a:hlinkClick r:id="rId3">
                  <a:extLst>
                    <a:ext uri="{A12FA001-AC4F-418D-AE19-62706E023703}">
                      <ahyp:hlinkClr val="tx"/>
                    </a:ext>
                  </a:extLst>
                </a:hlinkClick>
              </a:rPr>
              <a:t>sfdora.org</a:t>
            </a:r>
            <a:endParaRPr b="0" i="0" sz="3600" u="none" cap="none" strike="noStrike">
              <a:solidFill>
                <a:srgbClr val="FFFFFF"/>
              </a:solidFill>
              <a:latin typeface="Lora"/>
              <a:ea typeface="Lora"/>
              <a:cs typeface="Lora"/>
              <a:sym typeface="Lora"/>
            </a:endParaRPr>
          </a:p>
        </p:txBody>
      </p:sp>
      <p:sp>
        <p:nvSpPr>
          <p:cNvPr id="154" name="Google Shape;154;p7"/>
          <p:cNvSpPr/>
          <p:nvPr/>
        </p:nvSpPr>
        <p:spPr>
          <a:xfrm>
            <a:off x="3448302" y="1396339"/>
            <a:ext cx="1828800" cy="1828800"/>
          </a:xfrm>
          <a:prstGeom prst="ellipse">
            <a:avLst/>
          </a:prstGeom>
          <a:solidFill>
            <a:schemeClr val="lt1"/>
          </a:solidFill>
          <a:ln cap="flat" cmpd="sng" w="25400">
            <a:solidFill>
              <a:srgbClr val="6A4D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DORA logo" id="155" name="Google Shape;155;p7"/>
          <p:cNvPicPr preferRelativeResize="0"/>
          <p:nvPr/>
        </p:nvPicPr>
        <p:blipFill rotWithShape="1">
          <a:blip r:embed="rId4">
            <a:alphaModFix/>
          </a:blip>
          <a:srcRect b="0" l="0" r="0" t="0"/>
          <a:stretch/>
        </p:blipFill>
        <p:spPr>
          <a:xfrm>
            <a:off x="3448301" y="1396339"/>
            <a:ext cx="5295398" cy="1828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DORA">
      <a:dk1>
        <a:srgbClr val="000000"/>
      </a:dk1>
      <a:lt1>
        <a:srgbClr val="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2023-08-03T19:33:31Z</dcterms:created>
  <dc:creator>Zen Faulkes</dc:creator>
</cp:coreProperties>
</file>