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Lst>
  <p:sldSz cx="12192000" cy="6858000"/>
  <p:notesSz cx="6858000" cy="9144000"/>
  <p:embeddedFontLst>
    <p:embeddedFont>
      <p:font typeface="Lora" pitchFamily="2" charset="77"/>
      <p:regular r:id="rId22"/>
      <p:bold r:id="rId23"/>
      <p:italic r:id="rId24"/>
      <p:boldItalic r:id="rId2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8" roundtripDataSignature="AMtx7mjsoB1F9rAlApLde19Yc2wZvUUx0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121" d="100"/>
          <a:sy n="121" d="100"/>
        </p:scale>
        <p:origin x="74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customschemas.google.com/relationships/presentationmetadata" Target="meta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doi.org/10.1093/reseval/rvae007"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 name="Google Shape;90;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a:p>
        </p:txBody>
      </p:sp>
      <p:sp>
        <p:nvSpPr>
          <p:cNvPr id="91" name="Google Shape;91;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chemeClr val="dk1"/>
                </a:solidFill>
                <a:latin typeface="Arial"/>
                <a:ea typeface="Arial"/>
                <a:cs typeface="Arial"/>
                <a:sym typeface="Arial"/>
              </a:rPr>
              <a:t>1</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4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GB"/>
              <a:t>The Guide is intended to be used flexibly and adapted to the specific context of each organization. It is seen as a first version that will evolve over time, enriched by real examples and feedback from the RRA community. The Chapters are color coded and sit independently from each other to make it easier for use for whatever the needs of each organization are.</a:t>
            </a:r>
            <a:endParaRPr/>
          </a:p>
        </p:txBody>
      </p:sp>
      <p:sp>
        <p:nvSpPr>
          <p:cNvPr id="176" name="Google Shape;176;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4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Chapter 1 sets the stage for the entire Guide by providing the context, goals, and underpinning principles of Responsible Research Assessment (RRA). Chapter 1 serves as the foundational part, preceding the detailed activities for developing a strategy (Chapter 2), embedding practices in key moments (Chapter 3), and exploring relevant global initiatives (Chapter 4).</a:t>
            </a:r>
            <a:endParaRPr/>
          </a:p>
          <a:p>
            <a:pPr marL="0" lvl="0" indent="0" algn="l" rtl="0">
              <a:lnSpc>
                <a:spcPct val="100000"/>
              </a:lnSpc>
              <a:spcBef>
                <a:spcPts val="0"/>
              </a:spcBef>
              <a:spcAft>
                <a:spcPts val="0"/>
              </a:spcAft>
              <a:buSzPts val="1400"/>
              <a:buNone/>
            </a:pPr>
            <a:r>
              <a:rPr lang="en-GB"/>
              <a:t>A core element of Chapter 1 is defining RRA and its purpose. "Responsible Research Assessment" is described as an umbrella term for approaches that incentivize, reflect, and reward the plural characteristics of high-quality research, fostering diverse and inclusive research cultures. It is considered "responsible" because it encourages research behaviors that benefit both RPOs and the broader research system.</a:t>
            </a:r>
            <a:endParaRPr/>
          </a:p>
          <a:p>
            <a:pPr marL="0" lvl="0" indent="0" algn="l" rtl="0">
              <a:lnSpc>
                <a:spcPct val="100000"/>
              </a:lnSpc>
              <a:spcBef>
                <a:spcPts val="0"/>
              </a:spcBef>
              <a:spcAft>
                <a:spcPts val="0"/>
              </a:spcAft>
              <a:buSzPts val="1400"/>
              <a:buNone/>
            </a:pPr>
            <a:r>
              <a:rPr lang="en-GB"/>
              <a:t>The central goal of RRA is to support approaches that take a holistic view of researchers, the research processes, outputs, outcomes, and impacts. It is fundamentally a values-driven approach that should align with an organization's mission and values, promoting clear, transparent, open, and fair criteria, and ensuring non-discriminatory practices.</a:t>
            </a:r>
            <a:br>
              <a:rPr lang="en-GB"/>
            </a:br>
            <a:endParaRPr/>
          </a:p>
        </p:txBody>
      </p:sp>
      <p:sp>
        <p:nvSpPr>
          <p:cNvPr id="183" name="Google Shape;183;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4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Chapter 2 of the Guide focuses on providing practical steps and ideas for Research Performing Organizations (RPOs) that are looking to create or enhance their strategy for implementing Responsible Research Assessment (RRA) practices. The chapter outlines nine key activities that, based on DORA’s community experience, can be crucial for the successful development of RRA approaches. These activities are presented as distinct steps that can be considered in sequence, in parallel, or selected based on an organization's specific needs and context, recognizing that "one size rarely fits all in RRA".</a:t>
            </a:r>
            <a:endParaRPr/>
          </a:p>
          <a:p>
            <a:pPr marL="0" lvl="0" indent="0" algn="l" rtl="0">
              <a:lnSpc>
                <a:spcPct val="100000"/>
              </a:lnSpc>
              <a:spcBef>
                <a:spcPts val="0"/>
              </a:spcBef>
              <a:spcAft>
                <a:spcPts val="0"/>
              </a:spcAft>
              <a:buSzPts val="1400"/>
              <a:buNone/>
            </a:pPr>
            <a:r>
              <a:rPr lang="en-GB"/>
              <a:t>The nine activities covered are:</a:t>
            </a:r>
            <a:endParaRPr/>
          </a:p>
          <a:p>
            <a:pPr marL="0" lvl="0" indent="0" algn="l" rtl="0">
              <a:lnSpc>
                <a:spcPct val="100000"/>
              </a:lnSpc>
              <a:spcBef>
                <a:spcPts val="0"/>
              </a:spcBef>
              <a:spcAft>
                <a:spcPts val="0"/>
              </a:spcAft>
              <a:buSzPts val="1400"/>
              <a:buNone/>
            </a:pPr>
            <a:r>
              <a:rPr lang="en-GB"/>
              <a:t>1 Engaging the organization leadership: Highlighting the importance of securing support from senior figures to drive change.</a:t>
            </a:r>
            <a:endParaRPr/>
          </a:p>
          <a:p>
            <a:pPr marL="0" lvl="0" indent="0" algn="l" rtl="0">
              <a:lnSpc>
                <a:spcPct val="100000"/>
              </a:lnSpc>
              <a:spcBef>
                <a:spcPts val="0"/>
              </a:spcBef>
              <a:spcAft>
                <a:spcPts val="0"/>
              </a:spcAft>
              <a:buSzPts val="1400"/>
              <a:buNone/>
            </a:pPr>
            <a:r>
              <a:rPr lang="en-GB"/>
              <a:t>2 Working with the community at your organization: Emphasizing the value of involving various stakeholders like faculty, Early Career Researchers, librarians, and administrators to build support and gather perspectives.</a:t>
            </a:r>
            <a:endParaRPr/>
          </a:p>
          <a:p>
            <a:pPr marL="0" lvl="0" indent="0" algn="l" rtl="0">
              <a:lnSpc>
                <a:spcPct val="100000"/>
              </a:lnSpc>
              <a:spcBef>
                <a:spcPts val="0"/>
              </a:spcBef>
              <a:spcAft>
                <a:spcPts val="0"/>
              </a:spcAft>
              <a:buSzPts val="1400"/>
              <a:buNone/>
            </a:pPr>
            <a:r>
              <a:rPr lang="en-GB"/>
              <a:t>3 Mobilizing resources to develop and implement an RRA strategy: Addressing the need for sufficient people, time, and materials for effective implementation, suggesting pilot testing as a way to understand resource implications and build evidence.</a:t>
            </a:r>
            <a:endParaRPr/>
          </a:p>
          <a:p>
            <a:pPr marL="0" lvl="0" indent="0" algn="l" rtl="0">
              <a:lnSpc>
                <a:spcPct val="100000"/>
              </a:lnSpc>
              <a:spcBef>
                <a:spcPts val="0"/>
              </a:spcBef>
              <a:spcAft>
                <a:spcPts val="0"/>
              </a:spcAft>
              <a:buSzPts val="1400"/>
              <a:buNone/>
            </a:pPr>
            <a:r>
              <a:rPr lang="en-GB"/>
              <a:t>4 Convening a working group/task force: Recommending the formation of a group with expertise and broad representation to drive the process, ideally with support from organizational leadership.</a:t>
            </a:r>
            <a:endParaRPr/>
          </a:p>
          <a:p>
            <a:pPr marL="0" lvl="0" indent="0" algn="l" rtl="0">
              <a:lnSpc>
                <a:spcPct val="100000"/>
              </a:lnSpc>
              <a:spcBef>
                <a:spcPts val="0"/>
              </a:spcBef>
              <a:spcAft>
                <a:spcPts val="0"/>
              </a:spcAft>
              <a:buSzPts val="1400"/>
              <a:buNone/>
            </a:pPr>
            <a:r>
              <a:rPr lang="en-GB"/>
              <a:t>5 Exploring the landscape for RRA: Encouraging organizations to look at national and international initiatives and the practices of other RPOs and funders to inform their own strategy.</a:t>
            </a:r>
            <a:endParaRPr/>
          </a:p>
          <a:p>
            <a:pPr marL="0" lvl="0" indent="0" algn="l" rtl="0">
              <a:lnSpc>
                <a:spcPct val="100000"/>
              </a:lnSpc>
              <a:spcBef>
                <a:spcPts val="0"/>
              </a:spcBef>
              <a:spcAft>
                <a:spcPts val="0"/>
              </a:spcAft>
              <a:buSzPts val="1400"/>
              <a:buNone/>
            </a:pPr>
            <a:r>
              <a:rPr lang="en-GB"/>
              <a:t>6 Reviewing current assessment practices: Stressing the importance of understanding existing processes, criteria, and any past reform efforts within the organization to identify areas for change.</a:t>
            </a:r>
            <a:endParaRPr/>
          </a:p>
          <a:p>
            <a:pPr marL="0" lvl="0" indent="0" algn="l" rtl="0">
              <a:lnSpc>
                <a:spcPct val="100000"/>
              </a:lnSpc>
              <a:spcBef>
                <a:spcPts val="0"/>
              </a:spcBef>
              <a:spcAft>
                <a:spcPts val="0"/>
              </a:spcAft>
              <a:buSzPts val="1400"/>
              <a:buNone/>
            </a:pPr>
            <a:r>
              <a:rPr lang="en-GB"/>
              <a:t>7 Developing a strategic vision for RRA: Guiding organizations in defining a clear vision for RRA that aligns with their mission and values, potentially linking it to broader goals like fostering open science or promoting equity.</a:t>
            </a:r>
            <a:endParaRPr/>
          </a:p>
          <a:p>
            <a:pPr marL="0" lvl="0" indent="0" algn="l" rtl="0">
              <a:lnSpc>
                <a:spcPct val="100000"/>
              </a:lnSpc>
              <a:spcBef>
                <a:spcPts val="0"/>
              </a:spcBef>
              <a:spcAft>
                <a:spcPts val="0"/>
              </a:spcAft>
              <a:buSzPts val="1400"/>
              <a:buNone/>
            </a:pPr>
            <a:r>
              <a:rPr lang="en-GB"/>
              <a:t>8 Developing effective engagement and communication plans: Highlighting the necessity of clear, transparent, and consistent communication with all affected parties about the RRA agenda to build buy-in and mitigate concerns.</a:t>
            </a:r>
            <a:endParaRPr/>
          </a:p>
          <a:p>
            <a:pPr marL="0" lvl="0" indent="0" algn="l" rtl="0">
              <a:lnSpc>
                <a:spcPct val="100000"/>
              </a:lnSpc>
              <a:spcBef>
                <a:spcPts val="0"/>
              </a:spcBef>
              <a:spcAft>
                <a:spcPts val="0"/>
              </a:spcAft>
              <a:buSzPts val="1400"/>
              <a:buNone/>
            </a:pPr>
            <a:r>
              <a:rPr lang="en-GB"/>
              <a:t>9 Monitoring and updating your strategy: Emphasizing the importance of establishing mechanisms for regular review, using evidence to track progress, identify unintended consequences, and keep the strategy aligned with organizational needs.</a:t>
            </a:r>
            <a:endParaRPr/>
          </a:p>
          <a:p>
            <a:pPr marL="0" lvl="0" indent="0" algn="l" rtl="0">
              <a:lnSpc>
                <a:spcPct val="100000"/>
              </a:lnSpc>
              <a:spcBef>
                <a:spcPts val="0"/>
              </a:spcBef>
              <a:spcAft>
                <a:spcPts val="0"/>
              </a:spcAft>
              <a:buSzPts val="1400"/>
              <a:buNone/>
            </a:pPr>
            <a:r>
              <a:rPr lang="en-GB"/>
              <a:t>Chapter 2 also features a "Spotlight” on the SPACE Rubric. Developed in collaboration with Ruth Schmidt, this rubric is a tool designed to help institutions gauge their internal capacity and infrastructure to support RRA interventions and plan for success. The rubric has five dimensions (Standards for Scholarship, Process Mechanics and Policies, Accountability, Culture Within Institutions, and Evaluative and Iterative Feedback) and three stages of capability development (Foundation, Expansion, Scaling). The Guide suggests various ways the SPACE Rubric can be used to support the activities discussed in this chapter, such as structuring discussions for a task force or analyzing current practices.</a:t>
            </a:r>
            <a:endParaRPr/>
          </a:p>
          <a:p>
            <a:pPr marL="0" lvl="0" indent="0" algn="l" rtl="0">
              <a:lnSpc>
                <a:spcPct val="100000"/>
              </a:lnSpc>
              <a:spcBef>
                <a:spcPts val="0"/>
              </a:spcBef>
              <a:spcAft>
                <a:spcPts val="0"/>
              </a:spcAft>
              <a:buSzPts val="1400"/>
              <a:buNone/>
            </a:pPr>
            <a:endParaRPr/>
          </a:p>
        </p:txBody>
      </p:sp>
      <p:sp>
        <p:nvSpPr>
          <p:cNvPr id="192" name="Google Shape;192;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4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Chapter 3 provides practical guidance on embedding Responsible Research Assessment (RRA) practices into policies and procedures that significantly impact researchers' careers. Similarly to Chapter 2, this Chapter suggests potential actions from Research Performing Organizations (RPOs), facilitating a ‘choose your own adventure’ or a ‘menu of options’ approach that encourages adaptation to local contexts. The chapter focuses on four crucial points where research and researchers are assessed:</a:t>
            </a:r>
            <a:endParaRPr/>
          </a:p>
          <a:p>
            <a:pPr marL="0" lvl="0" indent="0" algn="l" rtl="0">
              <a:lnSpc>
                <a:spcPct val="100000"/>
              </a:lnSpc>
              <a:spcBef>
                <a:spcPts val="0"/>
              </a:spcBef>
              <a:spcAft>
                <a:spcPts val="0"/>
              </a:spcAft>
              <a:buSzPts val="1400"/>
              <a:buNone/>
            </a:pPr>
            <a:r>
              <a:rPr lang="en-GB"/>
              <a:t>1. Recruitment, hiring, and promotion decisions: This section emphasizes aligning these critical career junctures with RRA principles. This involves recognizing the diverse contributions and talents of researchers, prioritizing qualitative evaluation, moving away from inappropriate metric use, and ensuring a fair and transparent process. Suggested interventions cover creating committees, designing application materials (like transparent forms and clear criteria), writing job adverts, triaging applications, conducting interviews (using standardized protocols), providing post-hire support, and evaluating the entire process (e.g., using feedback forms). It highlights the importance of providing clarity and support throughout the application and assessment process.</a:t>
            </a:r>
            <a:endParaRPr/>
          </a:p>
          <a:p>
            <a:pPr marL="0" lvl="0" indent="0" algn="l" rtl="0">
              <a:lnSpc>
                <a:spcPct val="100000"/>
              </a:lnSpc>
              <a:spcBef>
                <a:spcPts val="0"/>
              </a:spcBef>
              <a:spcAft>
                <a:spcPts val="0"/>
              </a:spcAft>
              <a:buSzPts val="1400"/>
              <a:buNone/>
            </a:pPr>
            <a:r>
              <a:rPr lang="en-GB"/>
              <a:t>2. Institutional awards and internal grants: The chapter offers approaches for applying RRA principles to the assessment and awarding of internal funding and prizes. Key suggestions include ensuring clear, open, and transparent criteria focused on the quality and impact of scholarship in award notices and grant calls. Nomination and application forms should request information relevant to the award/grant and be structured to allow applicants to contextualize their achievements, potentially using narrative formats alongside quantitative data. The process should involve appropriate panels and transparent communication, sensitive to both successful and unsuccessful applicants, and include mechanisms for review and feedback after the award cycle.</a:t>
            </a:r>
            <a:endParaRPr/>
          </a:p>
          <a:p>
            <a:pPr marL="0" lvl="0" indent="0" algn="l" rtl="0">
              <a:lnSpc>
                <a:spcPct val="100000"/>
              </a:lnSpc>
              <a:spcBef>
                <a:spcPts val="0"/>
              </a:spcBef>
              <a:spcAft>
                <a:spcPts val="0"/>
              </a:spcAft>
              <a:buSzPts val="1400"/>
              <a:buNone/>
            </a:pPr>
            <a:r>
              <a:rPr lang="en-GB"/>
              <a:t>3. Evaluating internal research units: This section addresses the assessment of organizational entities like university departments, research centers, and infrastructures. The goal is to align these evaluations with the organization's overall RRA principles, values, and mission. The guide suggests integrating RRA approaches through contractual components in internal budget distribution systems. Recommended actions include developing clear evaluation policies and practices, carefully composing evaluation panels (potentially including external members and providing unconscious bias training), promoting self-evaluation focused on diverse contributions, conducting the evaluation transparently, and establishing mechanisms for post-evaluation feedback and continuous improvement.</a:t>
            </a:r>
            <a:endParaRPr/>
          </a:p>
          <a:p>
            <a:pPr marL="0" lvl="0" indent="0" algn="l" rtl="0">
              <a:lnSpc>
                <a:spcPct val="100000"/>
              </a:lnSpc>
              <a:spcBef>
                <a:spcPts val="0"/>
              </a:spcBef>
              <a:spcAft>
                <a:spcPts val="0"/>
              </a:spcAft>
              <a:buSzPts val="1400"/>
              <a:buNone/>
            </a:pPr>
            <a:r>
              <a:rPr lang="en-GB"/>
              <a:t>4. Developing corporate communications: The final key moment stresses the importance of ensuring that RRA becomes a part of the institution's internal and external narrative and identity. This involves making communication colleagues aware of the RRA strategy and enabling them to share stories and successes that highlight a broader range of contributions. Suggestions include embedding RRA in institutional policies and position statements, leadership updates and newsletters, and communications around key appointments and hires. It specifically addresses how to frame commentary around national and institutional rankings, encouraging a holistic view of the institution and clarifying the limitations of metrics-based rankings while affirming they do not dictate individual assessment criteria.</a:t>
            </a:r>
            <a:endParaRPr/>
          </a:p>
          <a:p>
            <a:pPr marL="0" lvl="0" indent="0" algn="l" rtl="0">
              <a:lnSpc>
                <a:spcPct val="100000"/>
              </a:lnSpc>
              <a:spcBef>
                <a:spcPts val="0"/>
              </a:spcBef>
              <a:spcAft>
                <a:spcPts val="0"/>
              </a:spcAft>
              <a:buSzPts val="1400"/>
              <a:buNone/>
            </a:pPr>
            <a:r>
              <a:rPr lang="en-GB"/>
              <a:t>Chapter 3 also features "Spotlight" sections that delve into considerations relevant to these key moments:</a:t>
            </a:r>
            <a:endParaRPr/>
          </a:p>
          <a:p>
            <a:pPr marL="0" lvl="0" indent="0" algn="l" rtl="0">
              <a:lnSpc>
                <a:spcPct val="100000"/>
              </a:lnSpc>
              <a:spcBef>
                <a:spcPts val="0"/>
              </a:spcBef>
              <a:spcAft>
                <a:spcPts val="0"/>
              </a:spcAft>
              <a:buSzPts val="1400"/>
              <a:buNone/>
            </a:pPr>
            <a:r>
              <a:rPr lang="en-GB"/>
              <a:t>• Narrative CVs: Presented as an alternative to traditional CVs, allowing researchers to describe their achievements, skills, and contributions in a contextualized, descriptive format. They aim to promote diversity, equity, and inclusion by recognizing varied experiences and reducing biases, enabling researchers to "tell their story". The guide mentions evidence suggesting narrative CVs can reduce bias and highlight suboptimal practices. A possible framework for describing contributions via narrative CVs includes knowledge creation, development of individuals/collaborations, supporting the research community, and contributions to broader society.</a:t>
            </a:r>
            <a:endParaRPr/>
          </a:p>
          <a:p>
            <a:pPr marL="0" lvl="0" indent="0" algn="l" rtl="0">
              <a:lnSpc>
                <a:spcPct val="100000"/>
              </a:lnSpc>
              <a:spcBef>
                <a:spcPts val="0"/>
              </a:spcBef>
              <a:spcAft>
                <a:spcPts val="0"/>
              </a:spcAft>
              <a:buSzPts val="1400"/>
              <a:buNone/>
            </a:pPr>
            <a:r>
              <a:rPr lang="en-GB"/>
              <a:t>• Early Career Researchers (ECRs): This spotlight highlights the importance of aligning assessments at key moments like thesis evaluations with RRA principles. It notes ECRs' desire for assessment approaches that value diverse outputs. The Spotlight suggests RPOs can consider training for ECRs covering responsible metrics, open science, research integrity, and how to contextualize their contributions using narrative CVs.</a:t>
            </a:r>
            <a:endParaRPr/>
          </a:p>
          <a:p>
            <a:pPr marL="0" lvl="0" indent="0" algn="l" rtl="0">
              <a:lnSpc>
                <a:spcPct val="100000"/>
              </a:lnSpc>
              <a:spcBef>
                <a:spcPts val="0"/>
              </a:spcBef>
              <a:spcAft>
                <a:spcPts val="0"/>
              </a:spcAft>
              <a:buSzPts val="1400"/>
              <a:buNone/>
            </a:pPr>
            <a:r>
              <a:rPr lang="en-GB"/>
              <a:t>The Chapter references tools like the SPACE Rubric and the SCOPE Framework as aids for monitoring and evaluating the effectiveness of implemented RRA strategies.</a:t>
            </a:r>
            <a:endParaRPr/>
          </a:p>
        </p:txBody>
      </p:sp>
      <p:sp>
        <p:nvSpPr>
          <p:cNvPr id="199" name="Google Shape;199;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5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b="0"/>
              <a:t>The main purpose of this final chapter is to introduce a range of global initiatives and frameworks that align with Responsible Research Assessment (RRA) practices and related topics. We suggest that being knowledgeable about and integrating related topics such as open science, societal impact, research integrity, community engagement, interdisciplinarity, and reproducibility – along with others relevant to an organization's context – could be beneficial, as there may be many ongoing efforts to support change in an organization and they can mutually reinforce each other. The list of initiatives is not exhaustive but hopefully provides a helpful starting point.</a:t>
            </a:r>
            <a:endParaRPr/>
          </a:p>
          <a:p>
            <a:pPr marL="0" lvl="0" indent="0" algn="l" rtl="0">
              <a:lnSpc>
                <a:spcPct val="100000"/>
              </a:lnSpc>
              <a:spcBef>
                <a:spcPts val="0"/>
              </a:spcBef>
              <a:spcAft>
                <a:spcPts val="0"/>
              </a:spcAft>
              <a:buSzPts val="1400"/>
              <a:buNone/>
            </a:pPr>
            <a:r>
              <a:rPr lang="en-GB" b="0"/>
              <a:t>Chapter 4 is organized into four main sections:</a:t>
            </a:r>
            <a:endParaRPr/>
          </a:p>
          <a:p>
            <a:pPr marL="0" lvl="0" indent="0" algn="l" rtl="0">
              <a:lnSpc>
                <a:spcPct val="100000"/>
              </a:lnSpc>
              <a:spcBef>
                <a:spcPts val="0"/>
              </a:spcBef>
              <a:spcAft>
                <a:spcPts val="0"/>
              </a:spcAft>
              <a:buSzPts val="1400"/>
              <a:buNone/>
            </a:pPr>
            <a:r>
              <a:rPr lang="en-GB" b="0"/>
              <a:t>1. Initiatives aiming to provide leadership and guidance on aspects of open science. This section includes initiatives like the UNESCO Recommendation on Open Science, the Higher Education Leadership Initiative for Open Scholarship (HELIOS Open), and the Barcelona Declaration on Open Research Information.</a:t>
            </a:r>
            <a:endParaRPr/>
          </a:p>
          <a:p>
            <a:pPr marL="0" lvl="0" indent="0" algn="l" rtl="0">
              <a:lnSpc>
                <a:spcPct val="100000"/>
              </a:lnSpc>
              <a:spcBef>
                <a:spcPts val="0"/>
              </a:spcBef>
              <a:spcAft>
                <a:spcPts val="0"/>
              </a:spcAft>
              <a:buSzPts val="1400"/>
              <a:buNone/>
            </a:pPr>
            <a:r>
              <a:rPr lang="en-GB" b="0"/>
              <a:t>2. Initiatives that focus on driving research assessment reform. Examples covered here include the San Francisco Declaration on Research Assessment (DORA), Foro Latinoamericano sobre Evaluación Científica (FOLEC-CLACSO), the 'More Than Our Rank' (MTOR) initiative, Make Data Count, the Coalition for Advancing Research Assessment (CoARA), and the SCOPE Framework.</a:t>
            </a:r>
            <a:endParaRPr/>
          </a:p>
          <a:p>
            <a:pPr marL="0" lvl="0" indent="0" algn="l" rtl="0">
              <a:lnSpc>
                <a:spcPct val="100000"/>
              </a:lnSpc>
              <a:spcBef>
                <a:spcPts val="0"/>
              </a:spcBef>
              <a:spcAft>
                <a:spcPts val="0"/>
              </a:spcAft>
              <a:buSzPts val="1400"/>
              <a:buNone/>
            </a:pPr>
            <a:r>
              <a:rPr lang="en-GB" b="0"/>
              <a:t>3. Initiatives that aim to encourage a holistic and inclusive view of research. This section discusses the Contributor Roles Taxonomy (CRediT) and the EDI Caucus (EDICa).</a:t>
            </a:r>
            <a:endParaRPr/>
          </a:p>
          <a:p>
            <a:pPr marL="0" lvl="0" indent="0" algn="l" rtl="0">
              <a:lnSpc>
                <a:spcPct val="100000"/>
              </a:lnSpc>
              <a:spcBef>
                <a:spcPts val="0"/>
              </a:spcBef>
              <a:spcAft>
                <a:spcPts val="0"/>
              </a:spcAft>
              <a:buSzPts val="1400"/>
              <a:buNone/>
            </a:pPr>
            <a:r>
              <a:rPr lang="en-GB" b="0"/>
              <a:t>4. Initiatives that focus on enabling evidence-based policy and research integrity. Initiatives mentioned are The Hong Kong Principles and The Transforming Evidence Funders Network (TEFN).</a:t>
            </a:r>
            <a:endParaRPr b="0"/>
          </a:p>
        </p:txBody>
      </p:sp>
      <p:sp>
        <p:nvSpPr>
          <p:cNvPr id="206" name="Google Shape;206;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1" name="Google Shape;221;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200" b="0" i="0" u="none" strike="noStrike" cap="none">
                <a:solidFill>
                  <a:schemeClr val="dk1"/>
                </a:solidFill>
                <a:latin typeface="Arial"/>
                <a:ea typeface="Arial"/>
                <a:cs typeface="Arial"/>
                <a:sym typeface="Arial"/>
              </a:rPr>
              <a:t>The Guide is threaded with examples from organizations across the world to illustrate how they have approached RRA – there are 9 “CASE STUDY” boxes linked throughout the Guide. Most case studies are also available in DORA's online repository.</a:t>
            </a:r>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Arial"/>
              <a:ea typeface="Arial"/>
              <a:cs typeface="Arial"/>
              <a:sym typeface="Arial"/>
            </a:endParaRPr>
          </a:p>
        </p:txBody>
      </p:sp>
      <p:sp>
        <p:nvSpPr>
          <p:cNvPr id="222" name="Google Shape;222;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chemeClr val="dk1"/>
                </a:solidFill>
                <a:latin typeface="Arial"/>
                <a:ea typeface="Arial"/>
                <a:cs typeface="Arial"/>
                <a:sym typeface="Arial"/>
              </a:rPr>
              <a:t>15</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9" name="Google Shape;229;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200" b="0" i="0" u="none" strike="noStrike" cap="none">
                <a:solidFill>
                  <a:schemeClr val="dk1"/>
                </a:solidFill>
                <a:latin typeface="Arial"/>
                <a:ea typeface="Arial"/>
                <a:cs typeface="Arial"/>
                <a:sym typeface="Arial"/>
              </a:rPr>
              <a:t>The Guide lists various types of resources and references to support RPOs in implementing RRA. Within the chapters, specific resources like tools, frameworks, and guides are highlighted with a "RESOURCE" box - there are 11 resources presented this way, most of which are also available on our website.</a:t>
            </a:r>
            <a:endParaRPr/>
          </a:p>
        </p:txBody>
      </p:sp>
      <p:sp>
        <p:nvSpPr>
          <p:cNvPr id="230" name="Google Shape;230;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chemeClr val="dk1"/>
                </a:solidFill>
                <a:latin typeface="Arial"/>
                <a:ea typeface="Arial"/>
                <a:cs typeface="Arial"/>
                <a:sym typeface="Arial"/>
              </a:rPr>
              <a:t>16</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7" name="Google Shape;237;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Reformscape is an online observatory and digital repository of examples of criteria and standards that RPOs around the world are using for academic career assessment, specifically focusing on hiring, review, promotion, and tenure decisions. It provides a dataset of how institutions are approaching RRA in practice and can help inspire those using the Guide.</a:t>
            </a:r>
            <a:endParaRPr/>
          </a:p>
        </p:txBody>
      </p:sp>
      <p:sp>
        <p:nvSpPr>
          <p:cNvPr id="238" name="Google Shape;238;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chemeClr val="dk1"/>
                </a:solidFill>
                <a:latin typeface="Arial"/>
                <a:ea typeface="Arial"/>
                <a:cs typeface="Arial"/>
                <a:sym typeface="Arial"/>
              </a:rPr>
              <a:t>17</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6" name="Google Shape;246;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dirty="0"/>
              <a:t>Please reach out with your ideas </a:t>
            </a:r>
            <a:r>
              <a:rPr lang="en-US"/>
              <a:t>and feedback!</a:t>
            </a:r>
            <a:endParaRPr/>
          </a:p>
        </p:txBody>
      </p:sp>
      <p:sp>
        <p:nvSpPr>
          <p:cNvPr id="247" name="Google Shape;247;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chemeClr val="dk1"/>
                </a:solidFill>
                <a:latin typeface="Arial"/>
                <a:ea typeface="Arial"/>
                <a:cs typeface="Arial"/>
                <a:sym typeface="Arial"/>
              </a:rPr>
              <a:t>18</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12: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4" name="Google Shape;254;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More information is on our website sfdora.org</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 name="Google Shape;99;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GB"/>
              <a:t>Please feel free to change this and other slides!</a:t>
            </a:r>
            <a:endParaRPr/>
          </a:p>
        </p:txBody>
      </p:sp>
      <p:sp>
        <p:nvSpPr>
          <p:cNvPr id="100" name="Google Shape;100;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chemeClr val="dk1"/>
                </a:solidFill>
                <a:latin typeface="Arial"/>
                <a:ea typeface="Arial"/>
                <a:cs typeface="Arial"/>
                <a:sym typeface="Arial"/>
              </a:rPr>
              <a:t>2</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 name="Google Shape;106;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200" b="0" i="0" u="none" strike="noStrike" cap="none">
                <a:solidFill>
                  <a:schemeClr val="dk1"/>
                </a:solidFill>
                <a:latin typeface="Arial"/>
                <a:ea typeface="Arial"/>
                <a:cs typeface="Arial"/>
                <a:sym typeface="Arial"/>
              </a:rPr>
              <a:t>The San Francisco Declaration on Research Assessment (DORA) emerged from concerns about the inappropriate use of journal-based metrics in evaluating scholarly outputs. Specifically, there was a significant issue with the misapplication of the Journal Impact Factor (JIF). The JIF was being used incorrectly as a surrogate measure for the quality of individual research articles or to assess an individual scientist's contributions, particularly in key decisions related to hiring, promotion, tenure, and funding. Recognizing this problematic reliance on narrow metrics, DORA was released with the goal of improving the ways in which scholarly research is evaluated. It aims to advance practical and robust approaches to research assessment globally and across all scholarly disciplines.</a:t>
            </a:r>
            <a:endParaRPr/>
          </a:p>
          <a:p>
            <a:pPr marL="457200" marR="0" lvl="0" indent="-228600" algn="l" rtl="0">
              <a:lnSpc>
                <a:spcPct val="100000"/>
              </a:lnSpc>
              <a:spcBef>
                <a:spcPts val="0"/>
              </a:spcBef>
              <a:spcAft>
                <a:spcPts val="0"/>
              </a:spcAft>
              <a:buClr>
                <a:srgbClr val="000000"/>
              </a:buClr>
              <a:buSzPts val="1400"/>
              <a:buFont typeface="Arial"/>
              <a:buNone/>
            </a:pPr>
            <a:endParaRPr/>
          </a:p>
        </p:txBody>
      </p:sp>
      <p:sp>
        <p:nvSpPr>
          <p:cNvPr id="107" name="Google Shape;107;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chemeClr val="dk1"/>
                </a:solidFill>
                <a:latin typeface="Arial"/>
                <a:ea typeface="Arial"/>
                <a:cs typeface="Arial"/>
                <a:sym typeface="Arial"/>
              </a:rPr>
              <a:t>3</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3278aca48a6_0_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 name="Google Shape;113;g3278aca48a6_0_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A core principle driving DORA's existence is the belief that research should be assessed on its own intrinsic merit, not on the journal title or Impact Factor where it is published. DORA advocates for recognizing and valuing a broad range of scholarly activities and contributions beyond traditional publications. It seeks to move away from journal-based performance indicators and promote the use of effective alternative tools and processes.</a:t>
            </a:r>
            <a:endParaRPr/>
          </a:p>
          <a:p>
            <a:pPr marL="0" lvl="0" indent="0" algn="l" rtl="0">
              <a:lnSpc>
                <a:spcPct val="100000"/>
              </a:lnSpc>
              <a:spcBef>
                <a:spcPts val="0"/>
              </a:spcBef>
              <a:spcAft>
                <a:spcPts val="0"/>
              </a:spcAft>
              <a:buSzPts val="1400"/>
              <a:buNone/>
            </a:pPr>
            <a:r>
              <a:rPr lang="en-GB"/>
              <a:t>DORA acknowledges that reforming research assessment is a complex systems challenge that requires collective action from various stakeholders, including researchers, academic institutions, and funders. It emphasizes that evaluation practices should align with core academic values, promote consistency and transparency in decision-making, and address structural inequalities in academia to improve equity. Ultimately, DORA exists to support the development of a research culture that is centered on people and values.</a:t>
            </a:r>
            <a:endParaRPr/>
          </a:p>
          <a:p>
            <a:pPr marL="0" lvl="0" indent="0" algn="l" rtl="0">
              <a:lnSpc>
                <a:spcPct val="100000"/>
              </a:lnSpc>
              <a:spcBef>
                <a:spcPts val="0"/>
              </a:spcBef>
              <a:spcAft>
                <a:spcPts val="0"/>
              </a:spcAft>
              <a:buSzPts val="1400"/>
              <a:buNone/>
            </a:pPr>
            <a:endParaRPr/>
          </a:p>
        </p:txBody>
      </p:sp>
      <p:sp>
        <p:nvSpPr>
          <p:cNvPr id="114" name="Google Shape;114;g3278aca48a6_0_1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GB"/>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Project TARA (Tools to Advance Research Assessment) is a major project undertaken by DORA aimed at advancing and accelerating research assessment reform. Specifically, its goal is to identify, understand, and make visible the criteria and standards that academic institutions use for decisions regarding hiring, promotion, and tenure. Project TARA is supported by a significant $1.2 million grant from the Arcadia Foundation. The project started in June 2021and it is a highly collaborative effort. </a:t>
            </a:r>
            <a:endParaRPr/>
          </a:p>
          <a:p>
            <a:pPr marL="0" lvl="0" indent="0" algn="l" rtl="0">
              <a:lnSpc>
                <a:spcPct val="100000"/>
              </a:lnSpc>
              <a:spcBef>
                <a:spcPts val="0"/>
              </a:spcBef>
              <a:spcAft>
                <a:spcPts val="0"/>
              </a:spcAft>
              <a:buSzPts val="1400"/>
              <a:buNone/>
            </a:pPr>
            <a:r>
              <a:rPr lang="en-GB"/>
              <a:t>The project has three main outputs:</a:t>
            </a:r>
            <a:endParaRPr/>
          </a:p>
          <a:p>
            <a:pPr marL="0" lvl="0" indent="0" algn="l" rtl="0">
              <a:lnSpc>
                <a:spcPct val="100000"/>
              </a:lnSpc>
              <a:spcBef>
                <a:spcPts val="0"/>
              </a:spcBef>
              <a:spcAft>
                <a:spcPts val="0"/>
              </a:spcAft>
              <a:buSzPts val="1400"/>
              <a:buNone/>
            </a:pPr>
            <a:r>
              <a:rPr lang="en-GB" b="1"/>
              <a:t>• An interactive online dashboard named Reformscape.</a:t>
            </a:r>
            <a:r>
              <a:rPr lang="en-GB"/>
              <a:t> This tool showcases good practices, examples and advances on criteria and standards used by academic institutions globally for hiring, review, promotion, and tenure. Reformscape was fully launched in January 2024.</a:t>
            </a:r>
            <a:endParaRPr/>
          </a:p>
          <a:p>
            <a:pPr marL="0" lvl="0" indent="0" algn="l" rtl="0">
              <a:lnSpc>
                <a:spcPct val="100000"/>
              </a:lnSpc>
              <a:spcBef>
                <a:spcPts val="0"/>
              </a:spcBef>
              <a:spcAft>
                <a:spcPts val="0"/>
              </a:spcAft>
              <a:buSzPts val="1400"/>
              <a:buNone/>
            </a:pPr>
            <a:r>
              <a:rPr lang="en-GB" b="1"/>
              <a:t>• A survey of U.S. academic institutions. </a:t>
            </a:r>
            <a:r>
              <a:rPr lang="en-GB"/>
              <a:t>This survey was conducted to gain a broad understanding of institutional attitudes and approaches to research assessment reform within the American context. The results of this survey were published as a preprint in May 2023 and later as an open access article in Research Evaluation in March 2024 (</a:t>
            </a:r>
            <a:r>
              <a:rPr lang="en-GB" sz="1200" b="0" i="0" u="sng" strike="noStrike" cap="none">
                <a:solidFill>
                  <a:schemeClr val="dk1"/>
                </a:solidFill>
                <a:latin typeface="Arial"/>
                <a:ea typeface="Arial"/>
                <a:cs typeface="Arial"/>
                <a:sym typeface="Arial"/>
                <a:hlinkClick r:id="rId3">
                  <a:extLst>
                    <a:ext uri="{A12FA001-AC4F-418D-AE19-62706E023703}">
                      <ahyp:hlinkClr xmlns:ahyp="http://schemas.microsoft.com/office/drawing/2018/hyperlinkcolor" val="tx"/>
                    </a:ext>
                  </a:extLst>
                </a:hlinkClick>
              </a:rPr>
              <a:t>https://doi.org/10.1093/reseval/rvae007</a:t>
            </a:r>
            <a:r>
              <a:rPr lang="en-GB"/>
              <a:t>). </a:t>
            </a:r>
            <a:endParaRPr/>
          </a:p>
          <a:p>
            <a:pPr marL="0" marR="0" lvl="0" indent="0" algn="l" rtl="0">
              <a:lnSpc>
                <a:spcPct val="100000"/>
              </a:lnSpc>
              <a:spcBef>
                <a:spcPts val="0"/>
              </a:spcBef>
              <a:spcAft>
                <a:spcPts val="0"/>
              </a:spcAft>
              <a:buClr>
                <a:srgbClr val="000000"/>
              </a:buClr>
              <a:buSzPts val="1400"/>
              <a:buFont typeface="Arial"/>
              <a:buNone/>
            </a:pPr>
            <a:r>
              <a:rPr lang="en-GB" b="1"/>
              <a:t>• A toolkit of resources.</a:t>
            </a:r>
            <a:r>
              <a:rPr lang="en-GB"/>
              <a:t> This toolkit aims to support institutions as they work to improve their policies and practices. Resources include tools like "Building Blocks for Impact" and guidance on "Debiasing Committee Composition and Deliberative Processes," developed in collaboration with Ruth Schmidt. A key output is "A Practical Guide to Implementing Responsible Research Assessment at Research Performing Organizations," intended to provide actionable steps and examples. The Practical Guide is part of this toolkit of resources.</a:t>
            </a:r>
            <a:endParaRPr/>
          </a:p>
          <a:p>
            <a:pPr marL="0" lvl="0" indent="0" algn="l" rtl="0">
              <a:lnSpc>
                <a:spcPct val="100000"/>
              </a:lnSpc>
              <a:spcBef>
                <a:spcPts val="0"/>
              </a:spcBef>
              <a:spcAft>
                <a:spcPts val="0"/>
              </a:spcAft>
              <a:buSzPts val="1400"/>
              <a:buNone/>
            </a:pPr>
            <a:endParaRPr/>
          </a:p>
        </p:txBody>
      </p:sp>
      <p:sp>
        <p:nvSpPr>
          <p:cNvPr id="121" name="Google Shape;121;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38: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8" name="Google Shape;128;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The publication titled "A Practical Guide to Implementing Responsible Research Assessment at Research Performing Organizations" was launched in May 2025 with three launch events (https://youtube.com/playlist?list=PLOnCDgZmlVHfsufDusj1RwscvzjXs4UlV&amp;si=xdcvo433rysEMMO5), coinciding with DORA's 12th anniversary celebration. This Guide is a key output of Project TARA (Tools to Advance Research Assessment), which is supported by the Arcadia Fund.</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The primary goal of the Guide is to provide practical guidance and tips for Research Performing Organizations (RPOs) that are seeking to review or reform how they assess research and researchers. It aims to help institutions build capacity and support the implementation of responsible research assessment (RRA) practices.</a:t>
            </a:r>
            <a:endParaRPr/>
          </a:p>
          <a:p>
            <a:pPr marL="0" lvl="0" indent="0" algn="l" rtl="0">
              <a:lnSpc>
                <a:spcPct val="100000"/>
              </a:lnSpc>
              <a:spcBef>
                <a:spcPts val="0"/>
              </a:spcBef>
              <a:spcAft>
                <a:spcPts val="0"/>
              </a:spcAft>
              <a:buSzPts val="1400"/>
              <a:buNone/>
            </a:pPr>
            <a:r>
              <a:rPr lang="en-GB"/>
              <a:t>The Guide is designed for a broad audience within RPOs, including research leadership, faculty, administrative staff, and researchers at all career stages. It draws upon the learnings DORA has gained over a decade of working with its community.</a:t>
            </a:r>
            <a:endParaRPr/>
          </a:p>
          <a:p>
            <a:pPr marL="0" lvl="0" indent="0" algn="l" rtl="0">
              <a:lnSpc>
                <a:spcPct val="100000"/>
              </a:lnSpc>
              <a:spcBef>
                <a:spcPts val="0"/>
              </a:spcBef>
              <a:spcAft>
                <a:spcPts val="0"/>
              </a:spcAft>
              <a:buSzPts val="1400"/>
              <a:buNone/>
            </a:pPr>
            <a:r>
              <a:rPr lang="en-GB"/>
              <a:t>It covers key areas for implementing RRA, including:</a:t>
            </a:r>
            <a:endParaRPr/>
          </a:p>
          <a:p>
            <a:pPr marL="0" lvl="0" indent="0" algn="l" rtl="0">
              <a:lnSpc>
                <a:spcPct val="100000"/>
              </a:lnSpc>
              <a:spcBef>
                <a:spcPts val="0"/>
              </a:spcBef>
              <a:spcAft>
                <a:spcPts val="0"/>
              </a:spcAft>
              <a:buSzPts val="1400"/>
              <a:buNone/>
            </a:pPr>
            <a:r>
              <a:rPr lang="en-GB"/>
              <a:t>• Nine key activities for developing an RRA strategy (such as engaging leadership, convening working groups, exploring the landscape, reviewing practices, developing a vision, and monitoring the strategy).</a:t>
            </a:r>
            <a:endParaRPr/>
          </a:p>
          <a:p>
            <a:pPr marL="0" lvl="0" indent="0" algn="l" rtl="0">
              <a:lnSpc>
                <a:spcPct val="100000"/>
              </a:lnSpc>
              <a:spcBef>
                <a:spcPts val="0"/>
              </a:spcBef>
              <a:spcAft>
                <a:spcPts val="0"/>
              </a:spcAft>
              <a:buSzPts val="1400"/>
              <a:buNone/>
            </a:pPr>
            <a:r>
              <a:rPr lang="en-GB"/>
              <a:t>• Guidance on integrating RRA practices into key moments in assessment, such as recruitment, hiring, and promotion decisions; institutional awards and internal grants; evaluation of internal research units; and corporate communications.</a:t>
            </a:r>
            <a:endParaRPr/>
          </a:p>
          <a:p>
            <a:pPr marL="0" lvl="0" indent="0" algn="l" rtl="0">
              <a:lnSpc>
                <a:spcPct val="100000"/>
              </a:lnSpc>
              <a:spcBef>
                <a:spcPts val="0"/>
              </a:spcBef>
              <a:spcAft>
                <a:spcPts val="0"/>
              </a:spcAft>
              <a:buSzPts val="1400"/>
              <a:buNone/>
            </a:pPr>
            <a:r>
              <a:rPr lang="en-GB"/>
              <a:t>• An introduction to relevant global initiatives and frameworks that align with RRA.</a:t>
            </a:r>
            <a:endParaRPr/>
          </a:p>
        </p:txBody>
      </p:sp>
      <p:sp>
        <p:nvSpPr>
          <p:cNvPr id="135" name="Google Shape;135;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The Guide was co-developed with DORA’s Steering Committee and input from a working meeting held in Washington, DC, USA in January 2025, involving participants who provided valuable reflections and input. This workshop included over 35 attendees from various interest groups, and many contributors are acknowledged by name and affiliation in the end of the Guide.</a:t>
            </a:r>
            <a:endParaRPr/>
          </a:p>
        </p:txBody>
      </p:sp>
      <p:sp>
        <p:nvSpPr>
          <p:cNvPr id="143" name="Google Shape;143;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The Guide was the result of a collective effort and reflects the hard work of many contributors. It draws upon learnings from the DORA community.</a:t>
            </a:r>
            <a:endParaRPr/>
          </a:p>
          <a:p>
            <a:pPr marL="0" lvl="0" indent="0" algn="l" rtl="0">
              <a:lnSpc>
                <a:spcPct val="100000"/>
              </a:lnSpc>
              <a:spcBef>
                <a:spcPts val="0"/>
              </a:spcBef>
              <a:spcAft>
                <a:spcPts val="0"/>
              </a:spcAft>
              <a:buSzPts val="1400"/>
              <a:buNone/>
            </a:pPr>
            <a:r>
              <a:rPr lang="en-GB"/>
              <a:t>The DORA staff team and leadership were central to its creation, especially DORA Co-Chairs Ginny Barbour and Kelly Cobey, vice-chair Rebecca Lawrence. Specific DORA staff members highlighted for their roles in the internal leadership, coordination, design, and implementation included Liz Allen and Giovana Lima. Flora Massah and Ruth Schmidt provided their behavioural science and user-centred experience.</a:t>
            </a:r>
            <a:endParaRPr/>
          </a:p>
        </p:txBody>
      </p:sp>
      <p:sp>
        <p:nvSpPr>
          <p:cNvPr id="151" name="Google Shape;15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0"/>
        <p:cNvGrpSpPr/>
        <p:nvPr/>
      </p:nvGrpSpPr>
      <p:grpSpPr>
        <a:xfrm>
          <a:off x="0" y="0"/>
          <a:ext cx="0" cy="0"/>
          <a:chOff x="0" y="0"/>
          <a:chExt cx="0" cy="0"/>
        </a:xfrm>
      </p:grpSpPr>
      <p:sp>
        <p:nvSpPr>
          <p:cNvPr id="21" name="Google Shape;21;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14"/>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228600" algn="l">
              <a:lnSpc>
                <a:spcPct val="150000"/>
              </a:lnSpc>
              <a:spcBef>
                <a:spcPts val="1000"/>
              </a:spcBef>
              <a:spcAft>
                <a:spcPts val="0"/>
              </a:spcAft>
              <a:buSzPts val="2800"/>
              <a:buNone/>
              <a:defRPr/>
            </a:lvl1pPr>
            <a:lvl2pPr marL="914400" lvl="1" indent="-381000" algn="l">
              <a:lnSpc>
                <a:spcPct val="150000"/>
              </a:lnSpc>
              <a:spcBef>
                <a:spcPts val="500"/>
              </a:spcBef>
              <a:spcAft>
                <a:spcPts val="0"/>
              </a:spcAft>
              <a:buSzPts val="2400"/>
              <a:buChar char="•"/>
              <a:defRPr/>
            </a:lvl2pPr>
            <a:lvl3pPr marL="1371600" lvl="2" indent="-355600" algn="l">
              <a:lnSpc>
                <a:spcPct val="150000"/>
              </a:lnSpc>
              <a:spcBef>
                <a:spcPts val="500"/>
              </a:spcBef>
              <a:spcAft>
                <a:spcPts val="0"/>
              </a:spcAft>
              <a:buSzPts val="2000"/>
              <a:buChar char="•"/>
              <a:defRPr/>
            </a:lvl3pPr>
            <a:lvl4pPr marL="1828800" lvl="3" indent="-342900" algn="l">
              <a:lnSpc>
                <a:spcPct val="150000"/>
              </a:lnSpc>
              <a:spcBef>
                <a:spcPts val="500"/>
              </a:spcBef>
              <a:spcAft>
                <a:spcPts val="0"/>
              </a:spcAft>
              <a:buSzPts val="1800"/>
              <a:buChar char="•"/>
              <a:defRPr/>
            </a:lvl4pPr>
            <a:lvl5pPr marL="2286000" lvl="4" indent="-342900" algn="l">
              <a:lnSpc>
                <a:spcPct val="15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23" name="Google Shape;23;p14"/>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228600" algn="l">
              <a:lnSpc>
                <a:spcPct val="150000"/>
              </a:lnSpc>
              <a:spcBef>
                <a:spcPts val="1000"/>
              </a:spcBef>
              <a:spcAft>
                <a:spcPts val="0"/>
              </a:spcAft>
              <a:buSzPts val="2800"/>
              <a:buNone/>
              <a:defRPr/>
            </a:lvl1pPr>
            <a:lvl2pPr marL="914400" lvl="1" indent="-381000" algn="l">
              <a:lnSpc>
                <a:spcPct val="150000"/>
              </a:lnSpc>
              <a:spcBef>
                <a:spcPts val="500"/>
              </a:spcBef>
              <a:spcAft>
                <a:spcPts val="0"/>
              </a:spcAft>
              <a:buSzPts val="2400"/>
              <a:buChar char="•"/>
              <a:defRPr/>
            </a:lvl2pPr>
            <a:lvl3pPr marL="1371600" lvl="2" indent="-355600" algn="l">
              <a:lnSpc>
                <a:spcPct val="150000"/>
              </a:lnSpc>
              <a:spcBef>
                <a:spcPts val="500"/>
              </a:spcBef>
              <a:spcAft>
                <a:spcPts val="0"/>
              </a:spcAft>
              <a:buSzPts val="2000"/>
              <a:buChar char="•"/>
              <a:defRPr/>
            </a:lvl3pPr>
            <a:lvl4pPr marL="1828800" lvl="3" indent="-342900" algn="l">
              <a:lnSpc>
                <a:spcPct val="150000"/>
              </a:lnSpc>
              <a:spcBef>
                <a:spcPts val="500"/>
              </a:spcBef>
              <a:spcAft>
                <a:spcPts val="0"/>
              </a:spcAft>
              <a:buSzPts val="1800"/>
              <a:buChar char="•"/>
              <a:defRPr/>
            </a:lvl4pPr>
            <a:lvl5pPr marL="2286000" lvl="4" indent="-342900" algn="l">
              <a:lnSpc>
                <a:spcPct val="15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24" name="Google Shape;24;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a:lvl1pPr>
            <a:lvl2pPr marL="0" marR="0" lvl="1" indent="0" algn="r">
              <a:lnSpc>
                <a:spcPct val="100000"/>
              </a:lnSpc>
              <a:spcBef>
                <a:spcPts val="0"/>
              </a:spcBef>
              <a:spcAft>
                <a:spcPts val="0"/>
              </a:spcAft>
              <a:buClr>
                <a:srgbClr val="000000"/>
              </a:buClr>
              <a:buSzPts val="1200"/>
              <a:buFont typeface="Arial"/>
              <a:buNone/>
              <a:defRPr/>
            </a:lvl2pPr>
            <a:lvl3pPr marL="0" marR="0" lvl="2" indent="0" algn="r">
              <a:lnSpc>
                <a:spcPct val="100000"/>
              </a:lnSpc>
              <a:spcBef>
                <a:spcPts val="0"/>
              </a:spcBef>
              <a:spcAft>
                <a:spcPts val="0"/>
              </a:spcAft>
              <a:buClr>
                <a:srgbClr val="000000"/>
              </a:buClr>
              <a:buSzPts val="1200"/>
              <a:buFont typeface="Arial"/>
              <a:buNone/>
              <a:defRPr/>
            </a:lvl3pPr>
            <a:lvl4pPr marL="0" marR="0" lvl="3" indent="0" algn="r">
              <a:lnSpc>
                <a:spcPct val="100000"/>
              </a:lnSpc>
              <a:spcBef>
                <a:spcPts val="0"/>
              </a:spcBef>
              <a:spcAft>
                <a:spcPts val="0"/>
              </a:spcAft>
              <a:buClr>
                <a:srgbClr val="000000"/>
              </a:buClr>
              <a:buSzPts val="1200"/>
              <a:buFont typeface="Arial"/>
              <a:buNone/>
              <a:defRPr/>
            </a:lvl4pPr>
            <a:lvl5pPr marL="0" marR="0" lvl="4" indent="0" algn="r">
              <a:lnSpc>
                <a:spcPct val="100000"/>
              </a:lnSpc>
              <a:spcBef>
                <a:spcPts val="0"/>
              </a:spcBef>
              <a:spcAft>
                <a:spcPts val="0"/>
              </a:spcAft>
              <a:buClr>
                <a:srgbClr val="000000"/>
              </a:buClr>
              <a:buSzPts val="1200"/>
              <a:buFont typeface="Arial"/>
              <a:buNone/>
              <a:defRPr/>
            </a:lvl5pPr>
            <a:lvl6pPr marL="0" marR="0" lvl="5" indent="0" algn="r">
              <a:lnSpc>
                <a:spcPct val="100000"/>
              </a:lnSpc>
              <a:spcBef>
                <a:spcPts val="0"/>
              </a:spcBef>
              <a:spcAft>
                <a:spcPts val="0"/>
              </a:spcAft>
              <a:buClr>
                <a:srgbClr val="000000"/>
              </a:buClr>
              <a:buSzPts val="1200"/>
              <a:buFont typeface="Arial"/>
              <a:buNone/>
              <a:defRPr/>
            </a:lvl6pPr>
            <a:lvl7pPr marL="0" marR="0" lvl="6" indent="0" algn="r">
              <a:lnSpc>
                <a:spcPct val="100000"/>
              </a:lnSpc>
              <a:spcBef>
                <a:spcPts val="0"/>
              </a:spcBef>
              <a:spcAft>
                <a:spcPts val="0"/>
              </a:spcAft>
              <a:buClr>
                <a:srgbClr val="000000"/>
              </a:buClr>
              <a:buSzPts val="1200"/>
              <a:buFont typeface="Arial"/>
              <a:buNone/>
              <a:defRPr/>
            </a:lvl7pPr>
            <a:lvl8pPr marL="0" marR="0" lvl="7" indent="0" algn="r">
              <a:lnSpc>
                <a:spcPct val="100000"/>
              </a:lnSpc>
              <a:spcBef>
                <a:spcPts val="0"/>
              </a:spcBef>
              <a:spcAft>
                <a:spcPts val="0"/>
              </a:spcAft>
              <a:buClr>
                <a:srgbClr val="000000"/>
              </a:buClr>
              <a:buSzPts val="1200"/>
              <a:buFont typeface="Arial"/>
              <a:buNone/>
              <a:defRPr/>
            </a:lvl8pPr>
            <a:lvl9pPr marL="0" marR="0" lvl="8" indent="0" algn="r">
              <a:lnSpc>
                <a:spcPct val="100000"/>
              </a:lnSpc>
              <a:spcBef>
                <a:spcPts val="0"/>
              </a:spcBef>
              <a:spcAft>
                <a:spcPts val="0"/>
              </a:spcAft>
              <a:buClr>
                <a:srgbClr val="000000"/>
              </a:buClr>
              <a:buSzPts val="1200"/>
              <a:buFont typeface="Arial"/>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7"/>
        <p:cNvGrpSpPr/>
        <p:nvPr/>
      </p:nvGrpSpPr>
      <p:grpSpPr>
        <a:xfrm>
          <a:off x="0" y="0"/>
          <a:ext cx="0" cy="0"/>
          <a:chOff x="0" y="0"/>
          <a:chExt cx="0" cy="0"/>
        </a:xfrm>
      </p:grpSpPr>
      <p:sp>
        <p:nvSpPr>
          <p:cNvPr id="78" name="Google Shape;78;p36"/>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36"/>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228600" algn="l">
              <a:lnSpc>
                <a:spcPct val="150000"/>
              </a:lnSpc>
              <a:spcBef>
                <a:spcPts val="1000"/>
              </a:spcBef>
              <a:spcAft>
                <a:spcPts val="0"/>
              </a:spcAft>
              <a:buClr>
                <a:schemeClr val="lt1"/>
              </a:buClr>
              <a:buSzPts val="1800"/>
              <a:buNone/>
              <a:defRPr/>
            </a:lvl1pPr>
            <a:lvl2pPr marL="914400" lvl="1" indent="-342900" algn="l">
              <a:lnSpc>
                <a:spcPct val="150000"/>
              </a:lnSpc>
              <a:spcBef>
                <a:spcPts val="500"/>
              </a:spcBef>
              <a:spcAft>
                <a:spcPts val="0"/>
              </a:spcAft>
              <a:buClr>
                <a:schemeClr val="lt1"/>
              </a:buClr>
              <a:buSzPts val="1800"/>
              <a:buChar char="•"/>
              <a:defRPr/>
            </a:lvl2pPr>
            <a:lvl3pPr marL="1371600" lvl="2" indent="-342900" algn="l">
              <a:lnSpc>
                <a:spcPct val="150000"/>
              </a:lnSpc>
              <a:spcBef>
                <a:spcPts val="500"/>
              </a:spcBef>
              <a:spcAft>
                <a:spcPts val="0"/>
              </a:spcAft>
              <a:buClr>
                <a:schemeClr val="lt1"/>
              </a:buClr>
              <a:buSzPts val="1800"/>
              <a:buChar char="•"/>
              <a:defRPr/>
            </a:lvl3pPr>
            <a:lvl4pPr marL="1828800" lvl="3" indent="-342900" algn="l">
              <a:lnSpc>
                <a:spcPct val="150000"/>
              </a:lnSpc>
              <a:spcBef>
                <a:spcPts val="500"/>
              </a:spcBef>
              <a:spcAft>
                <a:spcPts val="0"/>
              </a:spcAft>
              <a:buClr>
                <a:schemeClr val="lt1"/>
              </a:buClr>
              <a:buSzPts val="1800"/>
              <a:buChar char="•"/>
              <a:defRPr/>
            </a:lvl4pPr>
            <a:lvl5pPr marL="2286000" lvl="4" indent="-342900" algn="l">
              <a:lnSpc>
                <a:spcPct val="15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0" name="Google Shape;80;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Bullets &amp; Photo" type="tx">
  <p:cSld name="TITLE_AND_BODY">
    <p:spTree>
      <p:nvGrpSpPr>
        <p:cNvPr id="1" name="Shape 83"/>
        <p:cNvGrpSpPr/>
        <p:nvPr/>
      </p:nvGrpSpPr>
      <p:grpSpPr>
        <a:xfrm>
          <a:off x="0" y="0"/>
          <a:ext cx="0" cy="0"/>
          <a:chOff x="0" y="0"/>
          <a:chExt cx="0" cy="0"/>
        </a:xfrm>
      </p:grpSpPr>
      <p:sp>
        <p:nvSpPr>
          <p:cNvPr id="84" name="Google Shape;84;p37"/>
          <p:cNvSpPr>
            <a:spLocks noGrp="1"/>
          </p:cNvSpPr>
          <p:nvPr>
            <p:ph type="pic" idx="2"/>
          </p:nvPr>
        </p:nvSpPr>
        <p:spPr>
          <a:xfrm>
            <a:off x="6584952" y="1574800"/>
            <a:ext cx="4762500" cy="4648200"/>
          </a:xfrm>
          <a:prstGeom prst="rect">
            <a:avLst/>
          </a:prstGeom>
          <a:noFill/>
          <a:ln>
            <a:noFill/>
          </a:ln>
        </p:spPr>
      </p:sp>
      <p:sp>
        <p:nvSpPr>
          <p:cNvPr id="85" name="Google Shape;85;p3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Arial"/>
              <a:buNone/>
              <a:defRPr>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 name="Google Shape;86;p37"/>
          <p:cNvSpPr txBox="1">
            <a:spLocks noGrp="1"/>
          </p:cNvSpPr>
          <p:nvPr>
            <p:ph type="body" idx="1"/>
          </p:nvPr>
        </p:nvSpPr>
        <p:spPr>
          <a:xfrm>
            <a:off x="844550" y="1574800"/>
            <a:ext cx="5111751" cy="4648200"/>
          </a:xfrm>
          <a:prstGeom prst="rect">
            <a:avLst/>
          </a:prstGeom>
          <a:noFill/>
          <a:ln>
            <a:noFill/>
          </a:ln>
        </p:spPr>
        <p:txBody>
          <a:bodyPr spcFirstLastPara="1" wrap="square" lIns="91425" tIns="45700" rIns="91425" bIns="45700" anchor="t" anchorCtr="0">
            <a:normAutofit/>
          </a:bodyPr>
          <a:lstStyle>
            <a:lvl1pPr marL="457200" lvl="0" indent="-228600" algn="l">
              <a:lnSpc>
                <a:spcPct val="150000"/>
              </a:lnSpc>
              <a:spcBef>
                <a:spcPts val="3200"/>
              </a:spcBef>
              <a:spcAft>
                <a:spcPts val="0"/>
              </a:spcAft>
              <a:buClr>
                <a:schemeClr val="lt1"/>
              </a:buClr>
              <a:buSzPts val="3200"/>
              <a:buFont typeface="Lora"/>
              <a:buNone/>
              <a:defRPr sz="3200">
                <a:latin typeface="Lora"/>
                <a:ea typeface="Lora"/>
                <a:cs typeface="Lora"/>
                <a:sym typeface="Lora"/>
              </a:defRPr>
            </a:lvl1pPr>
            <a:lvl2pPr marL="914400" lvl="1" indent="-381000" algn="l">
              <a:lnSpc>
                <a:spcPct val="150000"/>
              </a:lnSpc>
              <a:spcBef>
                <a:spcPts val="0"/>
              </a:spcBef>
              <a:spcAft>
                <a:spcPts val="0"/>
              </a:spcAft>
              <a:buClr>
                <a:schemeClr val="lt1"/>
              </a:buClr>
              <a:buSzPts val="2400"/>
              <a:buChar char="•"/>
              <a:defRPr sz="2400">
                <a:latin typeface="Lora"/>
                <a:ea typeface="Lora"/>
                <a:cs typeface="Lora"/>
                <a:sym typeface="Lora"/>
              </a:defRPr>
            </a:lvl2pPr>
            <a:lvl3pPr marL="1371600" lvl="2" indent="-330200" algn="l">
              <a:lnSpc>
                <a:spcPct val="150000"/>
              </a:lnSpc>
              <a:spcBef>
                <a:spcPts val="0"/>
              </a:spcBef>
              <a:spcAft>
                <a:spcPts val="0"/>
              </a:spcAft>
              <a:buClr>
                <a:schemeClr val="lt1"/>
              </a:buClr>
              <a:buSzPts val="1600"/>
              <a:buChar char="•"/>
              <a:defRPr sz="1600">
                <a:latin typeface="Lora"/>
                <a:ea typeface="Lora"/>
                <a:cs typeface="Lora"/>
                <a:sym typeface="Lora"/>
              </a:defRPr>
            </a:lvl3pPr>
            <a:lvl4pPr marL="1828800" lvl="3" indent="-330200" algn="l">
              <a:lnSpc>
                <a:spcPct val="150000"/>
              </a:lnSpc>
              <a:spcBef>
                <a:spcPts val="0"/>
              </a:spcBef>
              <a:spcAft>
                <a:spcPts val="0"/>
              </a:spcAft>
              <a:buClr>
                <a:schemeClr val="lt1"/>
              </a:buClr>
              <a:buSzPts val="1600"/>
              <a:buChar char="•"/>
              <a:defRPr sz="1600">
                <a:latin typeface="Lora"/>
                <a:ea typeface="Lora"/>
                <a:cs typeface="Lora"/>
                <a:sym typeface="Lora"/>
              </a:defRPr>
            </a:lvl4pPr>
            <a:lvl5pPr marL="2286000" lvl="4" indent="-330200" algn="l">
              <a:lnSpc>
                <a:spcPct val="150000"/>
              </a:lnSpc>
              <a:spcBef>
                <a:spcPts val="0"/>
              </a:spcBef>
              <a:spcAft>
                <a:spcPts val="0"/>
              </a:spcAft>
              <a:buClr>
                <a:schemeClr val="lt1"/>
              </a:buClr>
              <a:buSzPts val="1600"/>
              <a:buChar char="•"/>
              <a:defRPr sz="1600">
                <a:latin typeface="Lora"/>
                <a:ea typeface="Lora"/>
                <a:cs typeface="Lora"/>
                <a:sym typeface="Lor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7" name="Google Shape;87;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7"/>
        <p:cNvGrpSpPr/>
        <p:nvPr/>
      </p:nvGrpSpPr>
      <p:grpSpPr>
        <a:xfrm>
          <a:off x="0" y="0"/>
          <a:ext cx="0" cy="0"/>
          <a:chOff x="0" y="0"/>
          <a:chExt cx="0" cy="0"/>
        </a:xfrm>
      </p:grpSpPr>
      <p:sp>
        <p:nvSpPr>
          <p:cNvPr id="28" name="Google Shape;28;p2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6000"/>
              <a:buFont typeface="Arial"/>
              <a:buNone/>
              <a:defRPr sz="600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2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150000"/>
              </a:lnSpc>
              <a:spcBef>
                <a:spcPts val="1000"/>
              </a:spcBef>
              <a:spcAft>
                <a:spcPts val="0"/>
              </a:spcAft>
              <a:buClr>
                <a:schemeClr val="lt1"/>
              </a:buClr>
              <a:buSzPts val="2400"/>
              <a:buNone/>
              <a:defRPr sz="2400">
                <a:latin typeface="Arial"/>
                <a:ea typeface="Arial"/>
                <a:cs typeface="Arial"/>
                <a:sym typeface="Arial"/>
              </a:defRPr>
            </a:lvl1pPr>
            <a:lvl2pPr lvl="1" algn="ctr">
              <a:lnSpc>
                <a:spcPct val="150000"/>
              </a:lnSpc>
              <a:spcBef>
                <a:spcPts val="500"/>
              </a:spcBef>
              <a:spcAft>
                <a:spcPts val="0"/>
              </a:spcAft>
              <a:buClr>
                <a:schemeClr val="lt1"/>
              </a:buClr>
              <a:buSzPts val="2000"/>
              <a:buNone/>
              <a:defRPr sz="2000"/>
            </a:lvl2pPr>
            <a:lvl3pPr lvl="2" algn="ctr">
              <a:lnSpc>
                <a:spcPct val="150000"/>
              </a:lnSpc>
              <a:spcBef>
                <a:spcPts val="500"/>
              </a:spcBef>
              <a:spcAft>
                <a:spcPts val="0"/>
              </a:spcAft>
              <a:buClr>
                <a:schemeClr val="lt1"/>
              </a:buClr>
              <a:buSzPts val="1800"/>
              <a:buNone/>
              <a:defRPr sz="1800"/>
            </a:lvl3pPr>
            <a:lvl4pPr lvl="3" algn="ctr">
              <a:lnSpc>
                <a:spcPct val="150000"/>
              </a:lnSpc>
              <a:spcBef>
                <a:spcPts val="500"/>
              </a:spcBef>
              <a:spcAft>
                <a:spcPts val="0"/>
              </a:spcAft>
              <a:buClr>
                <a:schemeClr val="lt1"/>
              </a:buClr>
              <a:buSzPts val="1600"/>
              <a:buNone/>
              <a:defRPr sz="1600"/>
            </a:lvl4pPr>
            <a:lvl5pPr lvl="4" algn="ctr">
              <a:lnSpc>
                <a:spcPct val="15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30" name="Google Shape;30;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3"/>
        <p:cNvGrpSpPr/>
        <p:nvPr/>
      </p:nvGrpSpPr>
      <p:grpSpPr>
        <a:xfrm>
          <a:off x="0" y="0"/>
          <a:ext cx="0" cy="0"/>
          <a:chOff x="0" y="0"/>
          <a:chExt cx="0" cy="0"/>
        </a:xfrm>
      </p:grpSpPr>
      <p:sp>
        <p:nvSpPr>
          <p:cNvPr id="34" name="Google Shape;34;p2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2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228600" algn="l">
              <a:lnSpc>
                <a:spcPct val="150000"/>
              </a:lnSpc>
              <a:spcBef>
                <a:spcPts val="1000"/>
              </a:spcBef>
              <a:spcAft>
                <a:spcPts val="0"/>
              </a:spcAft>
              <a:buClr>
                <a:schemeClr val="lt1"/>
              </a:buClr>
              <a:buSzPts val="1800"/>
              <a:buNone/>
              <a:defRPr/>
            </a:lvl1pPr>
            <a:lvl2pPr marL="914400" lvl="1" indent="-342900" algn="l">
              <a:lnSpc>
                <a:spcPct val="150000"/>
              </a:lnSpc>
              <a:spcBef>
                <a:spcPts val="500"/>
              </a:spcBef>
              <a:spcAft>
                <a:spcPts val="0"/>
              </a:spcAft>
              <a:buClr>
                <a:schemeClr val="lt1"/>
              </a:buClr>
              <a:buSzPts val="1800"/>
              <a:buChar char="•"/>
              <a:defRPr/>
            </a:lvl2pPr>
            <a:lvl3pPr marL="1371600" lvl="2" indent="-342900" algn="l">
              <a:lnSpc>
                <a:spcPct val="150000"/>
              </a:lnSpc>
              <a:spcBef>
                <a:spcPts val="500"/>
              </a:spcBef>
              <a:spcAft>
                <a:spcPts val="0"/>
              </a:spcAft>
              <a:buClr>
                <a:schemeClr val="lt1"/>
              </a:buClr>
              <a:buSzPts val="1800"/>
              <a:buChar char="•"/>
              <a:defRPr/>
            </a:lvl3pPr>
            <a:lvl4pPr marL="1828800" lvl="3" indent="-342900" algn="l">
              <a:lnSpc>
                <a:spcPct val="150000"/>
              </a:lnSpc>
              <a:spcBef>
                <a:spcPts val="500"/>
              </a:spcBef>
              <a:spcAft>
                <a:spcPts val="0"/>
              </a:spcAft>
              <a:buClr>
                <a:schemeClr val="lt1"/>
              </a:buClr>
              <a:buSzPts val="1800"/>
              <a:buChar char="•"/>
              <a:defRPr/>
            </a:lvl4pPr>
            <a:lvl5pPr marL="2286000" lvl="4" indent="-342900" algn="l">
              <a:lnSpc>
                <a:spcPct val="15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9"/>
        <p:cNvGrpSpPr/>
        <p:nvPr/>
      </p:nvGrpSpPr>
      <p:grpSpPr>
        <a:xfrm>
          <a:off x="0" y="0"/>
          <a:ext cx="0" cy="0"/>
          <a:chOff x="0" y="0"/>
          <a:chExt cx="0" cy="0"/>
        </a:xfrm>
      </p:grpSpPr>
      <p:sp>
        <p:nvSpPr>
          <p:cNvPr id="40" name="Google Shape;40;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3"/>
        <p:cNvGrpSpPr/>
        <p:nvPr/>
      </p:nvGrpSpPr>
      <p:grpSpPr>
        <a:xfrm>
          <a:off x="0" y="0"/>
          <a:ext cx="0" cy="0"/>
          <a:chOff x="0" y="0"/>
          <a:chExt cx="0" cy="0"/>
        </a:xfrm>
      </p:grpSpPr>
      <p:sp>
        <p:nvSpPr>
          <p:cNvPr id="44" name="Google Shape;44;p3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3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150000"/>
              </a:lnSpc>
              <a:spcBef>
                <a:spcPts val="1000"/>
              </a:spcBef>
              <a:spcAft>
                <a:spcPts val="0"/>
              </a:spcAft>
              <a:buClr>
                <a:schemeClr val="lt1"/>
              </a:buClr>
              <a:buSzPts val="2400"/>
              <a:buNone/>
              <a:defRPr sz="2400" b="1"/>
            </a:lvl1pPr>
            <a:lvl2pPr marL="914400" lvl="1" indent="-228600" algn="l">
              <a:lnSpc>
                <a:spcPct val="150000"/>
              </a:lnSpc>
              <a:spcBef>
                <a:spcPts val="500"/>
              </a:spcBef>
              <a:spcAft>
                <a:spcPts val="0"/>
              </a:spcAft>
              <a:buClr>
                <a:schemeClr val="lt1"/>
              </a:buClr>
              <a:buSzPts val="2000"/>
              <a:buNone/>
              <a:defRPr sz="2000" b="1"/>
            </a:lvl2pPr>
            <a:lvl3pPr marL="1371600" lvl="2" indent="-228600" algn="l">
              <a:lnSpc>
                <a:spcPct val="150000"/>
              </a:lnSpc>
              <a:spcBef>
                <a:spcPts val="500"/>
              </a:spcBef>
              <a:spcAft>
                <a:spcPts val="0"/>
              </a:spcAft>
              <a:buClr>
                <a:schemeClr val="lt1"/>
              </a:buClr>
              <a:buSzPts val="1800"/>
              <a:buNone/>
              <a:defRPr sz="1800" b="1"/>
            </a:lvl3pPr>
            <a:lvl4pPr marL="1828800" lvl="3" indent="-228600" algn="l">
              <a:lnSpc>
                <a:spcPct val="150000"/>
              </a:lnSpc>
              <a:spcBef>
                <a:spcPts val="500"/>
              </a:spcBef>
              <a:spcAft>
                <a:spcPts val="0"/>
              </a:spcAft>
              <a:buClr>
                <a:schemeClr val="lt1"/>
              </a:buClr>
              <a:buSzPts val="1600"/>
              <a:buNone/>
              <a:defRPr sz="1600" b="1"/>
            </a:lvl4pPr>
            <a:lvl5pPr marL="2286000" lvl="4" indent="-228600" algn="l">
              <a:lnSpc>
                <a:spcPct val="150000"/>
              </a:lnSpc>
              <a:spcBef>
                <a:spcPts val="500"/>
              </a:spcBef>
              <a:spcAft>
                <a:spcPts val="0"/>
              </a:spcAft>
              <a:buClr>
                <a:schemeClr val="lt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6" name="Google Shape;46;p3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228600" algn="l">
              <a:lnSpc>
                <a:spcPct val="150000"/>
              </a:lnSpc>
              <a:spcBef>
                <a:spcPts val="1000"/>
              </a:spcBef>
              <a:spcAft>
                <a:spcPts val="0"/>
              </a:spcAft>
              <a:buClr>
                <a:schemeClr val="lt1"/>
              </a:buClr>
              <a:buSzPts val="1800"/>
              <a:buNone/>
              <a:defRPr/>
            </a:lvl1pPr>
            <a:lvl2pPr marL="914400" lvl="1" indent="-342900" algn="l">
              <a:lnSpc>
                <a:spcPct val="150000"/>
              </a:lnSpc>
              <a:spcBef>
                <a:spcPts val="500"/>
              </a:spcBef>
              <a:spcAft>
                <a:spcPts val="0"/>
              </a:spcAft>
              <a:buClr>
                <a:schemeClr val="lt1"/>
              </a:buClr>
              <a:buSzPts val="1800"/>
              <a:buChar char="•"/>
              <a:defRPr/>
            </a:lvl2pPr>
            <a:lvl3pPr marL="1371600" lvl="2" indent="-342900" algn="l">
              <a:lnSpc>
                <a:spcPct val="150000"/>
              </a:lnSpc>
              <a:spcBef>
                <a:spcPts val="500"/>
              </a:spcBef>
              <a:spcAft>
                <a:spcPts val="0"/>
              </a:spcAft>
              <a:buClr>
                <a:schemeClr val="lt1"/>
              </a:buClr>
              <a:buSzPts val="1800"/>
              <a:buChar char="•"/>
              <a:defRPr/>
            </a:lvl3pPr>
            <a:lvl4pPr marL="1828800" lvl="3" indent="-342900" algn="l">
              <a:lnSpc>
                <a:spcPct val="150000"/>
              </a:lnSpc>
              <a:spcBef>
                <a:spcPts val="500"/>
              </a:spcBef>
              <a:spcAft>
                <a:spcPts val="0"/>
              </a:spcAft>
              <a:buClr>
                <a:schemeClr val="lt1"/>
              </a:buClr>
              <a:buSzPts val="1800"/>
              <a:buChar char="•"/>
              <a:defRPr/>
            </a:lvl4pPr>
            <a:lvl5pPr marL="2286000" lvl="4" indent="-342900" algn="l">
              <a:lnSpc>
                <a:spcPct val="15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3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150000"/>
              </a:lnSpc>
              <a:spcBef>
                <a:spcPts val="1000"/>
              </a:spcBef>
              <a:spcAft>
                <a:spcPts val="0"/>
              </a:spcAft>
              <a:buClr>
                <a:schemeClr val="lt1"/>
              </a:buClr>
              <a:buSzPts val="2400"/>
              <a:buNone/>
              <a:defRPr sz="2400" b="1"/>
            </a:lvl1pPr>
            <a:lvl2pPr marL="914400" lvl="1" indent="-228600" algn="l">
              <a:lnSpc>
                <a:spcPct val="150000"/>
              </a:lnSpc>
              <a:spcBef>
                <a:spcPts val="500"/>
              </a:spcBef>
              <a:spcAft>
                <a:spcPts val="0"/>
              </a:spcAft>
              <a:buClr>
                <a:schemeClr val="lt1"/>
              </a:buClr>
              <a:buSzPts val="2000"/>
              <a:buNone/>
              <a:defRPr sz="2000" b="1"/>
            </a:lvl2pPr>
            <a:lvl3pPr marL="1371600" lvl="2" indent="-228600" algn="l">
              <a:lnSpc>
                <a:spcPct val="150000"/>
              </a:lnSpc>
              <a:spcBef>
                <a:spcPts val="500"/>
              </a:spcBef>
              <a:spcAft>
                <a:spcPts val="0"/>
              </a:spcAft>
              <a:buClr>
                <a:schemeClr val="lt1"/>
              </a:buClr>
              <a:buSzPts val="1800"/>
              <a:buNone/>
              <a:defRPr sz="1800" b="1"/>
            </a:lvl3pPr>
            <a:lvl4pPr marL="1828800" lvl="3" indent="-228600" algn="l">
              <a:lnSpc>
                <a:spcPct val="150000"/>
              </a:lnSpc>
              <a:spcBef>
                <a:spcPts val="500"/>
              </a:spcBef>
              <a:spcAft>
                <a:spcPts val="0"/>
              </a:spcAft>
              <a:buClr>
                <a:schemeClr val="lt1"/>
              </a:buClr>
              <a:buSzPts val="1600"/>
              <a:buNone/>
              <a:defRPr sz="1600" b="1"/>
            </a:lvl4pPr>
            <a:lvl5pPr marL="2286000" lvl="4" indent="-228600" algn="l">
              <a:lnSpc>
                <a:spcPct val="150000"/>
              </a:lnSpc>
              <a:spcBef>
                <a:spcPts val="500"/>
              </a:spcBef>
              <a:spcAft>
                <a:spcPts val="0"/>
              </a:spcAft>
              <a:buClr>
                <a:schemeClr val="lt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8" name="Google Shape;48;p3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228600" algn="l">
              <a:lnSpc>
                <a:spcPct val="150000"/>
              </a:lnSpc>
              <a:spcBef>
                <a:spcPts val="1000"/>
              </a:spcBef>
              <a:spcAft>
                <a:spcPts val="0"/>
              </a:spcAft>
              <a:buClr>
                <a:schemeClr val="lt1"/>
              </a:buClr>
              <a:buSzPts val="1800"/>
              <a:buNone/>
              <a:defRPr/>
            </a:lvl1pPr>
            <a:lvl2pPr marL="914400" lvl="1" indent="-342900" algn="l">
              <a:lnSpc>
                <a:spcPct val="150000"/>
              </a:lnSpc>
              <a:spcBef>
                <a:spcPts val="500"/>
              </a:spcBef>
              <a:spcAft>
                <a:spcPts val="0"/>
              </a:spcAft>
              <a:buClr>
                <a:schemeClr val="lt1"/>
              </a:buClr>
              <a:buSzPts val="1800"/>
              <a:buChar char="•"/>
              <a:defRPr/>
            </a:lvl2pPr>
            <a:lvl3pPr marL="1371600" lvl="2" indent="-342900" algn="l">
              <a:lnSpc>
                <a:spcPct val="150000"/>
              </a:lnSpc>
              <a:spcBef>
                <a:spcPts val="500"/>
              </a:spcBef>
              <a:spcAft>
                <a:spcPts val="0"/>
              </a:spcAft>
              <a:buClr>
                <a:schemeClr val="lt1"/>
              </a:buClr>
              <a:buSzPts val="1800"/>
              <a:buChar char="•"/>
              <a:defRPr/>
            </a:lvl3pPr>
            <a:lvl4pPr marL="1828800" lvl="3" indent="-342900" algn="l">
              <a:lnSpc>
                <a:spcPct val="150000"/>
              </a:lnSpc>
              <a:spcBef>
                <a:spcPts val="500"/>
              </a:spcBef>
              <a:spcAft>
                <a:spcPts val="0"/>
              </a:spcAft>
              <a:buClr>
                <a:schemeClr val="lt1"/>
              </a:buClr>
              <a:buSzPts val="1800"/>
              <a:buChar char="•"/>
              <a:defRPr/>
            </a:lvl4pPr>
            <a:lvl5pPr marL="2286000" lvl="4" indent="-342900" algn="l">
              <a:lnSpc>
                <a:spcPct val="15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2"/>
        <p:cNvGrpSpPr/>
        <p:nvPr/>
      </p:nvGrpSpPr>
      <p:grpSpPr>
        <a:xfrm>
          <a:off x="0" y="0"/>
          <a:ext cx="0" cy="0"/>
          <a:chOff x="0" y="0"/>
          <a:chExt cx="0" cy="0"/>
        </a:xfrm>
      </p:grpSpPr>
      <p:sp>
        <p:nvSpPr>
          <p:cNvPr id="53" name="Google Shape;53;p3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7"/>
        <p:cNvGrpSpPr/>
        <p:nvPr/>
      </p:nvGrpSpPr>
      <p:grpSpPr>
        <a:xfrm>
          <a:off x="0" y="0"/>
          <a:ext cx="0" cy="0"/>
          <a:chOff x="0" y="0"/>
          <a:chExt cx="0" cy="0"/>
        </a:xfrm>
      </p:grpSpPr>
      <p:sp>
        <p:nvSpPr>
          <p:cNvPr id="58" name="Google Shape;58;p3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200"/>
              <a:buFont typeface="Arial"/>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33"/>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228600" algn="l">
              <a:lnSpc>
                <a:spcPct val="150000"/>
              </a:lnSpc>
              <a:spcBef>
                <a:spcPts val="1000"/>
              </a:spcBef>
              <a:spcAft>
                <a:spcPts val="0"/>
              </a:spcAft>
              <a:buClr>
                <a:schemeClr val="lt1"/>
              </a:buClr>
              <a:buSzPts val="3200"/>
              <a:buNone/>
              <a:defRPr sz="3200"/>
            </a:lvl1pPr>
            <a:lvl2pPr marL="914400" lvl="1" indent="-406400" algn="l">
              <a:lnSpc>
                <a:spcPct val="150000"/>
              </a:lnSpc>
              <a:spcBef>
                <a:spcPts val="500"/>
              </a:spcBef>
              <a:spcAft>
                <a:spcPts val="0"/>
              </a:spcAft>
              <a:buClr>
                <a:schemeClr val="lt1"/>
              </a:buClr>
              <a:buSzPts val="2800"/>
              <a:buChar char="•"/>
              <a:defRPr sz="2800"/>
            </a:lvl2pPr>
            <a:lvl3pPr marL="1371600" lvl="2" indent="-381000" algn="l">
              <a:lnSpc>
                <a:spcPct val="150000"/>
              </a:lnSpc>
              <a:spcBef>
                <a:spcPts val="500"/>
              </a:spcBef>
              <a:spcAft>
                <a:spcPts val="0"/>
              </a:spcAft>
              <a:buClr>
                <a:schemeClr val="lt1"/>
              </a:buClr>
              <a:buSzPts val="2400"/>
              <a:buChar char="•"/>
              <a:defRPr sz="2400"/>
            </a:lvl3pPr>
            <a:lvl4pPr marL="1828800" lvl="3" indent="-355600" algn="l">
              <a:lnSpc>
                <a:spcPct val="150000"/>
              </a:lnSpc>
              <a:spcBef>
                <a:spcPts val="500"/>
              </a:spcBef>
              <a:spcAft>
                <a:spcPts val="0"/>
              </a:spcAft>
              <a:buClr>
                <a:schemeClr val="lt1"/>
              </a:buClr>
              <a:buSzPts val="2000"/>
              <a:buChar char="•"/>
              <a:defRPr sz="2000"/>
            </a:lvl4pPr>
            <a:lvl5pPr marL="2286000" lvl="4" indent="-355600" algn="l">
              <a:lnSpc>
                <a:spcPct val="150000"/>
              </a:lnSpc>
              <a:spcBef>
                <a:spcPts val="500"/>
              </a:spcBef>
              <a:spcAft>
                <a:spcPts val="0"/>
              </a:spcAft>
              <a:buClr>
                <a:schemeClr val="lt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0" name="Google Shape;60;p33"/>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150000"/>
              </a:lnSpc>
              <a:spcBef>
                <a:spcPts val="1000"/>
              </a:spcBef>
              <a:spcAft>
                <a:spcPts val="0"/>
              </a:spcAft>
              <a:buClr>
                <a:schemeClr val="lt1"/>
              </a:buClr>
              <a:buSzPts val="1600"/>
              <a:buNone/>
              <a:defRPr sz="1600"/>
            </a:lvl1pPr>
            <a:lvl2pPr marL="914400" lvl="1" indent="-228600" algn="l">
              <a:lnSpc>
                <a:spcPct val="150000"/>
              </a:lnSpc>
              <a:spcBef>
                <a:spcPts val="500"/>
              </a:spcBef>
              <a:spcAft>
                <a:spcPts val="0"/>
              </a:spcAft>
              <a:buClr>
                <a:schemeClr val="lt1"/>
              </a:buClr>
              <a:buSzPts val="1400"/>
              <a:buNone/>
              <a:defRPr sz="1400"/>
            </a:lvl2pPr>
            <a:lvl3pPr marL="1371600" lvl="2" indent="-228600" algn="l">
              <a:lnSpc>
                <a:spcPct val="150000"/>
              </a:lnSpc>
              <a:spcBef>
                <a:spcPts val="500"/>
              </a:spcBef>
              <a:spcAft>
                <a:spcPts val="0"/>
              </a:spcAft>
              <a:buClr>
                <a:schemeClr val="lt1"/>
              </a:buClr>
              <a:buSzPts val="1200"/>
              <a:buNone/>
              <a:defRPr sz="1200"/>
            </a:lvl3pPr>
            <a:lvl4pPr marL="1828800" lvl="3" indent="-228600" algn="l">
              <a:lnSpc>
                <a:spcPct val="150000"/>
              </a:lnSpc>
              <a:spcBef>
                <a:spcPts val="500"/>
              </a:spcBef>
              <a:spcAft>
                <a:spcPts val="0"/>
              </a:spcAft>
              <a:buClr>
                <a:schemeClr val="lt1"/>
              </a:buClr>
              <a:buSzPts val="1000"/>
              <a:buNone/>
              <a:defRPr sz="1000"/>
            </a:lvl4pPr>
            <a:lvl5pPr marL="2286000" lvl="4" indent="-228600" algn="l">
              <a:lnSpc>
                <a:spcPct val="150000"/>
              </a:lnSpc>
              <a:spcBef>
                <a:spcPts val="500"/>
              </a:spcBef>
              <a:spcAft>
                <a:spcPts val="0"/>
              </a:spcAft>
              <a:buClr>
                <a:schemeClr val="lt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1" name="Google Shape;61;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4"/>
        <p:cNvGrpSpPr/>
        <p:nvPr/>
      </p:nvGrpSpPr>
      <p:grpSpPr>
        <a:xfrm>
          <a:off x="0" y="0"/>
          <a:ext cx="0" cy="0"/>
          <a:chOff x="0" y="0"/>
          <a:chExt cx="0" cy="0"/>
        </a:xfrm>
      </p:grpSpPr>
      <p:sp>
        <p:nvSpPr>
          <p:cNvPr id="65" name="Google Shape;65;p3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200"/>
              <a:buFont typeface="Arial"/>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34"/>
          <p:cNvSpPr>
            <a:spLocks noGrp="1"/>
          </p:cNvSpPr>
          <p:nvPr>
            <p:ph type="pic" idx="2"/>
          </p:nvPr>
        </p:nvSpPr>
        <p:spPr>
          <a:xfrm>
            <a:off x="5183188" y="987425"/>
            <a:ext cx="6172200" cy="4873625"/>
          </a:xfrm>
          <a:prstGeom prst="rect">
            <a:avLst/>
          </a:prstGeom>
          <a:noFill/>
          <a:ln>
            <a:noFill/>
          </a:ln>
        </p:spPr>
      </p:sp>
      <p:sp>
        <p:nvSpPr>
          <p:cNvPr id="67" name="Google Shape;67;p34"/>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150000"/>
              </a:lnSpc>
              <a:spcBef>
                <a:spcPts val="1000"/>
              </a:spcBef>
              <a:spcAft>
                <a:spcPts val="0"/>
              </a:spcAft>
              <a:buClr>
                <a:schemeClr val="lt1"/>
              </a:buClr>
              <a:buSzPts val="1600"/>
              <a:buNone/>
              <a:defRPr sz="1600"/>
            </a:lvl1pPr>
            <a:lvl2pPr marL="914400" lvl="1" indent="-228600" algn="l">
              <a:lnSpc>
                <a:spcPct val="150000"/>
              </a:lnSpc>
              <a:spcBef>
                <a:spcPts val="500"/>
              </a:spcBef>
              <a:spcAft>
                <a:spcPts val="0"/>
              </a:spcAft>
              <a:buClr>
                <a:schemeClr val="lt1"/>
              </a:buClr>
              <a:buSzPts val="1400"/>
              <a:buNone/>
              <a:defRPr sz="1400"/>
            </a:lvl2pPr>
            <a:lvl3pPr marL="1371600" lvl="2" indent="-228600" algn="l">
              <a:lnSpc>
                <a:spcPct val="150000"/>
              </a:lnSpc>
              <a:spcBef>
                <a:spcPts val="500"/>
              </a:spcBef>
              <a:spcAft>
                <a:spcPts val="0"/>
              </a:spcAft>
              <a:buClr>
                <a:schemeClr val="lt1"/>
              </a:buClr>
              <a:buSzPts val="1200"/>
              <a:buNone/>
              <a:defRPr sz="1200"/>
            </a:lvl3pPr>
            <a:lvl4pPr marL="1828800" lvl="3" indent="-228600" algn="l">
              <a:lnSpc>
                <a:spcPct val="150000"/>
              </a:lnSpc>
              <a:spcBef>
                <a:spcPts val="500"/>
              </a:spcBef>
              <a:spcAft>
                <a:spcPts val="0"/>
              </a:spcAft>
              <a:buClr>
                <a:schemeClr val="lt1"/>
              </a:buClr>
              <a:buSzPts val="1000"/>
              <a:buNone/>
              <a:defRPr sz="1000"/>
            </a:lvl4pPr>
            <a:lvl5pPr marL="2286000" lvl="4" indent="-228600" algn="l">
              <a:lnSpc>
                <a:spcPct val="150000"/>
              </a:lnSpc>
              <a:spcBef>
                <a:spcPts val="500"/>
              </a:spcBef>
              <a:spcAft>
                <a:spcPts val="0"/>
              </a:spcAft>
              <a:buClr>
                <a:schemeClr val="lt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8" name="Google Shape;68;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1"/>
        <p:cNvGrpSpPr/>
        <p:nvPr/>
      </p:nvGrpSpPr>
      <p:grpSpPr>
        <a:xfrm>
          <a:off x="0" y="0"/>
          <a:ext cx="0" cy="0"/>
          <a:chOff x="0" y="0"/>
          <a:chExt cx="0" cy="0"/>
        </a:xfrm>
      </p:grpSpPr>
      <p:sp>
        <p:nvSpPr>
          <p:cNvPr id="72" name="Google Shape;72;p3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35"/>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228600" algn="l">
              <a:lnSpc>
                <a:spcPct val="150000"/>
              </a:lnSpc>
              <a:spcBef>
                <a:spcPts val="1000"/>
              </a:spcBef>
              <a:spcAft>
                <a:spcPts val="0"/>
              </a:spcAft>
              <a:buClr>
                <a:schemeClr val="lt1"/>
              </a:buClr>
              <a:buSzPts val="1800"/>
              <a:buNone/>
              <a:defRPr/>
            </a:lvl1pPr>
            <a:lvl2pPr marL="914400" lvl="1" indent="-342900" algn="l">
              <a:lnSpc>
                <a:spcPct val="150000"/>
              </a:lnSpc>
              <a:spcBef>
                <a:spcPts val="500"/>
              </a:spcBef>
              <a:spcAft>
                <a:spcPts val="0"/>
              </a:spcAft>
              <a:buClr>
                <a:schemeClr val="lt1"/>
              </a:buClr>
              <a:buSzPts val="1800"/>
              <a:buChar char="•"/>
              <a:defRPr/>
            </a:lvl2pPr>
            <a:lvl3pPr marL="1371600" lvl="2" indent="-342900" algn="l">
              <a:lnSpc>
                <a:spcPct val="150000"/>
              </a:lnSpc>
              <a:spcBef>
                <a:spcPts val="500"/>
              </a:spcBef>
              <a:spcAft>
                <a:spcPts val="0"/>
              </a:spcAft>
              <a:buClr>
                <a:schemeClr val="lt1"/>
              </a:buClr>
              <a:buSzPts val="1800"/>
              <a:buChar char="•"/>
              <a:defRPr/>
            </a:lvl3pPr>
            <a:lvl4pPr marL="1828800" lvl="3" indent="-342900" algn="l">
              <a:lnSpc>
                <a:spcPct val="150000"/>
              </a:lnSpc>
              <a:spcBef>
                <a:spcPts val="500"/>
              </a:spcBef>
              <a:spcAft>
                <a:spcPts val="0"/>
              </a:spcAft>
              <a:buClr>
                <a:schemeClr val="lt1"/>
              </a:buClr>
              <a:buSzPts val="1800"/>
              <a:buChar char="•"/>
              <a:defRPr/>
            </a:lvl4pPr>
            <a:lvl5pPr marL="2286000" lvl="4" indent="-342900" algn="l">
              <a:lnSpc>
                <a:spcPct val="15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4" name="Google Shape;74;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9"/>
        <p:cNvGrpSpPr/>
        <p:nvPr/>
      </p:nvGrpSpPr>
      <p:grpSpPr>
        <a:xfrm>
          <a:off x="0" y="0"/>
          <a:ext cx="0" cy="0"/>
          <a:chOff x="0" y="0"/>
          <a:chExt cx="0" cy="0"/>
        </a:xfrm>
      </p:grpSpPr>
      <p:sp>
        <p:nvSpPr>
          <p:cNvPr id="10" name="Google Shape;10;p2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lt1"/>
              </a:buClr>
              <a:buSzPts val="4400"/>
              <a:buFont typeface="Arial"/>
              <a:buNone/>
              <a:defRPr sz="44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2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150000"/>
              </a:lnSpc>
              <a:spcBef>
                <a:spcPts val="1000"/>
              </a:spcBef>
              <a:spcAft>
                <a:spcPts val="0"/>
              </a:spcAft>
              <a:buClr>
                <a:schemeClr val="lt1"/>
              </a:buClr>
              <a:buSzPts val="2800"/>
              <a:buFont typeface="Arial"/>
              <a:buNone/>
              <a:defRPr sz="2800" b="0" i="0" u="none" strike="noStrike" cap="none">
                <a:solidFill>
                  <a:schemeClr val="lt1"/>
                </a:solidFill>
                <a:latin typeface="Lora"/>
                <a:ea typeface="Lora"/>
                <a:cs typeface="Lora"/>
                <a:sym typeface="Lora"/>
              </a:defRPr>
            </a:lvl1pPr>
            <a:lvl2pPr marL="914400" marR="0" lvl="1" indent="-381000" algn="l" rtl="0">
              <a:lnSpc>
                <a:spcPct val="150000"/>
              </a:lnSpc>
              <a:spcBef>
                <a:spcPts val="500"/>
              </a:spcBef>
              <a:spcAft>
                <a:spcPts val="0"/>
              </a:spcAft>
              <a:buClr>
                <a:schemeClr val="lt1"/>
              </a:buClr>
              <a:buSzPts val="2400"/>
              <a:buFont typeface="Arial"/>
              <a:buChar char="•"/>
              <a:defRPr sz="2400" b="0" i="0" u="none" strike="noStrike" cap="none">
                <a:solidFill>
                  <a:schemeClr val="lt1"/>
                </a:solidFill>
                <a:latin typeface="Lora"/>
                <a:ea typeface="Lora"/>
                <a:cs typeface="Lora"/>
                <a:sym typeface="Lora"/>
              </a:defRPr>
            </a:lvl2pPr>
            <a:lvl3pPr marL="1371600" marR="0" lvl="2" indent="-355600" algn="l" rtl="0">
              <a:lnSpc>
                <a:spcPct val="150000"/>
              </a:lnSpc>
              <a:spcBef>
                <a:spcPts val="500"/>
              </a:spcBef>
              <a:spcAft>
                <a:spcPts val="0"/>
              </a:spcAft>
              <a:buClr>
                <a:schemeClr val="lt1"/>
              </a:buClr>
              <a:buSzPts val="2000"/>
              <a:buFont typeface="Arial"/>
              <a:buChar char="•"/>
              <a:defRPr sz="2000" b="0" i="0" u="none" strike="noStrike" cap="none">
                <a:solidFill>
                  <a:schemeClr val="lt1"/>
                </a:solidFill>
                <a:latin typeface="Lora"/>
                <a:ea typeface="Lora"/>
                <a:cs typeface="Lora"/>
                <a:sym typeface="Lora"/>
              </a:defRPr>
            </a:lvl3pPr>
            <a:lvl4pPr marL="1828800" marR="0" lvl="3" indent="-342900" algn="l" rtl="0">
              <a:lnSpc>
                <a:spcPct val="150000"/>
              </a:lnSpc>
              <a:spcBef>
                <a:spcPts val="500"/>
              </a:spcBef>
              <a:spcAft>
                <a:spcPts val="0"/>
              </a:spcAft>
              <a:buClr>
                <a:schemeClr val="lt1"/>
              </a:buClr>
              <a:buSzPts val="1800"/>
              <a:buFont typeface="Arial"/>
              <a:buChar char="•"/>
              <a:defRPr sz="1800" b="0" i="0" u="none" strike="noStrike" cap="none">
                <a:solidFill>
                  <a:schemeClr val="lt1"/>
                </a:solidFill>
                <a:latin typeface="Lora"/>
                <a:ea typeface="Lora"/>
                <a:cs typeface="Lora"/>
                <a:sym typeface="Lora"/>
              </a:defRPr>
            </a:lvl4pPr>
            <a:lvl5pPr marL="2286000" marR="0" lvl="4" indent="-342900" algn="l" rtl="0">
              <a:lnSpc>
                <a:spcPct val="150000"/>
              </a:lnSpc>
              <a:spcBef>
                <a:spcPts val="500"/>
              </a:spcBef>
              <a:spcAft>
                <a:spcPts val="0"/>
              </a:spcAft>
              <a:buClr>
                <a:schemeClr val="lt1"/>
              </a:buClr>
              <a:buSzPts val="1800"/>
              <a:buFont typeface="Arial"/>
              <a:buChar char="•"/>
              <a:defRPr sz="1800" b="0" i="0" u="none" strike="noStrike" cap="none">
                <a:solidFill>
                  <a:schemeClr val="lt1"/>
                </a:solidFill>
                <a:latin typeface="Lora"/>
                <a:ea typeface="Lora"/>
                <a:cs typeface="Lora"/>
                <a:sym typeface="Lor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ora"/>
                <a:ea typeface="Lora"/>
                <a:cs typeface="Lora"/>
                <a:sym typeface="Lora"/>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ora"/>
                <a:ea typeface="Lora"/>
                <a:cs typeface="Lora"/>
                <a:sym typeface="Lora"/>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ora"/>
                <a:ea typeface="Lora"/>
                <a:cs typeface="Lora"/>
                <a:sym typeface="Lora"/>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ora"/>
                <a:ea typeface="Lora"/>
                <a:cs typeface="Lora"/>
                <a:sym typeface="Lora"/>
              </a:defRPr>
            </a:lvl9pPr>
          </a:lstStyle>
          <a:p>
            <a:endParaRPr/>
          </a:p>
        </p:txBody>
      </p:sp>
      <p:sp>
        <p:nvSpPr>
          <p:cNvPr id="12" name="Google Shape;12;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Lora"/>
                <a:ea typeface="Lora"/>
                <a:cs typeface="Lora"/>
                <a:sym typeface="Lor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ora"/>
                <a:ea typeface="Lora"/>
                <a:cs typeface="Lora"/>
                <a:sym typeface="Lor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ora"/>
                <a:ea typeface="Lora"/>
                <a:cs typeface="Lora"/>
                <a:sym typeface="Lor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ora"/>
                <a:ea typeface="Lora"/>
                <a:cs typeface="Lora"/>
                <a:sym typeface="Lor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ora"/>
                <a:ea typeface="Lora"/>
                <a:cs typeface="Lora"/>
                <a:sym typeface="Lor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ora"/>
                <a:ea typeface="Lora"/>
                <a:cs typeface="Lora"/>
                <a:sym typeface="Lor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ora"/>
                <a:ea typeface="Lora"/>
                <a:cs typeface="Lora"/>
                <a:sym typeface="Lor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ora"/>
                <a:ea typeface="Lora"/>
                <a:cs typeface="Lora"/>
                <a:sym typeface="Lor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ora"/>
                <a:ea typeface="Lora"/>
                <a:cs typeface="Lora"/>
                <a:sym typeface="Lora"/>
              </a:defRPr>
            </a:lvl9pPr>
          </a:lstStyle>
          <a:p>
            <a:endParaRPr/>
          </a:p>
        </p:txBody>
      </p:sp>
      <p:sp>
        <p:nvSpPr>
          <p:cNvPr id="13" name="Google Shape;13;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Lora"/>
                <a:ea typeface="Lora"/>
                <a:cs typeface="Lora"/>
                <a:sym typeface="Lor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ora"/>
                <a:ea typeface="Lora"/>
                <a:cs typeface="Lora"/>
                <a:sym typeface="Lor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ora"/>
                <a:ea typeface="Lora"/>
                <a:cs typeface="Lora"/>
                <a:sym typeface="Lor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ora"/>
                <a:ea typeface="Lora"/>
                <a:cs typeface="Lora"/>
                <a:sym typeface="Lor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ora"/>
                <a:ea typeface="Lora"/>
                <a:cs typeface="Lora"/>
                <a:sym typeface="Lor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ora"/>
                <a:ea typeface="Lora"/>
                <a:cs typeface="Lora"/>
                <a:sym typeface="Lor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ora"/>
                <a:ea typeface="Lora"/>
                <a:cs typeface="Lora"/>
                <a:sym typeface="Lor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ora"/>
                <a:ea typeface="Lora"/>
                <a:cs typeface="Lora"/>
                <a:sym typeface="Lor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ora"/>
                <a:ea typeface="Lora"/>
                <a:cs typeface="Lora"/>
                <a:sym typeface="Lora"/>
              </a:defRPr>
            </a:lvl9pPr>
          </a:lstStyle>
          <a:p>
            <a:endParaRPr/>
          </a:p>
        </p:txBody>
      </p:sp>
      <p:sp>
        <p:nvSpPr>
          <p:cNvPr id="14" name="Google Shape;14;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9pPr>
          </a:lstStyle>
          <a:p>
            <a:pPr marL="0" lvl="0" indent="0" algn="r" rtl="0">
              <a:spcBef>
                <a:spcPts val="0"/>
              </a:spcBef>
              <a:spcAft>
                <a:spcPts val="0"/>
              </a:spcAft>
              <a:buNone/>
            </a:pPr>
            <a:fld id="{00000000-1234-1234-1234-123412341234}" type="slidenum">
              <a:rPr lang="en-GB"/>
              <a:t>‹#›</a:t>
            </a:fld>
            <a:endParaRPr/>
          </a:p>
        </p:txBody>
      </p:sp>
      <p:sp>
        <p:nvSpPr>
          <p:cNvPr id="15" name="Google Shape;15;p25"/>
          <p:cNvSpPr/>
          <p:nvPr/>
        </p:nvSpPr>
        <p:spPr>
          <a:xfrm>
            <a:off x="0" y="0"/>
            <a:ext cx="12192000" cy="6858000"/>
          </a:xfrm>
          <a:prstGeom prst="rect">
            <a:avLst/>
          </a:prstGeom>
          <a:noFill/>
          <a:ln w="38100" cap="flat" cmpd="sng">
            <a:solidFill>
              <a:srgbClr val="FCB71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ora"/>
              <a:ea typeface="Lora"/>
              <a:cs typeface="Lora"/>
              <a:sym typeface="Lora"/>
            </a:endParaRPr>
          </a:p>
        </p:txBody>
      </p:sp>
      <p:pic>
        <p:nvPicPr>
          <p:cNvPr id="16" name="Google Shape;16;p25" descr="A yellow text on a black background&#10;&#10;AI-generated content may be incorrect."/>
          <p:cNvPicPr preferRelativeResize="0"/>
          <p:nvPr/>
        </p:nvPicPr>
        <p:blipFill rotWithShape="1">
          <a:blip r:embed="rId14">
            <a:alphaModFix/>
          </a:blip>
          <a:srcRect/>
          <a:stretch/>
        </p:blipFill>
        <p:spPr>
          <a:xfrm>
            <a:off x="9082114" y="6327516"/>
            <a:ext cx="1470163" cy="422792"/>
          </a:xfrm>
          <a:prstGeom prst="rect">
            <a:avLst/>
          </a:prstGeom>
          <a:noFill/>
          <a:ln>
            <a:noFill/>
          </a:ln>
        </p:spPr>
      </p:pic>
      <p:grpSp>
        <p:nvGrpSpPr>
          <p:cNvPr id="17" name="Google Shape;17;p25"/>
          <p:cNvGrpSpPr/>
          <p:nvPr/>
        </p:nvGrpSpPr>
        <p:grpSpPr>
          <a:xfrm>
            <a:off x="10762116" y="6343995"/>
            <a:ext cx="1105656" cy="365125"/>
            <a:chOff x="3716315" y="1396339"/>
            <a:chExt cx="5295398" cy="1836683"/>
          </a:xfrm>
        </p:grpSpPr>
        <p:sp>
          <p:nvSpPr>
            <p:cNvPr id="18" name="Google Shape;18;p25"/>
            <p:cNvSpPr/>
            <p:nvPr/>
          </p:nvSpPr>
          <p:spPr>
            <a:xfrm>
              <a:off x="3716317" y="1396339"/>
              <a:ext cx="1828800" cy="1828800"/>
            </a:xfrm>
            <a:prstGeom prst="ellipse">
              <a:avLst/>
            </a:prstGeom>
            <a:solidFill>
              <a:schemeClr val="lt1"/>
            </a:solidFill>
            <a:ln w="12700" cap="flat" cmpd="sng">
              <a:solidFill>
                <a:srgbClr val="6A4D0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ora"/>
                <a:ea typeface="Lora"/>
                <a:cs typeface="Lora"/>
                <a:sym typeface="Lora"/>
              </a:endParaRPr>
            </a:p>
          </p:txBody>
        </p:sp>
        <p:pic>
          <p:nvPicPr>
            <p:cNvPr id="19" name="Google Shape;19;p25" descr="DORA logo"/>
            <p:cNvPicPr preferRelativeResize="0"/>
            <p:nvPr/>
          </p:nvPicPr>
          <p:blipFill rotWithShape="1">
            <a:blip r:embed="rId15">
              <a:alphaModFix/>
            </a:blip>
            <a:srcRect/>
            <a:stretch/>
          </p:blipFill>
          <p:spPr>
            <a:xfrm>
              <a:off x="3716315" y="1404222"/>
              <a:ext cx="5295398" cy="1828800"/>
            </a:xfrm>
            <a:prstGeom prst="rect">
              <a:avLst/>
            </a:prstGeom>
            <a:noFill/>
            <a:ln>
              <a:noFill/>
            </a:ln>
          </p:spPr>
        </p:pic>
      </p:gr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creativecommons.org/licenses/by-sa/4.0/"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24.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jpg"/></Relationships>
</file>

<file path=ppt/slides/_rels/slide15.xml.rels><?xml version="1.0" encoding="UTF-8" standalone="yes"?>
<Relationships xmlns="http://schemas.openxmlformats.org/package/2006/relationships"><Relationship Id="rId3" Type="http://schemas.openxmlformats.org/officeDocument/2006/relationships/hyperlink" Target="https://sfdora.org/dora-case-studies/" TargetMode="External"/><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hyperlink" Target="https://sfdora.org/resource-library/" TargetMode="External"/><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30.jpg"/><Relationship Id="rId4" Type="http://schemas.openxmlformats.org/officeDocument/2006/relationships/hyperlink" Target="https://sfdora.org/2023/03/02/introducing-two-new-tools-to-support-responsible-research-assessment-debiasing-committee-composition-and-building-blocks-for-impact/"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32.png"/><Relationship Id="rId4" Type="http://schemas.openxmlformats.org/officeDocument/2006/relationships/hyperlink" Target="https://sfdora.org/reformscape"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mailto:info@sfdora.org" TargetMode="External"/><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hyperlink" Target="https://sfdora.org/"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hyperlink" Target="https://sfdora.org/signers/"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image" Target="../media/image10.jpg"/><Relationship Id="rId7" Type="http://schemas.openxmlformats.org/officeDocument/2006/relationships/image" Target="../media/image14.jp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1.jpg"/><Relationship Id="rId9" Type="http://schemas.openxmlformats.org/officeDocument/2006/relationships/image" Target="../media/image1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en-GB"/>
              <a:t>How to use this resource</a:t>
            </a:r>
            <a:endParaRPr/>
          </a:p>
        </p:txBody>
      </p:sp>
      <p:sp>
        <p:nvSpPr>
          <p:cNvPr id="94" name="Google Shape;94;p3"/>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lnSpcReduction="10000"/>
          </a:bodyPr>
          <a:lstStyle/>
          <a:p>
            <a:pPr marL="457200" lvl="0" indent="-228600" algn="l" rtl="0">
              <a:lnSpc>
                <a:spcPct val="150000"/>
              </a:lnSpc>
              <a:spcBef>
                <a:spcPts val="1000"/>
              </a:spcBef>
              <a:spcAft>
                <a:spcPts val="0"/>
              </a:spcAft>
              <a:buSzPts val="2800"/>
              <a:buNone/>
            </a:pPr>
            <a:r>
              <a:rPr lang="en-GB" sz="1600">
                <a:latin typeface="Lora"/>
                <a:ea typeface="Lora"/>
                <a:cs typeface="Lora"/>
                <a:sym typeface="Lora"/>
              </a:rPr>
              <a:t>This slide deck has been developed to introduce </a:t>
            </a:r>
            <a:r>
              <a:rPr lang="en-GB" sz="1600">
                <a:solidFill>
                  <a:schemeClr val="accent1"/>
                </a:solidFill>
                <a:latin typeface="Lora"/>
                <a:ea typeface="Lora"/>
                <a:cs typeface="Lora"/>
                <a:sym typeface="Lora"/>
              </a:rPr>
              <a:t>“A Practical Guide to Implementing Responsible Research Assessment at Research Performing Organizations”</a:t>
            </a:r>
            <a:r>
              <a:rPr lang="en-GB" sz="1600">
                <a:solidFill>
                  <a:schemeClr val="lt1"/>
                </a:solidFill>
                <a:latin typeface="Lora"/>
                <a:ea typeface="Lora"/>
                <a:cs typeface="Lora"/>
                <a:sym typeface="Lora"/>
              </a:rPr>
              <a:t>. </a:t>
            </a:r>
            <a:endParaRPr/>
          </a:p>
          <a:p>
            <a:pPr marL="457200" lvl="0" indent="-228600" algn="l" rtl="0">
              <a:lnSpc>
                <a:spcPct val="150000"/>
              </a:lnSpc>
              <a:spcBef>
                <a:spcPts val="1000"/>
              </a:spcBef>
              <a:spcAft>
                <a:spcPts val="0"/>
              </a:spcAft>
              <a:buSzPts val="2800"/>
              <a:buNone/>
            </a:pPr>
            <a:r>
              <a:rPr lang="en-GB" sz="1600">
                <a:latin typeface="Lora"/>
                <a:ea typeface="Lora"/>
                <a:cs typeface="Lora"/>
                <a:sym typeface="Lora"/>
              </a:rPr>
              <a:t>This slide deck may be particularly useful for DORA partners and friends in presenting the Guide to their communities.</a:t>
            </a:r>
            <a:endParaRPr/>
          </a:p>
          <a:p>
            <a:pPr marL="457200" lvl="0" indent="-228600" algn="l" rtl="0">
              <a:lnSpc>
                <a:spcPct val="150000"/>
              </a:lnSpc>
              <a:spcBef>
                <a:spcPts val="1000"/>
              </a:spcBef>
              <a:spcAft>
                <a:spcPts val="0"/>
              </a:spcAft>
              <a:buSzPts val="2800"/>
              <a:buNone/>
            </a:pPr>
            <a:r>
              <a:rPr lang="en-GB" sz="1600">
                <a:solidFill>
                  <a:schemeClr val="lt1"/>
                </a:solidFill>
                <a:latin typeface="Lora"/>
                <a:ea typeface="Lora"/>
                <a:cs typeface="Lora"/>
                <a:sym typeface="Lora"/>
              </a:rPr>
              <a:t>It briefly introduces DORA and then introduces the Guide, launched in May 2025. </a:t>
            </a:r>
            <a:r>
              <a:rPr lang="en-GB" sz="1600">
                <a:latin typeface="Lora"/>
                <a:ea typeface="Lora"/>
                <a:cs typeface="Lora"/>
                <a:sym typeface="Lora"/>
              </a:rPr>
              <a:t>Notes for presenters are included in the notes section of each slide.</a:t>
            </a:r>
            <a:endParaRPr/>
          </a:p>
          <a:p>
            <a:pPr marL="457200" lvl="0" indent="-228600" algn="l" rtl="0">
              <a:lnSpc>
                <a:spcPct val="150000"/>
              </a:lnSpc>
              <a:spcBef>
                <a:spcPts val="1000"/>
              </a:spcBef>
              <a:spcAft>
                <a:spcPts val="0"/>
              </a:spcAft>
              <a:buSzPts val="2800"/>
              <a:buNone/>
            </a:pPr>
            <a:endParaRPr sz="1600">
              <a:solidFill>
                <a:schemeClr val="lt1"/>
              </a:solidFill>
              <a:latin typeface="Lora"/>
              <a:ea typeface="Lora"/>
              <a:cs typeface="Lora"/>
              <a:sym typeface="Lora"/>
            </a:endParaRPr>
          </a:p>
        </p:txBody>
      </p:sp>
      <p:sp>
        <p:nvSpPr>
          <p:cNvPr id="95" name="Google Shape;95;p3"/>
          <p:cNvSpPr txBox="1"/>
          <p:nvPr/>
        </p:nvSpPr>
        <p:spPr>
          <a:xfrm>
            <a:off x="6733613" y="1825625"/>
            <a:ext cx="5181600" cy="4351338"/>
          </a:xfrm>
          <a:prstGeom prst="rect">
            <a:avLst/>
          </a:prstGeom>
          <a:noFill/>
          <a:ln>
            <a:noFill/>
          </a:ln>
        </p:spPr>
        <p:txBody>
          <a:bodyPr spcFirstLastPara="1" wrap="square" lIns="91425" tIns="45700" rIns="91425" bIns="45700" anchor="t" anchorCtr="0">
            <a:normAutofit fontScale="77500" lnSpcReduction="20000"/>
          </a:bodyPr>
          <a:lstStyle/>
          <a:p>
            <a:pPr marL="457200" marR="0" lvl="0" indent="-228600" algn="l" rtl="0">
              <a:lnSpc>
                <a:spcPct val="150000"/>
              </a:lnSpc>
              <a:spcBef>
                <a:spcPts val="1000"/>
              </a:spcBef>
              <a:spcAft>
                <a:spcPts val="0"/>
              </a:spcAft>
              <a:buClr>
                <a:schemeClr val="lt1"/>
              </a:buClr>
              <a:buSzPct val="180645"/>
              <a:buFont typeface="Arial"/>
              <a:buNone/>
            </a:pPr>
            <a:r>
              <a:rPr lang="en-GB" sz="2000" b="0" i="0" u="none" strike="noStrike" cap="none">
                <a:solidFill>
                  <a:schemeClr val="lt1"/>
                </a:solidFill>
                <a:latin typeface="Lora"/>
                <a:ea typeface="Lora"/>
                <a:cs typeface="Lora"/>
                <a:sym typeface="Lora"/>
              </a:rPr>
              <a:t>Please feel free to use what needed and edit the slides as suitable for your institutional needs.</a:t>
            </a:r>
            <a:endParaRPr/>
          </a:p>
          <a:p>
            <a:pPr marL="457200" marR="0" lvl="0" indent="-228600" algn="l" rtl="0">
              <a:lnSpc>
                <a:spcPct val="150000"/>
              </a:lnSpc>
              <a:spcBef>
                <a:spcPts val="1000"/>
              </a:spcBef>
              <a:spcAft>
                <a:spcPts val="0"/>
              </a:spcAft>
              <a:buClr>
                <a:schemeClr val="lt1"/>
              </a:buClr>
              <a:buSzPct val="180645"/>
              <a:buFont typeface="Arial"/>
              <a:buNone/>
            </a:pPr>
            <a:r>
              <a:rPr lang="en-GB" sz="2000" b="0" i="0" u="none" strike="noStrike" cap="none">
                <a:solidFill>
                  <a:schemeClr val="lt1"/>
                </a:solidFill>
                <a:latin typeface="Lora"/>
                <a:ea typeface="Lora"/>
                <a:cs typeface="Lora"/>
                <a:sym typeface="Lora"/>
              </a:rPr>
              <a:t>This content is available under a Creative Commons Attribution License (</a:t>
            </a:r>
            <a:r>
              <a:rPr lang="en-GB" sz="2000" b="0" i="0" u="sng" strike="noStrike" cap="none">
                <a:solidFill>
                  <a:schemeClr val="lt1"/>
                </a:solidFill>
                <a:latin typeface="Lora"/>
                <a:ea typeface="Lora"/>
                <a:cs typeface="Lora"/>
                <a:sym typeface="Lora"/>
                <a:hlinkClick r:id="rId3">
                  <a:extLst>
                    <a:ext uri="{A12FA001-AC4F-418D-AE19-62706E023703}">
                      <ahyp:hlinkClr xmlns:ahyp="http://schemas.microsoft.com/office/drawing/2018/hyperlinkcolor" val="tx"/>
                    </a:ext>
                  </a:extLst>
                </a:hlinkClick>
              </a:rPr>
              <a:t>CC BY-SA 4.0</a:t>
            </a:r>
            <a:r>
              <a:rPr lang="en-GB" sz="2000" b="0" i="0" u="none" strike="noStrike" cap="none">
                <a:solidFill>
                  <a:schemeClr val="lt1"/>
                </a:solidFill>
                <a:latin typeface="Lora"/>
                <a:ea typeface="Lora"/>
                <a:cs typeface="Lora"/>
                <a:sym typeface="Lora"/>
              </a:rPr>
              <a:t>), except supporter logos. Logos are trademarks or registered trademarks of their respective organizations and may not be reused or reproduced without permission. The DORA logo may be used provided its visual integrity is maintained and it is not used in any way to suggest endorsement by DORA.</a:t>
            </a:r>
            <a:endParaRPr/>
          </a:p>
        </p:txBody>
      </p:sp>
      <p:pic>
        <p:nvPicPr>
          <p:cNvPr id="96" name="Google Shape;96;p3" descr="Creative Commons CC BY-SA logo."/>
          <p:cNvPicPr preferRelativeResize="0">
            <a:picLocks noGrp="1"/>
          </p:cNvPicPr>
          <p:nvPr>
            <p:ph type="body" idx="2"/>
          </p:nvPr>
        </p:nvPicPr>
        <p:blipFill rotWithShape="1">
          <a:blip r:embed="rId4">
            <a:alphaModFix/>
          </a:blip>
          <a:srcRect/>
          <a:stretch/>
        </p:blipFill>
        <p:spPr>
          <a:xfrm>
            <a:off x="7258257" y="5763817"/>
            <a:ext cx="1171915" cy="41314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44"/>
          <p:cNvSpPr txBox="1">
            <a:spLocks noGrp="1"/>
          </p:cNvSpPr>
          <p:nvPr>
            <p:ph type="title"/>
          </p:nvPr>
        </p:nvSpPr>
        <p:spPr>
          <a:xfrm>
            <a:off x="529950" y="365000"/>
            <a:ext cx="109788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en-GB" sz="3600">
                <a:latin typeface="Lora"/>
                <a:ea typeface="Lora"/>
                <a:cs typeface="Lora"/>
                <a:sym typeface="Lora"/>
              </a:rPr>
              <a:t>What’s in the Guide</a:t>
            </a:r>
            <a:br>
              <a:rPr lang="en-GB">
                <a:latin typeface="Lora"/>
                <a:ea typeface="Lora"/>
                <a:cs typeface="Lora"/>
                <a:sym typeface="Lora"/>
              </a:rPr>
            </a:br>
            <a:r>
              <a:rPr lang="en-GB" sz="2200" b="1">
                <a:solidFill>
                  <a:schemeClr val="accent1"/>
                </a:solidFill>
                <a:latin typeface="Lora"/>
                <a:ea typeface="Lora"/>
                <a:cs typeface="Lora"/>
                <a:sym typeface="Lora"/>
              </a:rPr>
              <a:t>Principles, activities, key moments, resources, references – threaded with examples</a:t>
            </a:r>
            <a:endParaRPr>
              <a:latin typeface="Lora"/>
              <a:ea typeface="Lora"/>
              <a:cs typeface="Lora"/>
              <a:sym typeface="Lora"/>
            </a:endParaRPr>
          </a:p>
        </p:txBody>
      </p:sp>
      <p:sp>
        <p:nvSpPr>
          <p:cNvPr id="179" name="Google Shape;179;p44"/>
          <p:cNvSpPr txBox="1"/>
          <p:nvPr/>
        </p:nvSpPr>
        <p:spPr>
          <a:xfrm>
            <a:off x="529950" y="2010560"/>
            <a:ext cx="8842800" cy="4339609"/>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chemeClr val="lt1"/>
              </a:buClr>
              <a:buSzPts val="2400"/>
              <a:buFont typeface="Noto Sans Symbols"/>
              <a:buChar char="▪"/>
            </a:pPr>
            <a:r>
              <a:rPr lang="en-GB" sz="2100" b="1" i="0" u="none" strike="noStrike" cap="none">
                <a:solidFill>
                  <a:schemeClr val="accent1"/>
                </a:solidFill>
                <a:latin typeface="Lora"/>
                <a:ea typeface="Lora"/>
                <a:cs typeface="Lora"/>
                <a:sym typeface="Lora"/>
              </a:rPr>
              <a:t>Chapter 1:  </a:t>
            </a:r>
            <a:r>
              <a:rPr lang="en-GB" sz="2100" b="0" i="0" u="none" strike="noStrike" cap="none">
                <a:solidFill>
                  <a:schemeClr val="lt1"/>
                </a:solidFill>
                <a:latin typeface="Lora"/>
                <a:ea typeface="Lora"/>
                <a:cs typeface="Lora"/>
                <a:sym typeface="Lora"/>
              </a:rPr>
              <a:t>Introduction to Responsible Research Assessment &amp; its underlying principles</a:t>
            </a:r>
            <a:endParaRPr sz="2100" b="0" i="0" u="none" strike="noStrike" cap="none">
              <a:solidFill>
                <a:srgbClr val="000000"/>
              </a:solidFill>
              <a:latin typeface="Lora"/>
              <a:ea typeface="Lora"/>
              <a:cs typeface="Lora"/>
              <a:sym typeface="Lora"/>
            </a:endParaRPr>
          </a:p>
          <a:p>
            <a:pPr marL="720725" marR="0" lvl="2" indent="-342900" algn="l" rtl="0">
              <a:lnSpc>
                <a:spcPct val="100000"/>
              </a:lnSpc>
              <a:spcBef>
                <a:spcPts val="600"/>
              </a:spcBef>
              <a:spcAft>
                <a:spcPts val="0"/>
              </a:spcAft>
              <a:buClr>
                <a:schemeClr val="lt1"/>
              </a:buClr>
              <a:buSzPts val="1800"/>
              <a:buFont typeface="Arial"/>
              <a:buChar char="•"/>
            </a:pPr>
            <a:r>
              <a:rPr lang="en-GB" sz="2100" b="1" i="0" u="none" strike="noStrike" cap="none">
                <a:solidFill>
                  <a:schemeClr val="lt1"/>
                </a:solidFill>
                <a:latin typeface="Lora"/>
                <a:ea typeface="Lora"/>
                <a:cs typeface="Lora"/>
                <a:sym typeface="Lora"/>
              </a:rPr>
              <a:t>Holistic view of impact</a:t>
            </a:r>
            <a:endParaRPr sz="2100" b="0" i="0" u="none" strike="noStrike" cap="none">
              <a:solidFill>
                <a:srgbClr val="000000"/>
              </a:solidFill>
              <a:latin typeface="Lora"/>
              <a:ea typeface="Lora"/>
              <a:cs typeface="Lora"/>
              <a:sym typeface="Lora"/>
            </a:endParaRPr>
          </a:p>
          <a:p>
            <a:pPr marL="720725" marR="0" lvl="2" indent="-342900" algn="l" rtl="0">
              <a:lnSpc>
                <a:spcPct val="100000"/>
              </a:lnSpc>
              <a:spcBef>
                <a:spcPts val="0"/>
              </a:spcBef>
              <a:spcAft>
                <a:spcPts val="0"/>
              </a:spcAft>
              <a:buClr>
                <a:schemeClr val="lt1"/>
              </a:buClr>
              <a:buSzPts val="1800"/>
              <a:buFont typeface="Arial"/>
              <a:buChar char="•"/>
            </a:pPr>
            <a:r>
              <a:rPr lang="en-GB" sz="2100" b="1" i="0" u="none" strike="noStrike" cap="none">
                <a:solidFill>
                  <a:schemeClr val="lt1"/>
                </a:solidFill>
                <a:latin typeface="Lora"/>
                <a:ea typeface="Lora"/>
                <a:cs typeface="Lora"/>
                <a:sym typeface="Lora"/>
              </a:rPr>
              <a:t>Balanced and broad : quality over quantity</a:t>
            </a:r>
            <a:endParaRPr sz="2100" b="0" i="0" u="none" strike="noStrike" cap="none">
              <a:solidFill>
                <a:srgbClr val="000000"/>
              </a:solidFill>
              <a:latin typeface="Lora"/>
              <a:ea typeface="Lora"/>
              <a:cs typeface="Lora"/>
              <a:sym typeface="Lora"/>
            </a:endParaRPr>
          </a:p>
          <a:p>
            <a:pPr marL="720725" marR="0" lvl="2" indent="-342900" algn="l" rtl="0">
              <a:lnSpc>
                <a:spcPct val="100000"/>
              </a:lnSpc>
              <a:spcBef>
                <a:spcPts val="0"/>
              </a:spcBef>
              <a:spcAft>
                <a:spcPts val="0"/>
              </a:spcAft>
              <a:buClr>
                <a:schemeClr val="lt1"/>
              </a:buClr>
              <a:buSzPts val="1800"/>
              <a:buFont typeface="Arial"/>
              <a:buChar char="•"/>
            </a:pPr>
            <a:r>
              <a:rPr lang="en-GB" sz="2100" b="1" i="0" u="none" strike="noStrike" cap="none">
                <a:solidFill>
                  <a:schemeClr val="lt1"/>
                </a:solidFill>
                <a:latin typeface="Lora"/>
                <a:ea typeface="Lora"/>
                <a:cs typeface="Lora"/>
                <a:sym typeface="Lora"/>
              </a:rPr>
              <a:t>Equitable opportunities for researchers</a:t>
            </a:r>
            <a:endParaRPr sz="2100" b="0" i="0" u="none" strike="noStrike" cap="none">
              <a:solidFill>
                <a:srgbClr val="000000"/>
              </a:solidFill>
              <a:latin typeface="Lora"/>
              <a:ea typeface="Lora"/>
              <a:cs typeface="Lora"/>
              <a:sym typeface="Lora"/>
            </a:endParaRPr>
          </a:p>
          <a:p>
            <a:pPr marL="720725" marR="0" lvl="2" indent="-228600" algn="l" rtl="0">
              <a:lnSpc>
                <a:spcPct val="100000"/>
              </a:lnSpc>
              <a:spcBef>
                <a:spcPts val="0"/>
              </a:spcBef>
              <a:spcAft>
                <a:spcPts val="0"/>
              </a:spcAft>
              <a:buClr>
                <a:schemeClr val="lt1"/>
              </a:buClr>
              <a:buSzPts val="1800"/>
              <a:buFont typeface="Arial"/>
              <a:buNone/>
            </a:pPr>
            <a:endParaRPr sz="2100" b="1" i="0" u="none" strike="noStrike" cap="none">
              <a:solidFill>
                <a:schemeClr val="lt1"/>
              </a:solidFill>
              <a:latin typeface="Lora"/>
              <a:ea typeface="Lora"/>
              <a:cs typeface="Lora"/>
              <a:sym typeface="Lora"/>
            </a:endParaRPr>
          </a:p>
          <a:p>
            <a:pPr marL="342900" marR="0" lvl="0" indent="-342900" algn="l" rtl="0">
              <a:lnSpc>
                <a:spcPct val="100000"/>
              </a:lnSpc>
              <a:spcBef>
                <a:spcPts val="0"/>
              </a:spcBef>
              <a:spcAft>
                <a:spcPts val="0"/>
              </a:spcAft>
              <a:buClr>
                <a:schemeClr val="lt1"/>
              </a:buClr>
              <a:buSzPts val="2400"/>
              <a:buFont typeface="Noto Sans Symbols"/>
              <a:buChar char="▪"/>
            </a:pPr>
            <a:r>
              <a:rPr lang="en-GB" sz="2100" b="1" i="0" u="none" strike="noStrike" cap="none">
                <a:solidFill>
                  <a:schemeClr val="accent1"/>
                </a:solidFill>
                <a:latin typeface="Lora"/>
                <a:ea typeface="Lora"/>
                <a:cs typeface="Lora"/>
                <a:sym typeface="Lora"/>
              </a:rPr>
              <a:t>Chapter 2:</a:t>
            </a:r>
            <a:r>
              <a:rPr lang="en-GB" sz="2100" b="1" i="0" u="none" strike="noStrike" cap="none">
                <a:solidFill>
                  <a:schemeClr val="lt1"/>
                </a:solidFill>
                <a:latin typeface="Lora"/>
                <a:ea typeface="Lora"/>
                <a:cs typeface="Lora"/>
                <a:sym typeface="Lora"/>
              </a:rPr>
              <a:t>  </a:t>
            </a:r>
            <a:r>
              <a:rPr lang="en-GB" sz="2100" b="0" i="0" u="none" strike="noStrike" cap="none">
                <a:solidFill>
                  <a:schemeClr val="lt1"/>
                </a:solidFill>
                <a:latin typeface="Lora"/>
                <a:ea typeface="Lora"/>
                <a:cs typeface="Lora"/>
                <a:sym typeface="Lora"/>
              </a:rPr>
              <a:t>Key activities in developing a Responsible Research Assessment Strategy </a:t>
            </a:r>
            <a:endParaRPr sz="2100" b="1" i="0" u="none" strike="noStrike" cap="none">
              <a:solidFill>
                <a:schemeClr val="lt1"/>
              </a:solidFill>
              <a:latin typeface="Lora"/>
              <a:ea typeface="Lora"/>
              <a:cs typeface="Lora"/>
              <a:sym typeface="Lora"/>
            </a:endParaRPr>
          </a:p>
          <a:p>
            <a:pPr marL="342900" marR="0" lvl="0" indent="-342900" algn="l" rtl="0">
              <a:lnSpc>
                <a:spcPct val="100000"/>
              </a:lnSpc>
              <a:spcBef>
                <a:spcPts val="1200"/>
              </a:spcBef>
              <a:spcAft>
                <a:spcPts val="0"/>
              </a:spcAft>
              <a:buClr>
                <a:schemeClr val="lt1"/>
              </a:buClr>
              <a:buSzPts val="2400"/>
              <a:buFont typeface="Noto Sans Symbols"/>
              <a:buChar char="▪"/>
            </a:pPr>
            <a:r>
              <a:rPr lang="en-GB" sz="2100" b="1" i="0" u="none" strike="noStrike" cap="none">
                <a:solidFill>
                  <a:schemeClr val="accent1"/>
                </a:solidFill>
                <a:latin typeface="Lora"/>
                <a:ea typeface="Lora"/>
                <a:cs typeface="Lora"/>
                <a:sym typeface="Lora"/>
              </a:rPr>
              <a:t>Chapter 3:</a:t>
            </a:r>
            <a:r>
              <a:rPr lang="en-GB" sz="2100" b="1" i="0" u="none" strike="noStrike" cap="none">
                <a:solidFill>
                  <a:schemeClr val="lt1"/>
                </a:solidFill>
                <a:latin typeface="Lora"/>
                <a:ea typeface="Lora"/>
                <a:cs typeface="Lora"/>
                <a:sym typeface="Lora"/>
              </a:rPr>
              <a:t>  </a:t>
            </a:r>
            <a:r>
              <a:rPr lang="en-GB" sz="2100" b="0" i="0" u="none" strike="noStrike" cap="none">
                <a:solidFill>
                  <a:schemeClr val="lt1"/>
                </a:solidFill>
                <a:latin typeface="Lora"/>
                <a:ea typeface="Lora"/>
                <a:cs typeface="Lora"/>
                <a:sym typeface="Lora"/>
              </a:rPr>
              <a:t>Key moments in research and researcher assessment</a:t>
            </a:r>
            <a:endParaRPr sz="2100" b="1" i="0" u="none" strike="noStrike" cap="none">
              <a:solidFill>
                <a:schemeClr val="lt1"/>
              </a:solidFill>
              <a:latin typeface="Lora"/>
              <a:ea typeface="Lora"/>
              <a:cs typeface="Lora"/>
              <a:sym typeface="Lora"/>
            </a:endParaRPr>
          </a:p>
          <a:p>
            <a:pPr marL="342900" marR="0" lvl="0" indent="-342900" algn="l" rtl="0">
              <a:lnSpc>
                <a:spcPct val="100000"/>
              </a:lnSpc>
              <a:spcBef>
                <a:spcPts val="1200"/>
              </a:spcBef>
              <a:spcAft>
                <a:spcPts val="0"/>
              </a:spcAft>
              <a:buClr>
                <a:schemeClr val="lt1"/>
              </a:buClr>
              <a:buSzPts val="2400"/>
              <a:buFont typeface="Noto Sans Symbols"/>
              <a:buChar char="▪"/>
            </a:pPr>
            <a:r>
              <a:rPr lang="en-GB" sz="2100" b="1" i="0" u="none" strike="noStrike" cap="none">
                <a:solidFill>
                  <a:schemeClr val="accent1"/>
                </a:solidFill>
                <a:latin typeface="Lora"/>
                <a:ea typeface="Lora"/>
                <a:cs typeface="Lora"/>
                <a:sym typeface="Lora"/>
              </a:rPr>
              <a:t>Chapter 4:</a:t>
            </a:r>
            <a:r>
              <a:rPr lang="en-GB" sz="2100" b="1" i="0" u="none" strike="noStrike" cap="none">
                <a:solidFill>
                  <a:schemeClr val="lt1"/>
                </a:solidFill>
                <a:latin typeface="Lora"/>
                <a:ea typeface="Lora"/>
                <a:cs typeface="Lora"/>
                <a:sym typeface="Lora"/>
              </a:rPr>
              <a:t>  </a:t>
            </a:r>
            <a:r>
              <a:rPr lang="en-GB" sz="2100" b="0" i="0" u="none" strike="noStrike" cap="none">
                <a:solidFill>
                  <a:schemeClr val="lt1"/>
                </a:solidFill>
                <a:latin typeface="Lora"/>
                <a:ea typeface="Lora"/>
                <a:cs typeface="Lora"/>
                <a:sym typeface="Lora"/>
              </a:rPr>
              <a:t>Global initiatives and exemplars relevant to RRA</a:t>
            </a:r>
            <a:endParaRPr sz="2100" b="0" i="0" u="none" strike="noStrike" cap="none">
              <a:solidFill>
                <a:srgbClr val="000000"/>
              </a:solidFill>
              <a:latin typeface="Lora"/>
              <a:ea typeface="Lora"/>
              <a:cs typeface="Lora"/>
              <a:sym typeface="Lora"/>
            </a:endParaRPr>
          </a:p>
          <a:p>
            <a:pPr marL="342900" marR="0" lvl="0" indent="-342900" algn="l" rtl="0">
              <a:lnSpc>
                <a:spcPct val="100000"/>
              </a:lnSpc>
              <a:spcBef>
                <a:spcPts val="1200"/>
              </a:spcBef>
              <a:spcAft>
                <a:spcPts val="1200"/>
              </a:spcAft>
              <a:buClr>
                <a:schemeClr val="lt1"/>
              </a:buClr>
              <a:buSzPts val="2400"/>
              <a:buFont typeface="Noto Sans Symbols"/>
              <a:buChar char="▪"/>
            </a:pPr>
            <a:r>
              <a:rPr lang="en-GB" sz="2100" b="0" i="0" u="none" strike="noStrike" cap="none">
                <a:solidFill>
                  <a:schemeClr val="lt1"/>
                </a:solidFill>
                <a:latin typeface="Lora"/>
                <a:ea typeface="Lora"/>
                <a:cs typeface="Lora"/>
                <a:sym typeface="Lora"/>
              </a:rPr>
              <a:t>References &amp; resources</a:t>
            </a:r>
            <a:endParaRPr sz="2100" b="0" i="0" u="none" strike="noStrike" cap="none">
              <a:solidFill>
                <a:srgbClr val="000000"/>
              </a:solidFill>
              <a:latin typeface="Lora"/>
              <a:ea typeface="Lora"/>
              <a:cs typeface="Lora"/>
              <a:sym typeface="Lora"/>
            </a:endParaRPr>
          </a:p>
        </p:txBody>
      </p:sp>
      <p:pic>
        <p:nvPicPr>
          <p:cNvPr id="180" name="Google Shape;180;p44" descr="A group of people in a crowd&#10;&#10;AI-generated content may be incorrect."/>
          <p:cNvPicPr preferRelativeResize="0"/>
          <p:nvPr/>
        </p:nvPicPr>
        <p:blipFill rotWithShape="1">
          <a:blip r:embed="rId3">
            <a:alphaModFix/>
          </a:blip>
          <a:srcRect/>
          <a:stretch/>
        </p:blipFill>
        <p:spPr>
          <a:xfrm>
            <a:off x="9506695" y="2386188"/>
            <a:ext cx="2490863" cy="352069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45"/>
          <p:cNvSpPr txBox="1"/>
          <p:nvPr/>
        </p:nvSpPr>
        <p:spPr>
          <a:xfrm>
            <a:off x="741485" y="452057"/>
            <a:ext cx="10978662" cy="1325563"/>
          </a:xfrm>
          <a:prstGeom prst="rect">
            <a:avLst/>
          </a:prstGeom>
          <a:noFill/>
          <a:ln>
            <a:noFill/>
          </a:ln>
        </p:spPr>
        <p:txBody>
          <a:bodyPr spcFirstLastPara="1" wrap="square" lIns="91425" tIns="45700" rIns="91425" bIns="45700" anchor="ctr" anchorCtr="0">
            <a:normAutofit/>
          </a:bodyPr>
          <a:lstStyle/>
          <a:p>
            <a:pPr marL="0" marR="0" lvl="0" indent="0" algn="l" rtl="0">
              <a:lnSpc>
                <a:spcPct val="100000"/>
              </a:lnSpc>
              <a:spcBef>
                <a:spcPts val="0"/>
              </a:spcBef>
              <a:spcAft>
                <a:spcPts val="0"/>
              </a:spcAft>
              <a:buClr>
                <a:srgbClr val="000000"/>
              </a:buClr>
              <a:buSzPts val="4400"/>
              <a:buFont typeface="Arial"/>
              <a:buNone/>
            </a:pPr>
            <a:r>
              <a:rPr lang="en-GB" sz="3600" b="0" i="0" u="none" strike="noStrike" cap="none">
                <a:solidFill>
                  <a:schemeClr val="lt1"/>
                </a:solidFill>
                <a:latin typeface="Lora"/>
                <a:ea typeface="Lora"/>
                <a:cs typeface="Lora"/>
                <a:sym typeface="Lora"/>
              </a:rPr>
              <a:t>Chapter 1: Introduction to RRA</a:t>
            </a:r>
            <a:br>
              <a:rPr lang="en-GB" sz="3600" b="0" i="0" u="none" strike="noStrike" cap="none">
                <a:solidFill>
                  <a:srgbClr val="000000"/>
                </a:solidFill>
                <a:latin typeface="Lora"/>
                <a:ea typeface="Lora"/>
                <a:cs typeface="Lora"/>
                <a:sym typeface="Lora"/>
              </a:rPr>
            </a:br>
            <a:r>
              <a:rPr lang="en-GB" sz="2200" b="1" i="0" u="none" strike="noStrike" cap="none">
                <a:solidFill>
                  <a:schemeClr val="accent1"/>
                </a:solidFill>
                <a:latin typeface="Lora"/>
                <a:ea typeface="Lora"/>
                <a:cs typeface="Lora"/>
                <a:sym typeface="Lora"/>
              </a:rPr>
              <a:t>Background, principles and resources</a:t>
            </a:r>
            <a:endParaRPr sz="1400" b="0" i="0" u="none" strike="noStrike" cap="none">
              <a:solidFill>
                <a:srgbClr val="000000"/>
              </a:solidFill>
              <a:latin typeface="Lora"/>
              <a:ea typeface="Lora"/>
              <a:cs typeface="Lora"/>
              <a:sym typeface="Lora"/>
            </a:endParaRPr>
          </a:p>
        </p:txBody>
      </p:sp>
      <p:pic>
        <p:nvPicPr>
          <p:cNvPr id="186" name="Google Shape;186;p45"/>
          <p:cNvPicPr preferRelativeResize="0"/>
          <p:nvPr/>
        </p:nvPicPr>
        <p:blipFill rotWithShape="1">
          <a:blip r:embed="rId3">
            <a:alphaModFix/>
          </a:blip>
          <a:srcRect/>
          <a:stretch/>
        </p:blipFill>
        <p:spPr>
          <a:xfrm>
            <a:off x="5753427" y="1926535"/>
            <a:ext cx="2091861" cy="3004930"/>
          </a:xfrm>
          <a:prstGeom prst="rect">
            <a:avLst/>
          </a:prstGeom>
          <a:noFill/>
          <a:ln>
            <a:noFill/>
          </a:ln>
        </p:spPr>
      </p:pic>
      <p:sp>
        <p:nvSpPr>
          <p:cNvPr id="187" name="Google Shape;187;p45"/>
          <p:cNvSpPr txBox="1"/>
          <p:nvPr/>
        </p:nvSpPr>
        <p:spPr>
          <a:xfrm>
            <a:off x="741485" y="3115242"/>
            <a:ext cx="4966131" cy="1260305"/>
          </a:xfrm>
          <a:prstGeom prst="rect">
            <a:avLst/>
          </a:prstGeom>
          <a:noFill/>
          <a:ln>
            <a:noFill/>
          </a:ln>
        </p:spPr>
        <p:txBody>
          <a:bodyPr spcFirstLastPara="1" wrap="square" lIns="91425" tIns="45700" rIns="91425" bIns="45700" anchor="t" anchorCtr="0">
            <a:spAutoFit/>
          </a:bodyPr>
          <a:lstStyle/>
          <a:p>
            <a:pPr marL="342900" marR="0" lvl="0" indent="-342900" algn="l" rtl="0">
              <a:lnSpc>
                <a:spcPct val="115000"/>
              </a:lnSpc>
              <a:spcBef>
                <a:spcPts val="0"/>
              </a:spcBef>
              <a:spcAft>
                <a:spcPts val="0"/>
              </a:spcAft>
              <a:buClr>
                <a:schemeClr val="lt1"/>
              </a:buClr>
              <a:buSzPts val="2400"/>
              <a:buFont typeface="Arial"/>
              <a:buAutoNum type="arabicPeriod"/>
            </a:pPr>
            <a:r>
              <a:rPr lang="en-GB" sz="2200" b="0" i="0" u="none" strike="noStrike" cap="none">
                <a:solidFill>
                  <a:schemeClr val="lt1"/>
                </a:solidFill>
                <a:latin typeface="Lora"/>
                <a:ea typeface="Lora"/>
                <a:cs typeface="Lora"/>
                <a:sym typeface="Lora"/>
              </a:rPr>
              <a:t>A holistic view of research impact</a:t>
            </a:r>
            <a:endParaRPr sz="2200" b="0" i="0" u="none" strike="noStrike" cap="none">
              <a:solidFill>
                <a:srgbClr val="000000"/>
              </a:solidFill>
              <a:latin typeface="Lora"/>
              <a:ea typeface="Lora"/>
              <a:cs typeface="Lora"/>
              <a:sym typeface="Lora"/>
            </a:endParaRPr>
          </a:p>
          <a:p>
            <a:pPr marL="342900" marR="0" lvl="0" indent="-342900" algn="l" rtl="0">
              <a:lnSpc>
                <a:spcPct val="115000"/>
              </a:lnSpc>
              <a:spcBef>
                <a:spcPts val="0"/>
              </a:spcBef>
              <a:spcAft>
                <a:spcPts val="0"/>
              </a:spcAft>
              <a:buClr>
                <a:schemeClr val="lt1"/>
              </a:buClr>
              <a:buSzPts val="2400"/>
              <a:buFont typeface="Arial"/>
              <a:buAutoNum type="arabicPeriod"/>
            </a:pPr>
            <a:r>
              <a:rPr lang="en-GB" sz="2200" b="0" i="0" u="none" strike="noStrike" cap="none">
                <a:solidFill>
                  <a:schemeClr val="lt1"/>
                </a:solidFill>
                <a:latin typeface="Lora"/>
                <a:ea typeface="Lora"/>
                <a:cs typeface="Lora"/>
                <a:sym typeface="Lora"/>
              </a:rPr>
              <a:t>Value quality over quantity</a:t>
            </a:r>
            <a:endParaRPr sz="2200" b="0" i="0" u="none" strike="noStrike" cap="none">
              <a:solidFill>
                <a:srgbClr val="000000"/>
              </a:solidFill>
              <a:latin typeface="Lora"/>
              <a:ea typeface="Lora"/>
              <a:cs typeface="Lora"/>
              <a:sym typeface="Lora"/>
            </a:endParaRPr>
          </a:p>
          <a:p>
            <a:pPr marL="342900" marR="0" lvl="0" indent="-342900" algn="l" rtl="0">
              <a:lnSpc>
                <a:spcPct val="115000"/>
              </a:lnSpc>
              <a:spcBef>
                <a:spcPts val="0"/>
              </a:spcBef>
              <a:spcAft>
                <a:spcPts val="0"/>
              </a:spcAft>
              <a:buClr>
                <a:schemeClr val="lt1"/>
              </a:buClr>
              <a:buSzPts val="2400"/>
              <a:buFont typeface="Arial"/>
              <a:buAutoNum type="arabicPeriod"/>
            </a:pPr>
            <a:r>
              <a:rPr lang="en-GB" sz="2200" b="0" i="0" u="none" strike="noStrike" cap="none">
                <a:solidFill>
                  <a:schemeClr val="lt1"/>
                </a:solidFill>
                <a:latin typeface="Lora"/>
                <a:ea typeface="Lora"/>
                <a:cs typeface="Lora"/>
                <a:sym typeface="Lora"/>
              </a:rPr>
              <a:t>Equitable opportunities</a:t>
            </a:r>
            <a:endParaRPr sz="2200" b="0" i="0" u="none" strike="noStrike" cap="none">
              <a:solidFill>
                <a:schemeClr val="lt1"/>
              </a:solidFill>
              <a:latin typeface="Lora"/>
              <a:ea typeface="Lora"/>
              <a:cs typeface="Lora"/>
              <a:sym typeface="Lora"/>
            </a:endParaRPr>
          </a:p>
        </p:txBody>
      </p:sp>
      <p:pic>
        <p:nvPicPr>
          <p:cNvPr id="188" name="Google Shape;188;p45"/>
          <p:cNvPicPr preferRelativeResize="0"/>
          <p:nvPr/>
        </p:nvPicPr>
        <p:blipFill rotWithShape="1">
          <a:blip r:embed="rId4">
            <a:alphaModFix/>
          </a:blip>
          <a:srcRect/>
          <a:stretch/>
        </p:blipFill>
        <p:spPr>
          <a:xfrm>
            <a:off x="7891099" y="2242930"/>
            <a:ext cx="2091861" cy="3004930"/>
          </a:xfrm>
          <a:prstGeom prst="rect">
            <a:avLst/>
          </a:prstGeom>
          <a:noFill/>
          <a:ln>
            <a:noFill/>
          </a:ln>
        </p:spPr>
      </p:pic>
      <p:pic>
        <p:nvPicPr>
          <p:cNvPr id="189" name="Google Shape;189;p45" descr="A white paper with black text&#10;&#10;AI-generated content may be incorrect."/>
          <p:cNvPicPr preferRelativeResize="0"/>
          <p:nvPr/>
        </p:nvPicPr>
        <p:blipFill rotWithShape="1">
          <a:blip r:embed="rId5">
            <a:alphaModFix/>
          </a:blip>
          <a:srcRect/>
          <a:stretch/>
        </p:blipFill>
        <p:spPr>
          <a:xfrm>
            <a:off x="10028771" y="2796207"/>
            <a:ext cx="2111713" cy="270929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46"/>
          <p:cNvSpPr txBox="1"/>
          <p:nvPr/>
        </p:nvSpPr>
        <p:spPr>
          <a:xfrm>
            <a:off x="741485" y="2194061"/>
            <a:ext cx="8058149" cy="4211882"/>
          </a:xfrm>
          <a:prstGeom prst="rect">
            <a:avLst/>
          </a:prstGeom>
          <a:noFill/>
          <a:ln>
            <a:noFill/>
          </a:ln>
        </p:spPr>
        <p:txBody>
          <a:bodyPr spcFirstLastPara="1" wrap="square" lIns="91425" tIns="45700" rIns="91425" bIns="45700" anchor="t" anchorCtr="0">
            <a:spAutoFit/>
          </a:bodyPr>
          <a:lstStyle/>
          <a:p>
            <a:pPr marL="342900" marR="0" lvl="0" indent="-342900" algn="l" rtl="0">
              <a:lnSpc>
                <a:spcPct val="115000"/>
              </a:lnSpc>
              <a:spcBef>
                <a:spcPts val="0"/>
              </a:spcBef>
              <a:spcAft>
                <a:spcPts val="0"/>
              </a:spcAft>
              <a:buClr>
                <a:schemeClr val="lt1"/>
              </a:buClr>
              <a:buSzPts val="2000"/>
              <a:buFont typeface="Arial"/>
              <a:buAutoNum type="arabicPeriod"/>
            </a:pPr>
            <a:r>
              <a:rPr lang="en-GB" sz="2200" b="0" i="0" u="none" strike="noStrike" cap="none">
                <a:solidFill>
                  <a:schemeClr val="lt1"/>
                </a:solidFill>
                <a:latin typeface="Lora"/>
                <a:ea typeface="Lora"/>
                <a:cs typeface="Lora"/>
                <a:sym typeface="Lora"/>
              </a:rPr>
              <a:t>Engaging the organization leadership </a:t>
            </a:r>
            <a:endParaRPr sz="2200" b="0" i="0" u="none" strike="noStrike" cap="none">
              <a:solidFill>
                <a:srgbClr val="000000"/>
              </a:solidFill>
              <a:latin typeface="Lora"/>
              <a:ea typeface="Lora"/>
              <a:cs typeface="Lora"/>
              <a:sym typeface="Lora"/>
            </a:endParaRPr>
          </a:p>
          <a:p>
            <a:pPr marL="342900" marR="0" lvl="0" indent="-342900" algn="l" rtl="0">
              <a:lnSpc>
                <a:spcPct val="115000"/>
              </a:lnSpc>
              <a:spcBef>
                <a:spcPts val="600"/>
              </a:spcBef>
              <a:spcAft>
                <a:spcPts val="0"/>
              </a:spcAft>
              <a:buClr>
                <a:schemeClr val="lt1"/>
              </a:buClr>
              <a:buSzPts val="2000"/>
              <a:buFont typeface="Arial"/>
              <a:buAutoNum type="arabicPeriod"/>
            </a:pPr>
            <a:r>
              <a:rPr lang="en-GB" sz="2200" b="0" i="0" u="none" strike="noStrike" cap="none">
                <a:solidFill>
                  <a:schemeClr val="lt1"/>
                </a:solidFill>
                <a:latin typeface="Lora"/>
                <a:ea typeface="Lora"/>
                <a:cs typeface="Lora"/>
                <a:sym typeface="Lora"/>
              </a:rPr>
              <a:t>Working with the community at your organization</a:t>
            </a:r>
            <a:endParaRPr sz="2200" b="0" i="0" u="none" strike="noStrike" cap="none">
              <a:solidFill>
                <a:srgbClr val="000000"/>
              </a:solidFill>
              <a:latin typeface="Lora"/>
              <a:ea typeface="Lora"/>
              <a:cs typeface="Lora"/>
              <a:sym typeface="Lora"/>
            </a:endParaRPr>
          </a:p>
          <a:p>
            <a:pPr marL="342900" marR="0" lvl="0" indent="-342900" algn="l" rtl="0">
              <a:lnSpc>
                <a:spcPct val="115000"/>
              </a:lnSpc>
              <a:spcBef>
                <a:spcPts val="600"/>
              </a:spcBef>
              <a:spcAft>
                <a:spcPts val="0"/>
              </a:spcAft>
              <a:buClr>
                <a:schemeClr val="lt1"/>
              </a:buClr>
              <a:buSzPts val="2000"/>
              <a:buFont typeface="Arial"/>
              <a:buAutoNum type="arabicPeriod"/>
            </a:pPr>
            <a:r>
              <a:rPr lang="en-GB" sz="2200" b="0" i="0" u="none" strike="noStrike" cap="none">
                <a:solidFill>
                  <a:schemeClr val="lt1"/>
                </a:solidFill>
                <a:latin typeface="Lora"/>
                <a:ea typeface="Lora"/>
                <a:cs typeface="Lora"/>
                <a:sym typeface="Lora"/>
              </a:rPr>
              <a:t>Mobilizing resources</a:t>
            </a:r>
            <a:endParaRPr sz="2200" b="0" i="0" u="none" strike="noStrike" cap="none">
              <a:solidFill>
                <a:srgbClr val="000000"/>
              </a:solidFill>
              <a:latin typeface="Lora"/>
              <a:ea typeface="Lora"/>
              <a:cs typeface="Lora"/>
              <a:sym typeface="Lora"/>
            </a:endParaRPr>
          </a:p>
          <a:p>
            <a:pPr marL="342900" marR="0" lvl="0" indent="-342900" algn="l" rtl="0">
              <a:lnSpc>
                <a:spcPct val="115000"/>
              </a:lnSpc>
              <a:spcBef>
                <a:spcPts val="600"/>
              </a:spcBef>
              <a:spcAft>
                <a:spcPts val="0"/>
              </a:spcAft>
              <a:buClr>
                <a:schemeClr val="lt1"/>
              </a:buClr>
              <a:buSzPts val="2000"/>
              <a:buFont typeface="Arial"/>
              <a:buAutoNum type="arabicPeriod"/>
            </a:pPr>
            <a:r>
              <a:rPr lang="en-GB" sz="2200" b="0" i="0" u="none" strike="noStrike" cap="none">
                <a:solidFill>
                  <a:schemeClr val="lt1"/>
                </a:solidFill>
                <a:latin typeface="Lora"/>
                <a:ea typeface="Lora"/>
                <a:cs typeface="Lora"/>
                <a:sym typeface="Lora"/>
              </a:rPr>
              <a:t>Convening a working group</a:t>
            </a:r>
            <a:endParaRPr sz="2200" b="0" i="0" u="none" strike="noStrike" cap="none">
              <a:solidFill>
                <a:srgbClr val="000000"/>
              </a:solidFill>
              <a:latin typeface="Lora"/>
              <a:ea typeface="Lora"/>
              <a:cs typeface="Lora"/>
              <a:sym typeface="Lora"/>
            </a:endParaRPr>
          </a:p>
          <a:p>
            <a:pPr marL="342900" marR="0" lvl="0" indent="-342900" algn="l" rtl="0">
              <a:lnSpc>
                <a:spcPct val="115000"/>
              </a:lnSpc>
              <a:spcBef>
                <a:spcPts val="600"/>
              </a:spcBef>
              <a:spcAft>
                <a:spcPts val="0"/>
              </a:spcAft>
              <a:buClr>
                <a:schemeClr val="lt1"/>
              </a:buClr>
              <a:buSzPts val="2000"/>
              <a:buFont typeface="Arial"/>
              <a:buAutoNum type="arabicPeriod"/>
            </a:pPr>
            <a:r>
              <a:rPr lang="en-GB" sz="2200" b="0" i="0" u="none" strike="noStrike" cap="none">
                <a:solidFill>
                  <a:schemeClr val="lt1"/>
                </a:solidFill>
                <a:latin typeface="Lora"/>
                <a:ea typeface="Lora"/>
                <a:cs typeface="Lora"/>
                <a:sym typeface="Lora"/>
              </a:rPr>
              <a:t>Exploring the RRA landscape</a:t>
            </a:r>
            <a:endParaRPr sz="2200" b="0" i="0" u="none" strike="noStrike" cap="none">
              <a:solidFill>
                <a:srgbClr val="000000"/>
              </a:solidFill>
              <a:latin typeface="Lora"/>
              <a:ea typeface="Lora"/>
              <a:cs typeface="Lora"/>
              <a:sym typeface="Lora"/>
            </a:endParaRPr>
          </a:p>
          <a:p>
            <a:pPr marL="342900" marR="0" lvl="0" indent="-342900" algn="l" rtl="0">
              <a:lnSpc>
                <a:spcPct val="115000"/>
              </a:lnSpc>
              <a:spcBef>
                <a:spcPts val="600"/>
              </a:spcBef>
              <a:spcAft>
                <a:spcPts val="0"/>
              </a:spcAft>
              <a:buClr>
                <a:schemeClr val="lt1"/>
              </a:buClr>
              <a:buSzPts val="2000"/>
              <a:buFont typeface="Arial"/>
              <a:buAutoNum type="arabicPeriod"/>
            </a:pPr>
            <a:r>
              <a:rPr lang="en-GB" sz="2200" b="0" i="0" u="none" strike="noStrike" cap="none">
                <a:solidFill>
                  <a:schemeClr val="lt1"/>
                </a:solidFill>
                <a:latin typeface="Lora"/>
                <a:ea typeface="Lora"/>
                <a:cs typeface="Lora"/>
                <a:sym typeface="Lora"/>
              </a:rPr>
              <a:t>Reviewing current assessment practices</a:t>
            </a:r>
            <a:endParaRPr sz="2200" b="0" i="0" u="none" strike="noStrike" cap="none">
              <a:solidFill>
                <a:srgbClr val="000000"/>
              </a:solidFill>
              <a:latin typeface="Lora"/>
              <a:ea typeface="Lora"/>
              <a:cs typeface="Lora"/>
              <a:sym typeface="Lora"/>
            </a:endParaRPr>
          </a:p>
          <a:p>
            <a:pPr marL="342900" marR="0" lvl="0" indent="-342900" algn="l" rtl="0">
              <a:lnSpc>
                <a:spcPct val="115000"/>
              </a:lnSpc>
              <a:spcBef>
                <a:spcPts val="600"/>
              </a:spcBef>
              <a:spcAft>
                <a:spcPts val="0"/>
              </a:spcAft>
              <a:buClr>
                <a:schemeClr val="lt1"/>
              </a:buClr>
              <a:buSzPts val="2000"/>
              <a:buFont typeface="Arial"/>
              <a:buAutoNum type="arabicPeriod"/>
            </a:pPr>
            <a:r>
              <a:rPr lang="en-GB" sz="2200" b="0" i="0" u="none" strike="noStrike" cap="none">
                <a:solidFill>
                  <a:schemeClr val="lt1"/>
                </a:solidFill>
                <a:latin typeface="Lora"/>
                <a:ea typeface="Lora"/>
                <a:cs typeface="Lora"/>
                <a:sym typeface="Lora"/>
              </a:rPr>
              <a:t>Developing a strategic vision for RRA</a:t>
            </a:r>
            <a:endParaRPr sz="2200" b="0" i="0" u="none" strike="noStrike" cap="none">
              <a:solidFill>
                <a:srgbClr val="000000"/>
              </a:solidFill>
              <a:latin typeface="Lora"/>
              <a:ea typeface="Lora"/>
              <a:cs typeface="Lora"/>
              <a:sym typeface="Lora"/>
            </a:endParaRPr>
          </a:p>
          <a:p>
            <a:pPr marL="342900" marR="0" lvl="0" indent="-342900" algn="l" rtl="0">
              <a:lnSpc>
                <a:spcPct val="115000"/>
              </a:lnSpc>
              <a:spcBef>
                <a:spcPts val="600"/>
              </a:spcBef>
              <a:spcAft>
                <a:spcPts val="0"/>
              </a:spcAft>
              <a:buClr>
                <a:schemeClr val="lt1"/>
              </a:buClr>
              <a:buSzPts val="2000"/>
              <a:buFont typeface="Arial"/>
              <a:buAutoNum type="arabicPeriod"/>
            </a:pPr>
            <a:r>
              <a:rPr lang="en-GB" sz="2200" b="0" i="0" u="none" strike="noStrike" cap="none">
                <a:solidFill>
                  <a:schemeClr val="lt1"/>
                </a:solidFill>
                <a:latin typeface="Lora"/>
                <a:ea typeface="Lora"/>
                <a:cs typeface="Lora"/>
                <a:sym typeface="Lora"/>
              </a:rPr>
              <a:t>Developing engagement and communication plans</a:t>
            </a:r>
            <a:endParaRPr sz="2200" b="0" i="0" u="none" strike="noStrike" cap="none">
              <a:solidFill>
                <a:srgbClr val="000000"/>
              </a:solidFill>
              <a:latin typeface="Lora"/>
              <a:ea typeface="Lora"/>
              <a:cs typeface="Lora"/>
              <a:sym typeface="Lora"/>
            </a:endParaRPr>
          </a:p>
          <a:p>
            <a:pPr marL="342900" marR="0" lvl="0" indent="-342900" algn="l" rtl="0">
              <a:lnSpc>
                <a:spcPct val="115000"/>
              </a:lnSpc>
              <a:spcBef>
                <a:spcPts val="600"/>
              </a:spcBef>
              <a:spcAft>
                <a:spcPts val="0"/>
              </a:spcAft>
              <a:buClr>
                <a:schemeClr val="lt1"/>
              </a:buClr>
              <a:buSzPts val="2000"/>
              <a:buFont typeface="Arial"/>
              <a:buAutoNum type="arabicPeriod"/>
            </a:pPr>
            <a:r>
              <a:rPr lang="en-GB" sz="2200" b="0" i="0" u="none" strike="noStrike" cap="none">
                <a:solidFill>
                  <a:schemeClr val="lt1"/>
                </a:solidFill>
                <a:latin typeface="Lora"/>
                <a:ea typeface="Lora"/>
                <a:cs typeface="Lora"/>
                <a:sym typeface="Lora"/>
              </a:rPr>
              <a:t>Monitoring and updating your strategy</a:t>
            </a:r>
            <a:endParaRPr sz="2200" b="0" i="0" u="none" strike="noStrike" cap="none">
              <a:solidFill>
                <a:schemeClr val="lt1"/>
              </a:solidFill>
              <a:latin typeface="Lora"/>
              <a:ea typeface="Lora"/>
              <a:cs typeface="Lora"/>
              <a:sym typeface="Lora"/>
            </a:endParaRPr>
          </a:p>
        </p:txBody>
      </p:sp>
      <p:sp>
        <p:nvSpPr>
          <p:cNvPr id="195" name="Google Shape;195;p46"/>
          <p:cNvSpPr txBox="1"/>
          <p:nvPr/>
        </p:nvSpPr>
        <p:spPr>
          <a:xfrm>
            <a:off x="741485" y="452057"/>
            <a:ext cx="10978662" cy="1325563"/>
          </a:xfrm>
          <a:prstGeom prst="rect">
            <a:avLst/>
          </a:prstGeom>
          <a:noFill/>
          <a:ln>
            <a:noFill/>
          </a:ln>
        </p:spPr>
        <p:txBody>
          <a:bodyPr spcFirstLastPara="1" wrap="square" lIns="91425" tIns="45700" rIns="91425" bIns="45700" anchor="ctr" anchorCtr="0">
            <a:normAutofit/>
          </a:bodyPr>
          <a:lstStyle/>
          <a:p>
            <a:pPr marL="0" marR="0" lvl="0" indent="0" algn="l" rtl="0">
              <a:lnSpc>
                <a:spcPct val="100000"/>
              </a:lnSpc>
              <a:spcBef>
                <a:spcPts val="0"/>
              </a:spcBef>
              <a:spcAft>
                <a:spcPts val="0"/>
              </a:spcAft>
              <a:buClr>
                <a:srgbClr val="000000"/>
              </a:buClr>
              <a:buSzPts val="4400"/>
              <a:buFont typeface="Arial"/>
              <a:buNone/>
            </a:pPr>
            <a:r>
              <a:rPr lang="en-GB" sz="3600" b="0" i="0" u="none" strike="noStrike" cap="none">
                <a:solidFill>
                  <a:schemeClr val="lt1"/>
                </a:solidFill>
                <a:latin typeface="Lora"/>
                <a:ea typeface="Lora"/>
                <a:cs typeface="Lora"/>
                <a:sym typeface="Lora"/>
              </a:rPr>
              <a:t>Chapter 2: Key activities to get started</a:t>
            </a:r>
            <a:br>
              <a:rPr lang="en-GB" sz="3600" b="0" i="0" u="none" strike="noStrike" cap="none">
                <a:solidFill>
                  <a:srgbClr val="000000"/>
                </a:solidFill>
                <a:latin typeface="Lora"/>
                <a:ea typeface="Lora"/>
                <a:cs typeface="Lora"/>
                <a:sym typeface="Lora"/>
              </a:rPr>
            </a:br>
            <a:r>
              <a:rPr lang="en-GB" sz="2200" b="1" i="0" u="none" strike="noStrike" cap="none">
                <a:solidFill>
                  <a:schemeClr val="accent1"/>
                </a:solidFill>
                <a:latin typeface="Lora"/>
                <a:ea typeface="Lora"/>
                <a:cs typeface="Lora"/>
                <a:sym typeface="Lora"/>
              </a:rPr>
              <a:t>Activities that can help research performing organization to progress RRA</a:t>
            </a:r>
            <a:endParaRPr sz="1400" b="0" i="0" u="none" strike="noStrike" cap="none">
              <a:solidFill>
                <a:srgbClr val="000000"/>
              </a:solidFill>
              <a:latin typeface="Lora"/>
              <a:ea typeface="Lora"/>
              <a:cs typeface="Lora"/>
              <a:sym typeface="Lora"/>
            </a:endParaRPr>
          </a:p>
        </p:txBody>
      </p:sp>
      <p:sp>
        <p:nvSpPr>
          <p:cNvPr id="196" name="Google Shape;196;p46"/>
          <p:cNvSpPr txBox="1"/>
          <p:nvPr/>
        </p:nvSpPr>
        <p:spPr>
          <a:xfrm>
            <a:off x="7895369" y="2492855"/>
            <a:ext cx="4158762" cy="3662501"/>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chemeClr val="lt1"/>
              </a:buClr>
              <a:buSzPts val="2400"/>
              <a:buFont typeface="Noto Sans Symbols"/>
              <a:buChar char="▪"/>
            </a:pPr>
            <a:r>
              <a:rPr lang="en-GB" sz="2400" b="1" i="0" u="none" strike="noStrike" cap="none">
                <a:solidFill>
                  <a:schemeClr val="accent1"/>
                </a:solidFill>
                <a:latin typeface="Lora"/>
                <a:ea typeface="Lora"/>
                <a:cs typeface="Lora"/>
                <a:sym typeface="Lora"/>
              </a:rPr>
              <a:t>Practical tips</a:t>
            </a:r>
            <a:endParaRPr sz="1400" b="0" i="0" u="none" strike="noStrike" cap="none">
              <a:solidFill>
                <a:srgbClr val="000000"/>
              </a:solidFill>
              <a:latin typeface="Lora"/>
              <a:ea typeface="Lora"/>
              <a:cs typeface="Lora"/>
              <a:sym typeface="Lora"/>
            </a:endParaRPr>
          </a:p>
          <a:p>
            <a:pPr marL="342900" marR="0" lvl="0" indent="-342900" algn="l" rtl="0">
              <a:lnSpc>
                <a:spcPct val="100000"/>
              </a:lnSpc>
              <a:spcBef>
                <a:spcPts val="1200"/>
              </a:spcBef>
              <a:spcAft>
                <a:spcPts val="0"/>
              </a:spcAft>
              <a:buClr>
                <a:schemeClr val="lt1"/>
              </a:buClr>
              <a:buSzPts val="2400"/>
              <a:buFont typeface="Noto Sans Symbols"/>
              <a:buChar char="▪"/>
            </a:pPr>
            <a:r>
              <a:rPr lang="en-GB" sz="2400" b="1" i="0" u="none" strike="noStrike" cap="none">
                <a:solidFill>
                  <a:schemeClr val="accent1"/>
                </a:solidFill>
                <a:latin typeface="Lora"/>
                <a:ea typeface="Lora"/>
                <a:cs typeface="Lora"/>
                <a:sym typeface="Lora"/>
              </a:rPr>
              <a:t>Reflective questions and things to think about</a:t>
            </a:r>
            <a:endParaRPr sz="2400" b="1" i="0" u="none" strike="noStrike" cap="none">
              <a:solidFill>
                <a:schemeClr val="accent1"/>
              </a:solidFill>
              <a:latin typeface="Lora"/>
              <a:ea typeface="Lora"/>
              <a:cs typeface="Lora"/>
              <a:sym typeface="Lora"/>
            </a:endParaRPr>
          </a:p>
          <a:p>
            <a:pPr marL="342900" marR="0" lvl="0" indent="-342900" algn="l" rtl="0">
              <a:lnSpc>
                <a:spcPct val="100000"/>
              </a:lnSpc>
              <a:spcBef>
                <a:spcPts val="1200"/>
              </a:spcBef>
              <a:spcAft>
                <a:spcPts val="0"/>
              </a:spcAft>
              <a:buClr>
                <a:schemeClr val="lt1"/>
              </a:buClr>
              <a:buSzPts val="2400"/>
              <a:buFont typeface="Noto Sans Symbols"/>
              <a:buChar char="▪"/>
            </a:pPr>
            <a:r>
              <a:rPr lang="en-GB" sz="2400" b="1" i="0" u="none" strike="noStrike" cap="none">
                <a:solidFill>
                  <a:schemeClr val="accent1"/>
                </a:solidFill>
                <a:latin typeface="Lora"/>
                <a:ea typeface="Lora"/>
                <a:cs typeface="Lora"/>
                <a:sym typeface="Lora"/>
              </a:rPr>
              <a:t>Link out to relevant examples and case studies </a:t>
            </a:r>
            <a:endParaRPr sz="1400" b="0" i="0" u="none" strike="noStrike" cap="none">
              <a:solidFill>
                <a:srgbClr val="000000"/>
              </a:solidFill>
              <a:latin typeface="Lora"/>
              <a:ea typeface="Lora"/>
              <a:cs typeface="Lora"/>
              <a:sym typeface="Lora"/>
            </a:endParaRPr>
          </a:p>
          <a:p>
            <a:pPr marL="342900" marR="0" lvl="0" indent="-342900" algn="l" rtl="0">
              <a:lnSpc>
                <a:spcPct val="100000"/>
              </a:lnSpc>
              <a:spcBef>
                <a:spcPts val="1200"/>
              </a:spcBef>
              <a:spcAft>
                <a:spcPts val="1200"/>
              </a:spcAft>
              <a:buClr>
                <a:schemeClr val="lt1"/>
              </a:buClr>
              <a:buSzPts val="2400"/>
              <a:buFont typeface="Noto Sans Symbols"/>
              <a:buChar char="▪"/>
            </a:pPr>
            <a:r>
              <a:rPr lang="en-GB" sz="2400" b="1" i="0" u="none" strike="noStrike" cap="none">
                <a:solidFill>
                  <a:schemeClr val="accent1"/>
                </a:solidFill>
                <a:latin typeface="Lora"/>
                <a:ea typeface="Lora"/>
                <a:cs typeface="Lora"/>
                <a:sym typeface="Lora"/>
              </a:rPr>
              <a:t>Links to relevant resources </a:t>
            </a:r>
            <a:endParaRPr sz="2400" b="0" i="0" u="none" strike="noStrike" cap="none">
              <a:solidFill>
                <a:schemeClr val="accent1"/>
              </a:solidFill>
              <a:latin typeface="Lora"/>
              <a:ea typeface="Lora"/>
              <a:cs typeface="Lora"/>
              <a:sym typeface="Lora"/>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49"/>
          <p:cNvSpPr txBox="1"/>
          <p:nvPr/>
        </p:nvSpPr>
        <p:spPr>
          <a:xfrm>
            <a:off x="845366" y="2642913"/>
            <a:ext cx="5250634" cy="2889982"/>
          </a:xfrm>
          <a:prstGeom prst="rect">
            <a:avLst/>
          </a:prstGeom>
          <a:noFill/>
          <a:ln>
            <a:noFill/>
          </a:ln>
        </p:spPr>
        <p:txBody>
          <a:bodyPr spcFirstLastPara="1" wrap="square" lIns="91425" tIns="45700" rIns="91425" bIns="45700" anchor="t" anchorCtr="0">
            <a:spAutoFit/>
          </a:bodyPr>
          <a:lstStyle/>
          <a:p>
            <a:pPr marL="342900" marR="0" lvl="0" indent="-342900" algn="l" rtl="0">
              <a:lnSpc>
                <a:spcPct val="115000"/>
              </a:lnSpc>
              <a:spcBef>
                <a:spcPts val="0"/>
              </a:spcBef>
              <a:spcAft>
                <a:spcPts val="0"/>
              </a:spcAft>
              <a:buClr>
                <a:schemeClr val="lt1"/>
              </a:buClr>
              <a:buSzPts val="2400"/>
              <a:buFont typeface="Arial"/>
              <a:buAutoNum type="arabicPeriod"/>
            </a:pPr>
            <a:r>
              <a:rPr lang="en-GB" sz="2200" b="0" i="0" u="none" strike="noStrike" cap="none">
                <a:solidFill>
                  <a:schemeClr val="lt1"/>
                </a:solidFill>
                <a:latin typeface="Lora"/>
                <a:ea typeface="Lora"/>
                <a:cs typeface="Lora"/>
                <a:sym typeface="Lora"/>
              </a:rPr>
              <a:t>Recruitment, hiring and promotion</a:t>
            </a:r>
            <a:endParaRPr sz="2200" b="0" i="0" u="none" strike="noStrike" cap="none">
              <a:solidFill>
                <a:srgbClr val="000000"/>
              </a:solidFill>
              <a:latin typeface="Lora"/>
              <a:ea typeface="Lora"/>
              <a:cs typeface="Lora"/>
              <a:sym typeface="Lora"/>
            </a:endParaRPr>
          </a:p>
          <a:p>
            <a:pPr marL="342900" marR="0" lvl="0" indent="-342900" algn="l" rtl="0">
              <a:lnSpc>
                <a:spcPct val="115000"/>
              </a:lnSpc>
              <a:spcBef>
                <a:spcPts val="1200"/>
              </a:spcBef>
              <a:spcAft>
                <a:spcPts val="0"/>
              </a:spcAft>
              <a:buClr>
                <a:schemeClr val="lt1"/>
              </a:buClr>
              <a:buSzPts val="2400"/>
              <a:buFont typeface="Arial"/>
              <a:buAutoNum type="arabicPeriod"/>
            </a:pPr>
            <a:r>
              <a:rPr lang="en-GB" sz="2200" b="0" i="0" u="none" strike="noStrike" cap="none">
                <a:solidFill>
                  <a:schemeClr val="lt1"/>
                </a:solidFill>
                <a:latin typeface="Lora"/>
                <a:ea typeface="Lora"/>
                <a:cs typeface="Lora"/>
                <a:sym typeface="Lora"/>
              </a:rPr>
              <a:t>Institutional awards and internal grants</a:t>
            </a:r>
            <a:endParaRPr sz="2200" b="0" i="0" u="none" strike="noStrike" cap="none">
              <a:solidFill>
                <a:srgbClr val="000000"/>
              </a:solidFill>
              <a:latin typeface="Lora"/>
              <a:ea typeface="Lora"/>
              <a:cs typeface="Lora"/>
              <a:sym typeface="Lora"/>
            </a:endParaRPr>
          </a:p>
          <a:p>
            <a:pPr marL="342900" marR="0" lvl="0" indent="-342900" algn="l" rtl="0">
              <a:lnSpc>
                <a:spcPct val="115000"/>
              </a:lnSpc>
              <a:spcBef>
                <a:spcPts val="1200"/>
              </a:spcBef>
              <a:spcAft>
                <a:spcPts val="0"/>
              </a:spcAft>
              <a:buClr>
                <a:schemeClr val="lt1"/>
              </a:buClr>
              <a:buSzPts val="2400"/>
              <a:buFont typeface="Arial"/>
              <a:buAutoNum type="arabicPeriod"/>
            </a:pPr>
            <a:r>
              <a:rPr lang="en-GB" sz="2200" b="0" i="0" u="none" strike="noStrike" cap="none">
                <a:solidFill>
                  <a:schemeClr val="lt1"/>
                </a:solidFill>
                <a:latin typeface="Lora"/>
                <a:ea typeface="Lora"/>
                <a:cs typeface="Lora"/>
                <a:sym typeface="Lora"/>
              </a:rPr>
              <a:t>Evaluation of internal research units</a:t>
            </a:r>
            <a:endParaRPr sz="2200" b="0" i="0" u="none" strike="noStrike" cap="none">
              <a:solidFill>
                <a:srgbClr val="000000"/>
              </a:solidFill>
              <a:latin typeface="Lora"/>
              <a:ea typeface="Lora"/>
              <a:cs typeface="Lora"/>
              <a:sym typeface="Lora"/>
            </a:endParaRPr>
          </a:p>
          <a:p>
            <a:pPr marL="342900" marR="0" lvl="0" indent="-342900" algn="l" rtl="0">
              <a:lnSpc>
                <a:spcPct val="115000"/>
              </a:lnSpc>
              <a:spcBef>
                <a:spcPts val="1200"/>
              </a:spcBef>
              <a:spcAft>
                <a:spcPts val="0"/>
              </a:spcAft>
              <a:buClr>
                <a:schemeClr val="lt1"/>
              </a:buClr>
              <a:buSzPts val="2400"/>
              <a:buFont typeface="Arial"/>
              <a:buAutoNum type="arabicPeriod"/>
            </a:pPr>
            <a:r>
              <a:rPr lang="en-GB" sz="2200" b="0" i="0" u="none" strike="noStrike" cap="none">
                <a:solidFill>
                  <a:schemeClr val="lt1"/>
                </a:solidFill>
                <a:latin typeface="Lora"/>
                <a:ea typeface="Lora"/>
                <a:cs typeface="Lora"/>
                <a:sym typeface="Lora"/>
              </a:rPr>
              <a:t>Developing corporate communications</a:t>
            </a:r>
            <a:endParaRPr sz="2200" b="0" i="0" u="none" strike="noStrike" cap="none">
              <a:solidFill>
                <a:schemeClr val="lt1"/>
              </a:solidFill>
              <a:latin typeface="Lora"/>
              <a:ea typeface="Lora"/>
              <a:cs typeface="Lora"/>
              <a:sym typeface="Lora"/>
            </a:endParaRPr>
          </a:p>
        </p:txBody>
      </p:sp>
      <p:sp>
        <p:nvSpPr>
          <p:cNvPr id="202" name="Google Shape;202;p49"/>
          <p:cNvSpPr txBox="1"/>
          <p:nvPr/>
        </p:nvSpPr>
        <p:spPr>
          <a:xfrm>
            <a:off x="741485" y="452057"/>
            <a:ext cx="10978662" cy="1325563"/>
          </a:xfrm>
          <a:prstGeom prst="rect">
            <a:avLst/>
          </a:prstGeom>
          <a:noFill/>
          <a:ln>
            <a:noFill/>
          </a:ln>
        </p:spPr>
        <p:txBody>
          <a:bodyPr spcFirstLastPara="1" wrap="square" lIns="91425" tIns="45700" rIns="91425" bIns="45700" anchor="ctr" anchorCtr="0">
            <a:normAutofit fontScale="92500"/>
          </a:bodyPr>
          <a:lstStyle/>
          <a:p>
            <a:pPr marL="0" marR="0" lvl="0" indent="0" algn="l" rtl="0">
              <a:lnSpc>
                <a:spcPct val="100000"/>
              </a:lnSpc>
              <a:spcBef>
                <a:spcPts val="0"/>
              </a:spcBef>
              <a:spcAft>
                <a:spcPts val="0"/>
              </a:spcAft>
              <a:buClr>
                <a:srgbClr val="000000"/>
              </a:buClr>
              <a:buSzPct val="100000"/>
              <a:buFont typeface="Arial"/>
              <a:buNone/>
            </a:pPr>
            <a:r>
              <a:rPr lang="en-GB" sz="3900" b="0" i="0" u="none" strike="noStrike" cap="none">
                <a:solidFill>
                  <a:schemeClr val="lt1"/>
                </a:solidFill>
                <a:latin typeface="Lora"/>
                <a:ea typeface="Lora"/>
                <a:cs typeface="Lora"/>
                <a:sym typeface="Lora"/>
              </a:rPr>
              <a:t>Chapter 3: Key moments in research assessment</a:t>
            </a:r>
            <a:br>
              <a:rPr lang="en-GB" sz="1400" b="0" i="0" u="none" strike="noStrike" cap="none">
                <a:solidFill>
                  <a:srgbClr val="000000"/>
                </a:solidFill>
                <a:latin typeface="Lora"/>
                <a:ea typeface="Lora"/>
                <a:cs typeface="Lora"/>
                <a:sym typeface="Lora"/>
              </a:rPr>
            </a:br>
            <a:r>
              <a:rPr lang="en-GB" sz="2400" b="1" i="0" u="none" strike="noStrike" cap="none">
                <a:solidFill>
                  <a:schemeClr val="accent1"/>
                </a:solidFill>
                <a:latin typeface="Lora"/>
                <a:ea typeface="Lora"/>
                <a:cs typeface="Lora"/>
                <a:sym typeface="Lora"/>
              </a:rPr>
              <a:t>Points in time when RRA considerations are important</a:t>
            </a:r>
            <a:endParaRPr sz="2400" b="0" i="0" u="none" strike="noStrike" cap="none">
              <a:solidFill>
                <a:srgbClr val="000000"/>
              </a:solidFill>
              <a:latin typeface="Lora"/>
              <a:ea typeface="Lora"/>
              <a:cs typeface="Lora"/>
              <a:sym typeface="Lora"/>
            </a:endParaRPr>
          </a:p>
        </p:txBody>
      </p:sp>
      <p:pic>
        <p:nvPicPr>
          <p:cNvPr id="203" name="Google Shape;203;p49" descr="A screenshot of a computer&#10;&#10;AI-generated content may be incorrect."/>
          <p:cNvPicPr preferRelativeResize="0"/>
          <p:nvPr/>
        </p:nvPicPr>
        <p:blipFill rotWithShape="1">
          <a:blip r:embed="rId3">
            <a:alphaModFix/>
          </a:blip>
          <a:srcRect b="45571"/>
          <a:stretch/>
        </p:blipFill>
        <p:spPr>
          <a:xfrm>
            <a:off x="6293216" y="2718168"/>
            <a:ext cx="5787359" cy="2814727"/>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50"/>
          <p:cNvSpPr txBox="1"/>
          <p:nvPr/>
        </p:nvSpPr>
        <p:spPr>
          <a:xfrm>
            <a:off x="741484" y="2088147"/>
            <a:ext cx="5996085" cy="4424248"/>
          </a:xfrm>
          <a:prstGeom prst="rect">
            <a:avLst/>
          </a:prstGeom>
          <a:noFill/>
          <a:ln>
            <a:noFill/>
          </a:ln>
        </p:spPr>
        <p:txBody>
          <a:bodyPr spcFirstLastPara="1" wrap="square" lIns="91425" tIns="45700" rIns="91425" bIns="45700" anchor="t" anchorCtr="0">
            <a:spAutoFit/>
          </a:bodyPr>
          <a:lstStyle/>
          <a:p>
            <a:pPr marL="342900" marR="0" lvl="0" indent="-342900" algn="l" rtl="0">
              <a:lnSpc>
                <a:spcPct val="115000"/>
              </a:lnSpc>
              <a:spcBef>
                <a:spcPts val="0"/>
              </a:spcBef>
              <a:spcAft>
                <a:spcPts val="0"/>
              </a:spcAft>
              <a:buClr>
                <a:schemeClr val="lt1"/>
              </a:buClr>
              <a:buSzPts val="2000"/>
              <a:buFont typeface="Arial"/>
              <a:buAutoNum type="arabicPeriod"/>
            </a:pPr>
            <a:r>
              <a:rPr lang="en-GB" sz="2100" b="0" i="0" u="none" strike="noStrike" cap="none">
                <a:solidFill>
                  <a:schemeClr val="lt1"/>
                </a:solidFill>
                <a:latin typeface="Lora"/>
                <a:ea typeface="Lora"/>
                <a:cs typeface="Lora"/>
                <a:sym typeface="Lora"/>
              </a:rPr>
              <a:t>Initiatives that promote and provide leadership around </a:t>
            </a:r>
            <a:r>
              <a:rPr lang="en-GB" sz="2100" b="1" i="0" u="none" strike="noStrike" cap="none">
                <a:solidFill>
                  <a:schemeClr val="accent1"/>
                </a:solidFill>
                <a:latin typeface="Lora"/>
                <a:ea typeface="Lora"/>
                <a:cs typeface="Lora"/>
                <a:sym typeface="Lora"/>
              </a:rPr>
              <a:t>Open Science</a:t>
            </a:r>
            <a:endParaRPr sz="2100" b="0" i="0" u="none" strike="noStrike" cap="none">
              <a:solidFill>
                <a:srgbClr val="000000"/>
              </a:solidFill>
              <a:latin typeface="Lora"/>
              <a:ea typeface="Lora"/>
              <a:cs typeface="Lora"/>
              <a:sym typeface="Lora"/>
            </a:endParaRPr>
          </a:p>
          <a:p>
            <a:pPr marL="342900" marR="0" lvl="0" indent="-342900" algn="l" rtl="0">
              <a:lnSpc>
                <a:spcPct val="115000"/>
              </a:lnSpc>
              <a:spcBef>
                <a:spcPts val="1200"/>
              </a:spcBef>
              <a:spcAft>
                <a:spcPts val="0"/>
              </a:spcAft>
              <a:buClr>
                <a:schemeClr val="lt1"/>
              </a:buClr>
              <a:buSzPts val="2000"/>
              <a:buFont typeface="Arial"/>
              <a:buAutoNum type="arabicPeriod"/>
            </a:pPr>
            <a:r>
              <a:rPr lang="en-GB" sz="2100" b="0" i="0" u="none" strike="noStrike" cap="none">
                <a:solidFill>
                  <a:schemeClr val="lt1"/>
                </a:solidFill>
                <a:latin typeface="Lora"/>
                <a:ea typeface="Lora"/>
                <a:cs typeface="Lora"/>
                <a:sym typeface="Lora"/>
              </a:rPr>
              <a:t>Initiatives that promote </a:t>
            </a:r>
            <a:r>
              <a:rPr lang="en-GB" sz="2100" b="1" i="0" u="none" strike="noStrike" cap="none">
                <a:solidFill>
                  <a:schemeClr val="accent1"/>
                </a:solidFill>
                <a:latin typeface="Lora"/>
                <a:ea typeface="Lora"/>
                <a:cs typeface="Lora"/>
                <a:sym typeface="Lora"/>
              </a:rPr>
              <a:t>responsible research assessment</a:t>
            </a:r>
            <a:r>
              <a:rPr lang="en-GB" sz="2100" b="0" i="0" u="none" strike="noStrike" cap="none">
                <a:solidFill>
                  <a:schemeClr val="lt1"/>
                </a:solidFill>
                <a:latin typeface="Lora"/>
                <a:ea typeface="Lora"/>
                <a:cs typeface="Lora"/>
                <a:sym typeface="Lora"/>
              </a:rPr>
              <a:t> and use of research metrics and indicators</a:t>
            </a:r>
            <a:endParaRPr sz="2100" b="0" i="0" u="none" strike="noStrike" cap="none">
              <a:solidFill>
                <a:srgbClr val="000000"/>
              </a:solidFill>
              <a:latin typeface="Lora"/>
              <a:ea typeface="Lora"/>
              <a:cs typeface="Lora"/>
              <a:sym typeface="Lora"/>
            </a:endParaRPr>
          </a:p>
          <a:p>
            <a:pPr marL="342900" marR="0" lvl="0" indent="-342900" algn="l" rtl="0">
              <a:lnSpc>
                <a:spcPct val="115000"/>
              </a:lnSpc>
              <a:spcBef>
                <a:spcPts val="1200"/>
              </a:spcBef>
              <a:spcAft>
                <a:spcPts val="0"/>
              </a:spcAft>
              <a:buClr>
                <a:schemeClr val="lt1"/>
              </a:buClr>
              <a:buSzPts val="2000"/>
              <a:buFont typeface="Arial"/>
              <a:buAutoNum type="arabicPeriod"/>
            </a:pPr>
            <a:r>
              <a:rPr lang="en-GB" sz="2100" b="0" i="0" u="none" strike="noStrike" cap="none">
                <a:solidFill>
                  <a:schemeClr val="lt1"/>
                </a:solidFill>
                <a:latin typeface="Lora"/>
                <a:ea typeface="Lora"/>
                <a:cs typeface="Lora"/>
                <a:sym typeface="Lora"/>
              </a:rPr>
              <a:t>Initiatives that enable and encourage a </a:t>
            </a:r>
            <a:r>
              <a:rPr lang="en-GB" sz="2100" b="1" i="0" u="none" strike="noStrike" cap="none">
                <a:solidFill>
                  <a:schemeClr val="accent1"/>
                </a:solidFill>
                <a:latin typeface="Lora"/>
                <a:ea typeface="Lora"/>
                <a:cs typeface="Lora"/>
                <a:sym typeface="Lora"/>
              </a:rPr>
              <a:t>holistic and inclusive view of research</a:t>
            </a:r>
            <a:endParaRPr sz="2100" b="0" i="0" u="none" strike="noStrike" cap="none">
              <a:solidFill>
                <a:srgbClr val="000000"/>
              </a:solidFill>
              <a:latin typeface="Lora"/>
              <a:ea typeface="Lora"/>
              <a:cs typeface="Lora"/>
              <a:sym typeface="Lora"/>
            </a:endParaRPr>
          </a:p>
          <a:p>
            <a:pPr marL="342900" marR="0" lvl="0" indent="-342900" algn="l" rtl="0">
              <a:lnSpc>
                <a:spcPct val="115000"/>
              </a:lnSpc>
              <a:spcBef>
                <a:spcPts val="1200"/>
              </a:spcBef>
              <a:spcAft>
                <a:spcPts val="0"/>
              </a:spcAft>
              <a:buClr>
                <a:schemeClr val="lt1"/>
              </a:buClr>
              <a:buSzPts val="2000"/>
              <a:buFont typeface="Arial"/>
              <a:buAutoNum type="arabicPeriod"/>
            </a:pPr>
            <a:r>
              <a:rPr lang="en-GB" sz="2100" b="0" i="0" u="none" strike="noStrike" cap="none">
                <a:solidFill>
                  <a:schemeClr val="lt1"/>
                </a:solidFill>
                <a:latin typeface="Lora"/>
                <a:ea typeface="Lora"/>
                <a:cs typeface="Lora"/>
                <a:sym typeface="Lora"/>
              </a:rPr>
              <a:t>Initiatives that focus on </a:t>
            </a:r>
            <a:r>
              <a:rPr lang="en-GB" sz="2100" b="1" i="0" u="none" strike="noStrike" cap="none">
                <a:solidFill>
                  <a:schemeClr val="accent1"/>
                </a:solidFill>
                <a:latin typeface="Lora"/>
                <a:ea typeface="Lora"/>
                <a:cs typeface="Lora"/>
                <a:sym typeface="Lora"/>
              </a:rPr>
              <a:t>ensuring evidence-based policy and research integrity </a:t>
            </a:r>
            <a:endParaRPr sz="2100" b="0" i="0" u="none" strike="noStrike" cap="none">
              <a:solidFill>
                <a:srgbClr val="000000"/>
              </a:solidFill>
              <a:latin typeface="Lora"/>
              <a:ea typeface="Lora"/>
              <a:cs typeface="Lora"/>
              <a:sym typeface="Lora"/>
            </a:endParaRPr>
          </a:p>
          <a:p>
            <a:pPr marL="342900" marR="0" lvl="0" indent="-215900" algn="l" rtl="0">
              <a:lnSpc>
                <a:spcPct val="115000"/>
              </a:lnSpc>
              <a:spcBef>
                <a:spcPts val="1200"/>
              </a:spcBef>
              <a:spcAft>
                <a:spcPts val="0"/>
              </a:spcAft>
              <a:buClr>
                <a:schemeClr val="lt1"/>
              </a:buClr>
              <a:buSzPts val="2000"/>
              <a:buFont typeface="Arial"/>
              <a:buNone/>
            </a:pPr>
            <a:endParaRPr sz="2100" b="0" i="0" u="none" strike="noStrike" cap="none">
              <a:solidFill>
                <a:schemeClr val="lt1"/>
              </a:solidFill>
              <a:latin typeface="Lora"/>
              <a:ea typeface="Lora"/>
              <a:cs typeface="Lora"/>
              <a:sym typeface="Lora"/>
            </a:endParaRPr>
          </a:p>
        </p:txBody>
      </p:sp>
      <p:sp>
        <p:nvSpPr>
          <p:cNvPr id="209" name="Google Shape;209;p50"/>
          <p:cNvSpPr txBox="1"/>
          <p:nvPr/>
        </p:nvSpPr>
        <p:spPr>
          <a:xfrm>
            <a:off x="741485" y="539977"/>
            <a:ext cx="10978662" cy="1325563"/>
          </a:xfrm>
          <a:prstGeom prst="rect">
            <a:avLst/>
          </a:prstGeom>
          <a:noFill/>
          <a:ln>
            <a:noFill/>
          </a:ln>
        </p:spPr>
        <p:txBody>
          <a:bodyPr spcFirstLastPara="1" wrap="square" lIns="91425" tIns="45700" rIns="91425" bIns="45700" anchor="ctr" anchorCtr="0">
            <a:normAutofit fontScale="92500"/>
          </a:bodyPr>
          <a:lstStyle/>
          <a:p>
            <a:pPr marL="0" marR="0" lvl="0" indent="0" algn="l" rtl="0">
              <a:lnSpc>
                <a:spcPct val="100000"/>
              </a:lnSpc>
              <a:spcBef>
                <a:spcPts val="0"/>
              </a:spcBef>
              <a:spcAft>
                <a:spcPts val="0"/>
              </a:spcAft>
              <a:buClr>
                <a:srgbClr val="000000"/>
              </a:buClr>
              <a:buSzPct val="100000"/>
              <a:buFont typeface="Arial"/>
              <a:buNone/>
            </a:pPr>
            <a:r>
              <a:rPr lang="en-GB" sz="4200" b="0" i="0" u="none" strike="noStrike" cap="none">
                <a:solidFill>
                  <a:schemeClr val="lt1"/>
                </a:solidFill>
                <a:latin typeface="Lora"/>
                <a:ea typeface="Lora"/>
                <a:cs typeface="Lora"/>
                <a:sym typeface="Lora"/>
              </a:rPr>
              <a:t>Chapter 4: Global initiatives aligned with RRA</a:t>
            </a:r>
            <a:br>
              <a:rPr lang="en-GB" sz="4200" b="0" i="0" u="none" strike="noStrike" cap="none">
                <a:solidFill>
                  <a:srgbClr val="000000"/>
                </a:solidFill>
                <a:latin typeface="Lora"/>
                <a:ea typeface="Lora"/>
                <a:cs typeface="Lora"/>
                <a:sym typeface="Lora"/>
              </a:rPr>
            </a:br>
            <a:r>
              <a:rPr lang="en-GB" sz="2400" b="1" i="0" u="none" strike="noStrike" cap="none">
                <a:solidFill>
                  <a:schemeClr val="accent1"/>
                </a:solidFill>
                <a:latin typeface="Lora"/>
                <a:ea typeface="Lora"/>
                <a:cs typeface="Lora"/>
                <a:sym typeface="Lora"/>
              </a:rPr>
              <a:t>Examples and exemplars</a:t>
            </a:r>
            <a:endParaRPr sz="2400" b="0" i="0" u="none" strike="noStrike" cap="none">
              <a:solidFill>
                <a:srgbClr val="000000"/>
              </a:solidFill>
              <a:latin typeface="Lora"/>
              <a:ea typeface="Lora"/>
              <a:cs typeface="Lora"/>
              <a:sym typeface="Lora"/>
            </a:endParaRPr>
          </a:p>
        </p:txBody>
      </p:sp>
      <p:grpSp>
        <p:nvGrpSpPr>
          <p:cNvPr id="210" name="Google Shape;210;p50"/>
          <p:cNvGrpSpPr/>
          <p:nvPr/>
        </p:nvGrpSpPr>
        <p:grpSpPr>
          <a:xfrm>
            <a:off x="6737569" y="1865540"/>
            <a:ext cx="5213743" cy="4277686"/>
            <a:chOff x="6866520" y="1498861"/>
            <a:chExt cx="5213743" cy="4277686"/>
          </a:xfrm>
        </p:grpSpPr>
        <p:pic>
          <p:nvPicPr>
            <p:cNvPr id="211" name="Google Shape;211;p50" descr="Make Data Count - DataCite"/>
            <p:cNvPicPr preferRelativeResize="0"/>
            <p:nvPr/>
          </p:nvPicPr>
          <p:blipFill rotWithShape="1">
            <a:blip r:embed="rId3">
              <a:alphaModFix/>
            </a:blip>
            <a:srcRect l="1510" r="-1"/>
            <a:stretch/>
          </p:blipFill>
          <p:spPr>
            <a:xfrm>
              <a:off x="8167982" y="3858857"/>
              <a:ext cx="1846456" cy="879921"/>
            </a:xfrm>
            <a:prstGeom prst="rect">
              <a:avLst/>
            </a:prstGeom>
            <a:noFill/>
            <a:ln>
              <a:noFill/>
            </a:ln>
          </p:spPr>
        </p:pic>
        <p:pic>
          <p:nvPicPr>
            <p:cNvPr id="212" name="Google Shape;212;p50" descr="ESNBU Backstage | Entry-2024-01-06_21-06-38"/>
            <p:cNvPicPr preferRelativeResize="0"/>
            <p:nvPr/>
          </p:nvPicPr>
          <p:blipFill rotWithShape="1">
            <a:blip r:embed="rId4">
              <a:alphaModFix/>
            </a:blip>
            <a:srcRect/>
            <a:stretch/>
          </p:blipFill>
          <p:spPr>
            <a:xfrm>
              <a:off x="9191251" y="4828153"/>
              <a:ext cx="2850178" cy="925405"/>
            </a:xfrm>
            <a:prstGeom prst="rect">
              <a:avLst/>
            </a:prstGeom>
            <a:noFill/>
            <a:ln>
              <a:noFill/>
            </a:ln>
          </p:spPr>
        </p:pic>
        <p:pic>
          <p:nvPicPr>
            <p:cNvPr id="213" name="Google Shape;213;p50" descr="Higher Education Leadership Initiative for Open Scholarship"/>
            <p:cNvPicPr preferRelativeResize="0"/>
            <p:nvPr/>
          </p:nvPicPr>
          <p:blipFill rotWithShape="1">
            <a:blip r:embed="rId5">
              <a:alphaModFix/>
            </a:blip>
            <a:srcRect/>
            <a:stretch/>
          </p:blipFill>
          <p:spPr>
            <a:xfrm>
              <a:off x="9677123" y="1498862"/>
              <a:ext cx="2364306" cy="1247586"/>
            </a:xfrm>
            <a:prstGeom prst="rect">
              <a:avLst/>
            </a:prstGeom>
            <a:solidFill>
              <a:srgbClr val="F2F2F2"/>
            </a:solidFill>
            <a:ln>
              <a:noFill/>
            </a:ln>
          </p:spPr>
        </p:pic>
        <p:pic>
          <p:nvPicPr>
            <p:cNvPr id="214" name="Google Shape;214;p50" descr="EDICa Caucus | No Limits Partner"/>
            <p:cNvPicPr preferRelativeResize="0"/>
            <p:nvPr/>
          </p:nvPicPr>
          <p:blipFill rotWithShape="1">
            <a:blip r:embed="rId6">
              <a:alphaModFix/>
            </a:blip>
            <a:srcRect/>
            <a:stretch/>
          </p:blipFill>
          <p:spPr>
            <a:xfrm>
              <a:off x="8167982" y="4810433"/>
              <a:ext cx="954607" cy="953725"/>
            </a:xfrm>
            <a:prstGeom prst="rect">
              <a:avLst/>
            </a:prstGeom>
            <a:noFill/>
            <a:ln>
              <a:noFill/>
            </a:ln>
          </p:spPr>
        </p:pic>
        <p:pic>
          <p:nvPicPr>
            <p:cNvPr id="215" name="Google Shape;215;p50" descr="ZMT co-heads first CoARA ..."/>
            <p:cNvPicPr preferRelativeResize="0"/>
            <p:nvPr/>
          </p:nvPicPr>
          <p:blipFill rotWithShape="1">
            <a:blip r:embed="rId7">
              <a:alphaModFix/>
            </a:blip>
            <a:srcRect l="9594" t="23753" r="10216" b="27729"/>
            <a:stretch/>
          </p:blipFill>
          <p:spPr>
            <a:xfrm>
              <a:off x="10090977" y="3858857"/>
              <a:ext cx="1980494" cy="879921"/>
            </a:xfrm>
            <a:prstGeom prst="rect">
              <a:avLst/>
            </a:prstGeom>
            <a:noFill/>
            <a:ln>
              <a:noFill/>
            </a:ln>
          </p:spPr>
        </p:pic>
        <p:pic>
          <p:nvPicPr>
            <p:cNvPr id="216" name="Google Shape;216;p50" descr="FOLEC - CLACSO"/>
            <p:cNvPicPr preferRelativeResize="0"/>
            <p:nvPr/>
          </p:nvPicPr>
          <p:blipFill rotWithShape="1">
            <a:blip r:embed="rId8">
              <a:alphaModFix/>
            </a:blip>
            <a:srcRect l="2971"/>
            <a:stretch/>
          </p:blipFill>
          <p:spPr>
            <a:xfrm>
              <a:off x="6866520" y="2818571"/>
              <a:ext cx="5213743" cy="968631"/>
            </a:xfrm>
            <a:prstGeom prst="rect">
              <a:avLst/>
            </a:prstGeom>
            <a:noFill/>
            <a:ln>
              <a:noFill/>
            </a:ln>
          </p:spPr>
        </p:pic>
        <p:pic>
          <p:nvPicPr>
            <p:cNvPr id="217" name="Google Shape;217;p50" descr="The questionnaire: UNESCO Open Science ..."/>
            <p:cNvPicPr preferRelativeResize="0"/>
            <p:nvPr/>
          </p:nvPicPr>
          <p:blipFill rotWithShape="1">
            <a:blip r:embed="rId9">
              <a:alphaModFix/>
            </a:blip>
            <a:srcRect l="3218" t="9466" r="5072" b="10174"/>
            <a:stretch/>
          </p:blipFill>
          <p:spPr>
            <a:xfrm>
              <a:off x="6866520" y="1498861"/>
              <a:ext cx="2699238" cy="1247587"/>
            </a:xfrm>
            <a:prstGeom prst="rect">
              <a:avLst/>
            </a:prstGeom>
            <a:noFill/>
            <a:ln>
              <a:noFill/>
            </a:ln>
          </p:spPr>
        </p:pic>
        <p:pic>
          <p:nvPicPr>
            <p:cNvPr id="218" name="Google Shape;218;p50" descr="More Than Our Rank | INORMS"/>
            <p:cNvPicPr preferRelativeResize="0"/>
            <p:nvPr/>
          </p:nvPicPr>
          <p:blipFill rotWithShape="1">
            <a:blip r:embed="rId10">
              <a:alphaModFix/>
            </a:blip>
            <a:srcRect/>
            <a:stretch/>
          </p:blipFill>
          <p:spPr>
            <a:xfrm>
              <a:off x="6866520" y="3858857"/>
              <a:ext cx="1232800" cy="1917690"/>
            </a:xfrm>
            <a:prstGeom prst="rect">
              <a:avLst/>
            </a:prstGeom>
            <a:noFill/>
            <a:ln>
              <a:noFill/>
            </a:ln>
          </p:spPr>
        </p:pic>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en-GB" sz="3600">
                <a:latin typeface="Lora"/>
                <a:ea typeface="Lora"/>
                <a:cs typeface="Lora"/>
                <a:sym typeface="Lora"/>
              </a:rPr>
              <a:t>Case studies</a:t>
            </a:r>
            <a:endParaRPr/>
          </a:p>
        </p:txBody>
      </p:sp>
      <p:sp>
        <p:nvSpPr>
          <p:cNvPr id="225" name="Google Shape;225;p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ctr" anchorCtr="0">
            <a:normAutofit/>
          </a:bodyPr>
          <a:lstStyle/>
          <a:p>
            <a:pPr marL="457200" lvl="0" indent="-228600" algn="l" rtl="0">
              <a:lnSpc>
                <a:spcPct val="150000"/>
              </a:lnSpc>
              <a:spcBef>
                <a:spcPts val="1000"/>
              </a:spcBef>
              <a:spcAft>
                <a:spcPts val="0"/>
              </a:spcAft>
              <a:buSzPts val="2800"/>
              <a:buNone/>
            </a:pPr>
            <a:r>
              <a:rPr lang="en-GB" u="sng">
                <a:solidFill>
                  <a:schemeClr val="hlink"/>
                </a:solidFill>
                <a:hlinkClick r:id="rId3"/>
              </a:rPr>
              <a:t>Case studies</a:t>
            </a:r>
            <a:r>
              <a:rPr lang="en-GB"/>
              <a:t>: Describes how single institutions changed their assessment policies</a:t>
            </a:r>
            <a:endParaRPr/>
          </a:p>
        </p:txBody>
      </p:sp>
      <p:pic>
        <p:nvPicPr>
          <p:cNvPr id="226" name="Google Shape;226;p7" descr="Screenshot of DORA case studies page, with title, &quot;Reimagining academic assessment: stories of innovation and change.&quot;"/>
          <p:cNvPicPr preferRelativeResize="0">
            <a:picLocks noGrp="1"/>
          </p:cNvPicPr>
          <p:nvPr>
            <p:ph type="body" idx="2"/>
          </p:nvPr>
        </p:nvPicPr>
        <p:blipFill rotWithShape="1">
          <a:blip r:embed="rId4">
            <a:alphaModFix/>
          </a:blip>
          <a:srcRect/>
          <a:stretch/>
        </p:blipFill>
        <p:spPr>
          <a:xfrm>
            <a:off x="6172200" y="2527077"/>
            <a:ext cx="5181600" cy="294843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en-GB" sz="3600">
                <a:latin typeface="Lora"/>
                <a:ea typeface="Lora"/>
                <a:cs typeface="Lora"/>
                <a:sym typeface="Lora"/>
              </a:rPr>
              <a:t>Resource library</a:t>
            </a:r>
            <a:endParaRPr/>
          </a:p>
        </p:txBody>
      </p:sp>
      <p:sp>
        <p:nvSpPr>
          <p:cNvPr id="233" name="Google Shape;233;p9"/>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ctr" anchorCtr="0">
            <a:normAutofit fontScale="92500" lnSpcReduction="10000"/>
          </a:bodyPr>
          <a:lstStyle/>
          <a:p>
            <a:pPr marL="457200" lvl="0" indent="-228600" algn="l" rtl="0">
              <a:lnSpc>
                <a:spcPct val="150000"/>
              </a:lnSpc>
              <a:spcBef>
                <a:spcPts val="1000"/>
              </a:spcBef>
              <a:spcAft>
                <a:spcPts val="0"/>
              </a:spcAft>
              <a:buSzPct val="108108"/>
              <a:buNone/>
            </a:pPr>
            <a:r>
              <a:rPr lang="en-GB" u="sng">
                <a:solidFill>
                  <a:schemeClr val="hlink"/>
                </a:solidFill>
                <a:hlinkClick r:id="rId3"/>
              </a:rPr>
              <a:t>Resource library</a:t>
            </a:r>
            <a:r>
              <a:rPr lang="en-GB"/>
              <a:t>: Tools and articles to support research assessment reform</a:t>
            </a:r>
            <a:endParaRPr/>
          </a:p>
          <a:p>
            <a:pPr marL="914400" lvl="1" indent="-381000" algn="l" rtl="0">
              <a:lnSpc>
                <a:spcPct val="150000"/>
              </a:lnSpc>
              <a:spcBef>
                <a:spcPts val="500"/>
              </a:spcBef>
              <a:spcAft>
                <a:spcPts val="0"/>
              </a:spcAft>
              <a:buSzPct val="108108"/>
              <a:buChar char="•"/>
            </a:pPr>
            <a:r>
              <a:rPr lang="en-GB" u="sng">
                <a:solidFill>
                  <a:schemeClr val="hlink"/>
                </a:solidFill>
                <a:hlinkClick r:id="rId4"/>
              </a:rPr>
              <a:t>Project TARA toolkit</a:t>
            </a:r>
            <a:endParaRPr/>
          </a:p>
          <a:p>
            <a:pPr marL="1371600" lvl="2" indent="-355600" algn="l" rtl="0">
              <a:lnSpc>
                <a:spcPct val="150000"/>
              </a:lnSpc>
              <a:spcBef>
                <a:spcPts val="500"/>
              </a:spcBef>
              <a:spcAft>
                <a:spcPts val="0"/>
              </a:spcAft>
              <a:buSzPct val="108108"/>
              <a:buChar char="•"/>
            </a:pPr>
            <a:r>
              <a:rPr lang="en-GB"/>
              <a:t>“Debiasing Committee Composition and Deliberative Processes”</a:t>
            </a:r>
            <a:endParaRPr/>
          </a:p>
          <a:p>
            <a:pPr marL="1371600" lvl="2" indent="-355600" algn="l" rtl="0">
              <a:lnSpc>
                <a:spcPct val="150000"/>
              </a:lnSpc>
              <a:spcBef>
                <a:spcPts val="500"/>
              </a:spcBef>
              <a:spcAft>
                <a:spcPts val="0"/>
              </a:spcAft>
              <a:buSzPct val="108108"/>
              <a:buChar char="•"/>
            </a:pPr>
            <a:r>
              <a:rPr lang="en-GB"/>
              <a:t>“Building Blocks for Impact”</a:t>
            </a:r>
            <a:endParaRPr b="1"/>
          </a:p>
        </p:txBody>
      </p:sp>
      <p:pic>
        <p:nvPicPr>
          <p:cNvPr id="234" name="Google Shape;234;p9" descr="&quot;Building Blocks for Impact,&quot; a single page tool that shows two dimensions along which impact can be viewed: &quot;Scale of influence&quot; on the vertical, and &quot;New audiences&quot; on the horizontal."/>
          <p:cNvPicPr preferRelativeResize="0">
            <a:picLocks noGrp="1"/>
          </p:cNvPicPr>
          <p:nvPr>
            <p:ph type="body" idx="2"/>
          </p:nvPr>
        </p:nvPicPr>
        <p:blipFill rotWithShape="1">
          <a:blip r:embed="rId5">
            <a:alphaModFix/>
          </a:blip>
          <a:srcRect/>
          <a:stretch/>
        </p:blipFill>
        <p:spPr>
          <a:xfrm>
            <a:off x="7354339" y="1825625"/>
            <a:ext cx="2817321" cy="4351338"/>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pic>
        <p:nvPicPr>
          <p:cNvPr id="240" name="Google Shape;240;p10" descr="Enlarged portion of DORA logo in gold."/>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241" name="Google Shape;241;p1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en-GB" sz="3600">
                <a:latin typeface="Lora"/>
                <a:ea typeface="Lora"/>
                <a:cs typeface="Lora"/>
                <a:sym typeface="Lora"/>
              </a:rPr>
              <a:t>Reformscape</a:t>
            </a:r>
            <a:endParaRPr sz="3600">
              <a:latin typeface="Lora"/>
              <a:ea typeface="Lora"/>
              <a:cs typeface="Lora"/>
              <a:sym typeface="Lora"/>
            </a:endParaRPr>
          </a:p>
        </p:txBody>
      </p:sp>
      <p:sp>
        <p:nvSpPr>
          <p:cNvPr id="242" name="Google Shape;242;p1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ctr" anchorCtr="0">
            <a:normAutofit/>
          </a:bodyPr>
          <a:lstStyle/>
          <a:p>
            <a:pPr marL="457200" lvl="0" indent="-228600" algn="l" rtl="0">
              <a:lnSpc>
                <a:spcPct val="150000"/>
              </a:lnSpc>
              <a:spcBef>
                <a:spcPts val="1000"/>
              </a:spcBef>
              <a:spcAft>
                <a:spcPts val="0"/>
              </a:spcAft>
              <a:buSzPts val="2800"/>
              <a:buNone/>
            </a:pPr>
            <a:r>
              <a:rPr lang="en-GB" u="sng">
                <a:solidFill>
                  <a:schemeClr val="hlink"/>
                </a:solidFill>
                <a:hlinkClick r:id="rId4"/>
              </a:rPr>
              <a:t>Reformscape</a:t>
            </a:r>
            <a:r>
              <a:rPr lang="en-GB"/>
              <a:t>: An observatory of responsible research assessment policies from research institutions</a:t>
            </a:r>
            <a:endParaRPr/>
          </a:p>
        </p:txBody>
      </p:sp>
      <p:pic>
        <p:nvPicPr>
          <p:cNvPr id="243" name="Google Shape;243;p10" descr="Reformscape logo"/>
          <p:cNvPicPr preferRelativeResize="0">
            <a:picLocks noGrp="1"/>
          </p:cNvPicPr>
          <p:nvPr>
            <p:ph type="body" idx="2"/>
          </p:nvPr>
        </p:nvPicPr>
        <p:blipFill rotWithShape="1">
          <a:blip r:embed="rId5">
            <a:alphaModFix/>
          </a:blip>
          <a:srcRect/>
          <a:stretch/>
        </p:blipFill>
        <p:spPr>
          <a:xfrm>
            <a:off x="6172200" y="3558154"/>
            <a:ext cx="5181600" cy="88628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en-GB" sz="3600">
                <a:latin typeface="Lora"/>
                <a:ea typeface="Lora"/>
                <a:cs typeface="Lora"/>
                <a:sym typeface="Lora"/>
              </a:rPr>
              <a:t>Can DORA help further?</a:t>
            </a:r>
            <a:endParaRPr/>
          </a:p>
        </p:txBody>
      </p:sp>
      <p:sp>
        <p:nvSpPr>
          <p:cNvPr id="250" name="Google Shape;250;p11"/>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p>
            <a:pPr marL="457200" lvl="0" indent="-228600" algn="l" rtl="0">
              <a:lnSpc>
                <a:spcPct val="150000"/>
              </a:lnSpc>
              <a:spcBef>
                <a:spcPts val="1000"/>
              </a:spcBef>
              <a:spcAft>
                <a:spcPts val="0"/>
              </a:spcAft>
              <a:buSzPts val="2800"/>
              <a:buNone/>
            </a:pPr>
            <a:r>
              <a:rPr lang="en-GB" sz="2000"/>
              <a:t>We welcome your feedback on the Guide - indeed, it is intended to be ‘owned’ by the community.</a:t>
            </a:r>
            <a:endParaRPr/>
          </a:p>
          <a:p>
            <a:pPr marL="457200" lvl="0" indent="-228600" algn="l" rtl="0">
              <a:lnSpc>
                <a:spcPct val="150000"/>
              </a:lnSpc>
              <a:spcBef>
                <a:spcPts val="1000"/>
              </a:spcBef>
              <a:spcAft>
                <a:spcPts val="0"/>
              </a:spcAft>
              <a:buSzPts val="2800"/>
              <a:buNone/>
            </a:pPr>
            <a:r>
              <a:rPr lang="en-GB" sz="2000"/>
              <a:t>The DORA team is happy to have a dialogue with you. Please stay connected and send invites for meetings, questions and feedback to the DORA team at: </a:t>
            </a:r>
            <a:r>
              <a:rPr lang="en-GB" sz="2000" u="sng">
                <a:solidFill>
                  <a:schemeClr val="hlink"/>
                </a:solidFill>
                <a:hlinkClick r:id="rId3"/>
              </a:rPr>
              <a:t>info@sfdora.org</a:t>
            </a:r>
            <a:r>
              <a:rPr lang="en-GB" sz="2000"/>
              <a:t> </a:t>
            </a:r>
            <a:endParaRPr/>
          </a:p>
          <a:p>
            <a:pPr marL="457200" lvl="0" indent="-228600" algn="l" rtl="0">
              <a:lnSpc>
                <a:spcPct val="150000"/>
              </a:lnSpc>
              <a:spcBef>
                <a:spcPts val="1000"/>
              </a:spcBef>
              <a:spcAft>
                <a:spcPts val="0"/>
              </a:spcAft>
              <a:buSzPts val="2800"/>
              <a:buNone/>
            </a:pPr>
            <a:endParaRPr sz="2000"/>
          </a:p>
        </p:txBody>
      </p:sp>
      <p:pic>
        <p:nvPicPr>
          <p:cNvPr id="251" name="Google Shape;251;p11" descr="A person with his arms out&#10;&#10;AI-generated content may be incorrect."/>
          <p:cNvPicPr preferRelativeResize="0">
            <a:picLocks noGrp="1"/>
          </p:cNvPicPr>
          <p:nvPr>
            <p:ph type="body" idx="2"/>
          </p:nvPr>
        </p:nvPicPr>
        <p:blipFill rotWithShape="1">
          <a:blip r:embed="rId4">
            <a:alphaModFix/>
          </a:blip>
          <a:srcRect b="15650"/>
          <a:stretch/>
        </p:blipFill>
        <p:spPr>
          <a:xfrm>
            <a:off x="5643879" y="1593849"/>
            <a:ext cx="6852501" cy="3670301"/>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12"/>
          <p:cNvSpPr txBox="1">
            <a:spLocks noGrp="1"/>
          </p:cNvSpPr>
          <p:nvPr>
            <p:ph type="ctrTitle"/>
          </p:nvPr>
        </p:nvSpPr>
        <p:spPr>
          <a:xfrm>
            <a:off x="2785240" y="3632861"/>
            <a:ext cx="7020912" cy="1017283"/>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3200"/>
              <a:buFont typeface="Arial"/>
              <a:buNone/>
            </a:pPr>
            <a:r>
              <a:rPr lang="en-GB" sz="3200" b="0" i="0" u="none" strike="noStrike" cap="none">
                <a:solidFill>
                  <a:srgbClr val="FFFFFF"/>
                </a:solidFill>
                <a:latin typeface="Arial"/>
                <a:ea typeface="Arial"/>
                <a:cs typeface="Arial"/>
                <a:sym typeface="Arial"/>
              </a:rPr>
              <a:t>Improving research assessment</a:t>
            </a:r>
            <a:endParaRPr sz="3200" b="0" i="0" u="none" strike="noStrike" cap="none">
              <a:solidFill>
                <a:srgbClr val="FFFFFF"/>
              </a:solidFill>
              <a:latin typeface="Arial"/>
              <a:ea typeface="Arial"/>
              <a:cs typeface="Arial"/>
              <a:sym typeface="Arial"/>
            </a:endParaRPr>
          </a:p>
        </p:txBody>
      </p:sp>
      <p:sp>
        <p:nvSpPr>
          <p:cNvPr id="257" name="Google Shape;257;p12"/>
          <p:cNvSpPr txBox="1"/>
          <p:nvPr/>
        </p:nvSpPr>
        <p:spPr>
          <a:xfrm>
            <a:off x="2159959" y="5505765"/>
            <a:ext cx="7872082" cy="882293"/>
          </a:xfrm>
          <a:prstGeom prst="rect">
            <a:avLst/>
          </a:prstGeom>
          <a:noFill/>
          <a:ln>
            <a:noFill/>
          </a:ln>
        </p:spPr>
        <p:txBody>
          <a:bodyPr spcFirstLastPara="1" wrap="square" lIns="25400" tIns="25400" rIns="25400" bIns="25400" anchor="ctr" anchorCtr="0">
            <a:spAutoFit/>
          </a:bodyPr>
          <a:lstStyle/>
          <a:p>
            <a:pPr marL="0" marR="0" lvl="0" indent="0" algn="ctr" rtl="0">
              <a:lnSpc>
                <a:spcPct val="150000"/>
              </a:lnSpc>
              <a:spcBef>
                <a:spcPts val="0"/>
              </a:spcBef>
              <a:spcAft>
                <a:spcPts val="0"/>
              </a:spcAft>
              <a:buClr>
                <a:srgbClr val="FFFFFF"/>
              </a:buClr>
              <a:buSzPts val="3600"/>
              <a:buFont typeface="Arial"/>
              <a:buNone/>
            </a:pPr>
            <a:r>
              <a:rPr lang="en-GB" sz="3600" b="0" i="0" u="sng" strike="noStrike" cap="none">
                <a:solidFill>
                  <a:srgbClr val="FFFFFF"/>
                </a:solidFill>
                <a:latin typeface="Lora"/>
                <a:ea typeface="Lora"/>
                <a:cs typeface="Lora"/>
                <a:sym typeface="Lora"/>
                <a:hlinkClick r:id="rId3">
                  <a:extLst>
                    <a:ext uri="{A12FA001-AC4F-418D-AE19-62706E023703}">
                      <ahyp:hlinkClr xmlns:ahyp="http://schemas.microsoft.com/office/drawing/2018/hyperlinkcolor" val="tx"/>
                    </a:ext>
                  </a:extLst>
                </a:hlinkClick>
              </a:rPr>
              <a:t>sfdora.org</a:t>
            </a:r>
            <a:endParaRPr sz="3600" b="0" i="0" u="none" strike="noStrike" cap="none">
              <a:solidFill>
                <a:srgbClr val="FFFFFF"/>
              </a:solidFill>
              <a:latin typeface="Lora"/>
              <a:ea typeface="Lora"/>
              <a:cs typeface="Lora"/>
              <a:sym typeface="Lora"/>
            </a:endParaRPr>
          </a:p>
        </p:txBody>
      </p:sp>
      <p:sp>
        <p:nvSpPr>
          <p:cNvPr id="258" name="Google Shape;258;p12"/>
          <p:cNvSpPr/>
          <p:nvPr/>
        </p:nvSpPr>
        <p:spPr>
          <a:xfrm>
            <a:off x="3448302" y="1396339"/>
            <a:ext cx="1828800" cy="1828800"/>
          </a:xfrm>
          <a:prstGeom prst="ellipse">
            <a:avLst/>
          </a:prstGeom>
          <a:solidFill>
            <a:schemeClr val="lt1"/>
          </a:solidFill>
          <a:ln w="25400" cap="flat" cmpd="sng">
            <a:solidFill>
              <a:srgbClr val="6A4D0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259" name="Google Shape;259;p12" descr="DORA logo"/>
          <p:cNvPicPr preferRelativeResize="0"/>
          <p:nvPr/>
        </p:nvPicPr>
        <p:blipFill rotWithShape="1">
          <a:blip r:embed="rId4">
            <a:alphaModFix/>
          </a:blip>
          <a:srcRect/>
          <a:stretch/>
        </p:blipFill>
        <p:spPr>
          <a:xfrm>
            <a:off x="3448301" y="1396339"/>
            <a:ext cx="5295398" cy="18288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5"/>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Clr>
                <a:schemeClr val="lt1"/>
              </a:buClr>
              <a:buSzPct val="111111"/>
              <a:buFont typeface="Arial"/>
              <a:buNone/>
            </a:pPr>
            <a:r>
              <a:rPr lang="en-GB">
                <a:latin typeface="Lora"/>
                <a:ea typeface="Lora"/>
                <a:cs typeface="Lora"/>
                <a:sym typeface="Lora"/>
              </a:rPr>
              <a:t>Implementing Responsible Research Assessment </a:t>
            </a:r>
            <a:endParaRPr/>
          </a:p>
        </p:txBody>
      </p:sp>
      <p:sp>
        <p:nvSpPr>
          <p:cNvPr id="103" name="Google Shape;103;p5"/>
          <p:cNvSpPr txBox="1">
            <a:spLocks noGrp="1"/>
          </p:cNvSpPr>
          <p:nvPr>
            <p:ph type="subTitle" idx="1"/>
          </p:nvPr>
        </p:nvSpPr>
        <p:spPr>
          <a:xfrm>
            <a:off x="364435" y="3655046"/>
            <a:ext cx="11463130" cy="1655762"/>
          </a:xfrm>
          <a:prstGeom prst="rect">
            <a:avLst/>
          </a:prstGeom>
          <a:noFill/>
          <a:ln>
            <a:noFill/>
          </a:ln>
        </p:spPr>
        <p:txBody>
          <a:bodyPr spcFirstLastPara="1" wrap="square" lIns="91425" tIns="45700" rIns="91425" bIns="45700" anchor="t" anchorCtr="0">
            <a:normAutofit/>
          </a:bodyPr>
          <a:lstStyle/>
          <a:p>
            <a:pPr marL="457200" lvl="0" indent="-228600" algn="ctr" rtl="0">
              <a:lnSpc>
                <a:spcPct val="150000"/>
              </a:lnSpc>
              <a:spcBef>
                <a:spcPts val="1000"/>
              </a:spcBef>
              <a:spcAft>
                <a:spcPts val="0"/>
              </a:spcAft>
              <a:buClr>
                <a:schemeClr val="lt1"/>
              </a:buClr>
              <a:buSzPts val="2400"/>
              <a:buNone/>
            </a:pPr>
            <a:r>
              <a:rPr lang="en-GB" sz="3200">
                <a:solidFill>
                  <a:schemeClr val="accent1"/>
                </a:solidFill>
                <a:latin typeface="Lora"/>
                <a:ea typeface="Lora"/>
                <a:cs typeface="Lora"/>
                <a:sym typeface="Lora"/>
              </a:rPr>
              <a:t>A Practical Guide for Research Performing Organizations</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1800"/>
              <a:buNone/>
            </a:pPr>
            <a:r>
              <a:rPr lang="en-GB" sz="3600">
                <a:latin typeface="Lora"/>
                <a:ea typeface="Lora"/>
                <a:cs typeface="Lora"/>
                <a:sym typeface="Lora"/>
              </a:rPr>
              <a:t>Why DORA exists</a:t>
            </a:r>
            <a:endParaRPr/>
          </a:p>
        </p:txBody>
      </p:sp>
      <p:sp>
        <p:nvSpPr>
          <p:cNvPr id="110" name="Google Shape;110;p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457200" lvl="0" indent="-228600" algn="l" rtl="0">
              <a:lnSpc>
                <a:spcPct val="150000"/>
              </a:lnSpc>
              <a:spcBef>
                <a:spcPts val="1000"/>
              </a:spcBef>
              <a:spcAft>
                <a:spcPts val="0"/>
              </a:spcAft>
              <a:buSzPts val="1800"/>
              <a:buNone/>
            </a:pPr>
            <a:r>
              <a:rPr lang="en-GB"/>
              <a:t>Research needs to be assessed and people want to use quantitative evidence to do so</a:t>
            </a:r>
            <a:endParaRPr/>
          </a:p>
          <a:p>
            <a:pPr marL="457200" lvl="0" indent="-228600" algn="l" rtl="0">
              <a:lnSpc>
                <a:spcPct val="150000"/>
              </a:lnSpc>
              <a:spcBef>
                <a:spcPts val="1000"/>
              </a:spcBef>
              <a:spcAft>
                <a:spcPts val="0"/>
              </a:spcAft>
              <a:buSzPts val="1800"/>
              <a:buNone/>
            </a:pPr>
            <a:r>
              <a:rPr lang="en-GB"/>
              <a:t>But many measures now used are flawed or inappropriate</a:t>
            </a:r>
            <a:endParaRPr/>
          </a:p>
          <a:p>
            <a:pPr marL="457200" lvl="0" indent="-228600" algn="l" rtl="0">
              <a:lnSpc>
                <a:spcPct val="150000"/>
              </a:lnSpc>
              <a:spcBef>
                <a:spcPts val="1000"/>
              </a:spcBef>
              <a:spcAft>
                <a:spcPts val="0"/>
              </a:spcAft>
              <a:buSzPts val="1800"/>
              <a:buNone/>
            </a:pPr>
            <a:r>
              <a:rPr lang="en-GB"/>
              <a:t>DORA fosters better ways to assess research</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g3278aca48a6_0_12"/>
          <p:cNvSpPr txBox="1">
            <a:spLocks noGrp="1"/>
          </p:cNvSpPr>
          <p:nvPr>
            <p:ph type="title"/>
          </p:nvPr>
        </p:nvSpPr>
        <p:spPr>
          <a:xfrm>
            <a:off x="574728" y="452057"/>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en-GB" sz="3600">
                <a:latin typeface="Lora"/>
                <a:ea typeface="Lora"/>
                <a:cs typeface="Lora"/>
                <a:sym typeface="Lora"/>
              </a:rPr>
              <a:t>DORA (Declaration on Research Assessment)</a:t>
            </a:r>
            <a:endParaRPr sz="1800" b="1" i="1">
              <a:solidFill>
                <a:schemeClr val="accent1"/>
              </a:solidFill>
              <a:latin typeface="Lora"/>
              <a:ea typeface="Lora"/>
              <a:cs typeface="Lora"/>
              <a:sym typeface="Lora"/>
            </a:endParaRPr>
          </a:p>
        </p:txBody>
      </p:sp>
      <p:sp>
        <p:nvSpPr>
          <p:cNvPr id="117" name="Google Shape;117;g3278aca48a6_0_12"/>
          <p:cNvSpPr txBox="1"/>
          <p:nvPr/>
        </p:nvSpPr>
        <p:spPr>
          <a:xfrm>
            <a:off x="574729" y="1777757"/>
            <a:ext cx="8693258" cy="4351338"/>
          </a:xfrm>
          <a:prstGeom prst="rect">
            <a:avLst/>
          </a:prstGeom>
          <a:noFill/>
          <a:ln>
            <a:noFill/>
          </a:ln>
        </p:spPr>
        <p:txBody>
          <a:bodyPr spcFirstLastPara="1" wrap="square" lIns="91425" tIns="45700" rIns="91425" bIns="45700" anchor="t" anchorCtr="0">
            <a:normAutofit fontScale="92500" lnSpcReduction="10000"/>
          </a:bodyPr>
          <a:lstStyle/>
          <a:p>
            <a:pPr marL="457200" marR="0" lvl="0" indent="-228600" algn="l" rtl="0">
              <a:lnSpc>
                <a:spcPct val="150000"/>
              </a:lnSpc>
              <a:spcBef>
                <a:spcPts val="1000"/>
              </a:spcBef>
              <a:spcAft>
                <a:spcPts val="0"/>
              </a:spcAft>
              <a:buClr>
                <a:schemeClr val="lt1"/>
              </a:buClr>
              <a:buSzPct val="100000"/>
              <a:buFont typeface="Arial"/>
              <a:buNone/>
            </a:pPr>
            <a:r>
              <a:rPr lang="en-GB" sz="2400" b="0" i="0" u="none" strike="noStrike" cap="none">
                <a:solidFill>
                  <a:schemeClr val="lt1"/>
                </a:solidFill>
                <a:latin typeface="Lora"/>
                <a:ea typeface="Lora"/>
                <a:cs typeface="Lora"/>
                <a:sym typeface="Lora"/>
              </a:rPr>
              <a:t>Draws attention to potential problems of journal-based metrics in hiring, promotion, and funding decisions and the need to recognize a broader range of scholarly contributions</a:t>
            </a:r>
            <a:endParaRPr sz="1400" b="0" i="0" u="none" strike="noStrike" cap="none">
              <a:solidFill>
                <a:srgbClr val="000000"/>
              </a:solidFill>
              <a:latin typeface="Arial"/>
              <a:ea typeface="Arial"/>
              <a:cs typeface="Arial"/>
              <a:sym typeface="Arial"/>
            </a:endParaRPr>
          </a:p>
          <a:p>
            <a:pPr marL="457200" marR="0" lvl="0" indent="-228600" algn="l" rtl="0">
              <a:lnSpc>
                <a:spcPct val="150000"/>
              </a:lnSpc>
              <a:spcBef>
                <a:spcPts val="1000"/>
              </a:spcBef>
              <a:spcAft>
                <a:spcPts val="0"/>
              </a:spcAft>
              <a:buClr>
                <a:schemeClr val="lt1"/>
              </a:buClr>
              <a:buSzPct val="100000"/>
              <a:buFont typeface="Arial"/>
              <a:buNone/>
            </a:pPr>
            <a:r>
              <a:rPr lang="en-GB" sz="2400" b="0" i="0" u="none" strike="noStrike" cap="none">
                <a:solidFill>
                  <a:schemeClr val="lt1"/>
                </a:solidFill>
                <a:latin typeface="Lora"/>
                <a:ea typeface="Lora"/>
                <a:cs typeface="Lora"/>
                <a:sym typeface="Lora"/>
              </a:rPr>
              <a:t>A set of 18 recommendations for funders, institutions, publishers, metrics suppliers and researchers</a:t>
            </a:r>
            <a:endParaRPr sz="1400" b="0" i="0" u="none" strike="noStrike" cap="none">
              <a:solidFill>
                <a:srgbClr val="000000"/>
              </a:solidFill>
              <a:latin typeface="Arial"/>
              <a:ea typeface="Arial"/>
              <a:cs typeface="Arial"/>
              <a:sym typeface="Arial"/>
            </a:endParaRPr>
          </a:p>
          <a:p>
            <a:pPr marL="457200" marR="0" lvl="0" indent="-228600" algn="l" rtl="0">
              <a:lnSpc>
                <a:spcPct val="150000"/>
              </a:lnSpc>
              <a:spcBef>
                <a:spcPts val="1000"/>
              </a:spcBef>
              <a:spcAft>
                <a:spcPts val="0"/>
              </a:spcAft>
              <a:buClr>
                <a:schemeClr val="lt1"/>
              </a:buClr>
              <a:buSzPct val="100000"/>
              <a:buFont typeface="Arial"/>
              <a:buNone/>
            </a:pPr>
            <a:r>
              <a:rPr lang="en-GB" sz="2400" b="0" i="0" u="none" strike="noStrike" cap="none">
                <a:solidFill>
                  <a:schemeClr val="lt1"/>
                </a:solidFill>
                <a:latin typeface="Lora"/>
                <a:ea typeface="Lora"/>
                <a:cs typeface="Lora"/>
                <a:sym typeface="Lora"/>
              </a:rPr>
              <a:t>Demonstrates community support for change</a:t>
            </a:r>
            <a:endParaRPr sz="2400" b="0" i="0" u="none" strike="noStrike" cap="none">
              <a:solidFill>
                <a:schemeClr val="lt1"/>
              </a:solidFill>
              <a:latin typeface="Lora"/>
              <a:ea typeface="Lora"/>
              <a:cs typeface="Lora"/>
              <a:sym typeface="Lora"/>
            </a:endParaRPr>
          </a:p>
          <a:p>
            <a:pPr marL="914400" marR="0" lvl="1" indent="-342900" algn="l" rtl="0">
              <a:lnSpc>
                <a:spcPct val="150000"/>
              </a:lnSpc>
              <a:spcBef>
                <a:spcPts val="500"/>
              </a:spcBef>
              <a:spcAft>
                <a:spcPts val="0"/>
              </a:spcAft>
              <a:buClr>
                <a:schemeClr val="lt1"/>
              </a:buClr>
              <a:buSzPct val="81081"/>
              <a:buFont typeface="Arial"/>
              <a:buChar char="•"/>
            </a:pPr>
            <a:r>
              <a:rPr lang="en-GB" sz="2400" b="0" i="0" u="none" strike="noStrike" cap="none">
                <a:solidFill>
                  <a:schemeClr val="lt1"/>
                </a:solidFill>
                <a:latin typeface="Lora"/>
                <a:ea typeface="Lora"/>
                <a:cs typeface="Lora"/>
                <a:sym typeface="Lora"/>
              </a:rPr>
              <a:t>Currently </a:t>
            </a:r>
            <a:r>
              <a:rPr lang="en-GB" sz="2400" b="0" i="0" u="sng" strike="noStrike" cap="none">
                <a:solidFill>
                  <a:schemeClr val="accent1"/>
                </a:solidFill>
                <a:latin typeface="Lora"/>
                <a:ea typeface="Lora"/>
                <a:cs typeface="Lora"/>
                <a:sym typeface="Lora"/>
                <a:hlinkClick r:id="rId3">
                  <a:extLst>
                    <a:ext uri="{A12FA001-AC4F-418D-AE19-62706E023703}">
                      <ahyp:hlinkClr xmlns:ahyp="http://schemas.microsoft.com/office/drawing/2018/hyperlinkcolor" val="tx"/>
                    </a:ext>
                  </a:extLst>
                </a:hlinkClick>
              </a:rPr>
              <a:t>signed</a:t>
            </a:r>
            <a:r>
              <a:rPr lang="en-GB" sz="2400" b="0" i="0" u="none" strike="noStrike" cap="none">
                <a:solidFill>
                  <a:schemeClr val="accent1"/>
                </a:solidFill>
                <a:latin typeface="Lora"/>
                <a:ea typeface="Lora"/>
                <a:cs typeface="Lora"/>
                <a:sym typeface="Lora"/>
              </a:rPr>
              <a:t> </a:t>
            </a:r>
            <a:r>
              <a:rPr lang="en-GB" sz="2400" b="0" i="0" u="none" strike="noStrike" cap="none">
                <a:solidFill>
                  <a:schemeClr val="lt1"/>
                </a:solidFill>
                <a:latin typeface="Lora"/>
                <a:ea typeface="Lora"/>
                <a:cs typeface="Lora"/>
                <a:sym typeface="Lora"/>
              </a:rPr>
              <a:t>by over 26,000 individuals and organizations</a:t>
            </a:r>
            <a:endParaRPr sz="2400" b="0" i="0" u="none" strike="noStrike" cap="none">
              <a:solidFill>
                <a:schemeClr val="lt1"/>
              </a:solidFill>
              <a:latin typeface="Lora"/>
              <a:ea typeface="Lora"/>
              <a:cs typeface="Lora"/>
              <a:sym typeface="Lora"/>
            </a:endParaRPr>
          </a:p>
        </p:txBody>
      </p:sp>
      <p:pic>
        <p:nvPicPr>
          <p:cNvPr id="118" name="Google Shape;118;g3278aca48a6_0_12" descr="A person looking through a microscope&#10;&#10;AI-generated content may be incorrect."/>
          <p:cNvPicPr preferRelativeResize="0"/>
          <p:nvPr/>
        </p:nvPicPr>
        <p:blipFill rotWithShape="1">
          <a:blip r:embed="rId4">
            <a:alphaModFix/>
          </a:blip>
          <a:srcRect/>
          <a:stretch/>
        </p:blipFill>
        <p:spPr>
          <a:xfrm>
            <a:off x="8260081" y="3461840"/>
            <a:ext cx="3778118" cy="258572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4"/>
          <p:cNvSpPr txBox="1"/>
          <p:nvPr/>
        </p:nvSpPr>
        <p:spPr>
          <a:xfrm>
            <a:off x="491358" y="710104"/>
            <a:ext cx="10515600" cy="835861"/>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4400"/>
              <a:buFont typeface="Arial"/>
              <a:buNone/>
            </a:pPr>
            <a:r>
              <a:rPr lang="en-GB" sz="3600" b="0" i="0" u="none" strike="noStrike" cap="none">
                <a:solidFill>
                  <a:schemeClr val="lt1"/>
                </a:solidFill>
                <a:latin typeface="Lora"/>
                <a:ea typeface="Lora"/>
                <a:cs typeface="Lora"/>
                <a:sym typeface="Lora"/>
              </a:rPr>
              <a:t>Project TARA</a:t>
            </a:r>
            <a:endParaRPr sz="3600" b="0" i="0" u="none" strike="noStrike" cap="none">
              <a:solidFill>
                <a:srgbClr val="000000"/>
              </a:solidFill>
              <a:latin typeface="Lora"/>
              <a:ea typeface="Lora"/>
              <a:cs typeface="Lora"/>
              <a:sym typeface="Lora"/>
            </a:endParaRPr>
          </a:p>
        </p:txBody>
      </p:sp>
      <p:sp>
        <p:nvSpPr>
          <p:cNvPr id="124" name="Google Shape;124;p4"/>
          <p:cNvSpPr txBox="1"/>
          <p:nvPr/>
        </p:nvSpPr>
        <p:spPr>
          <a:xfrm>
            <a:off x="5749158" y="2265087"/>
            <a:ext cx="5167242" cy="304694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GB" sz="2400" b="0" i="0" u="none" strike="noStrike" cap="none">
                <a:solidFill>
                  <a:srgbClr val="FFFFFF"/>
                </a:solidFill>
                <a:latin typeface="Lora"/>
                <a:ea typeface="Lora"/>
                <a:cs typeface="Lora"/>
                <a:sym typeface="Lora"/>
              </a:rPr>
              <a:t>Project TARA is supported by a grant from Arcadia Foundation.</a:t>
            </a:r>
            <a:endParaRPr sz="2400" b="0" i="0" u="none" strike="noStrike" cap="none">
              <a:solidFill>
                <a:srgbClr val="FFFFFF"/>
              </a:solidFill>
              <a:latin typeface="Lora"/>
              <a:ea typeface="Lora"/>
              <a:cs typeface="Lora"/>
              <a:sym typeface="Lora"/>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FFFFFF"/>
              </a:solidFill>
              <a:latin typeface="Lora"/>
              <a:ea typeface="Lora"/>
              <a:cs typeface="Lora"/>
              <a:sym typeface="Lora"/>
            </a:endParaRPr>
          </a:p>
          <a:p>
            <a:pPr marL="0" marR="0" lvl="0" indent="0" algn="l" rtl="0">
              <a:lnSpc>
                <a:spcPct val="100000"/>
              </a:lnSpc>
              <a:spcBef>
                <a:spcPts val="0"/>
              </a:spcBef>
              <a:spcAft>
                <a:spcPts val="0"/>
              </a:spcAft>
              <a:buClr>
                <a:srgbClr val="000000"/>
              </a:buClr>
              <a:buSzPts val="2400"/>
              <a:buFont typeface="Arial"/>
              <a:buNone/>
            </a:pPr>
            <a:r>
              <a:rPr lang="en-GB" sz="2400" b="0" i="0" u="none" strike="noStrike" cap="none">
                <a:solidFill>
                  <a:srgbClr val="FFFFFF"/>
                </a:solidFill>
                <a:latin typeface="Lora"/>
                <a:ea typeface="Lora"/>
                <a:cs typeface="Lora"/>
                <a:sym typeface="Lora"/>
              </a:rPr>
              <a:t>Its aim is to create resources to help support responsible research assessment approaches (RRA) within academic and scholarly institutions.</a:t>
            </a:r>
            <a:endParaRPr sz="2400" b="0" i="0" u="none" strike="noStrike" cap="none">
              <a:solidFill>
                <a:srgbClr val="FFFFFF"/>
              </a:solidFill>
              <a:latin typeface="Lora"/>
              <a:ea typeface="Lora"/>
              <a:cs typeface="Lora"/>
              <a:sym typeface="Lora"/>
            </a:endParaRPr>
          </a:p>
        </p:txBody>
      </p:sp>
      <p:pic>
        <p:nvPicPr>
          <p:cNvPr id="125" name="Google Shape;125;p4" descr="A drawing of a toolbox&#10;&#10;AI-generated content may be incorrect."/>
          <p:cNvPicPr preferRelativeResize="0"/>
          <p:nvPr/>
        </p:nvPicPr>
        <p:blipFill rotWithShape="1">
          <a:blip r:embed="rId3">
            <a:alphaModFix/>
          </a:blip>
          <a:srcRect/>
          <a:stretch/>
        </p:blipFill>
        <p:spPr>
          <a:xfrm>
            <a:off x="491358" y="1895756"/>
            <a:ext cx="4530093" cy="399360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pic>
        <p:nvPicPr>
          <p:cNvPr id="130" name="Google Shape;130;p38" descr="A group of people in a crowd&#10;&#10;AI-generated content may be incorrect."/>
          <p:cNvPicPr preferRelativeResize="0"/>
          <p:nvPr/>
        </p:nvPicPr>
        <p:blipFill rotWithShape="1">
          <a:blip r:embed="rId3">
            <a:alphaModFix/>
          </a:blip>
          <a:srcRect/>
          <a:stretch/>
        </p:blipFill>
        <p:spPr>
          <a:xfrm>
            <a:off x="900182" y="406575"/>
            <a:ext cx="4276678" cy="6044850"/>
          </a:xfrm>
          <a:prstGeom prst="rect">
            <a:avLst/>
          </a:prstGeom>
          <a:noFill/>
          <a:ln>
            <a:noFill/>
          </a:ln>
        </p:spPr>
      </p:pic>
      <p:sp>
        <p:nvSpPr>
          <p:cNvPr id="131" name="Google Shape;131;p38"/>
          <p:cNvSpPr txBox="1">
            <a:spLocks noGrp="1"/>
          </p:cNvSpPr>
          <p:nvPr>
            <p:ph type="ctrTitle"/>
          </p:nvPr>
        </p:nvSpPr>
        <p:spPr>
          <a:xfrm>
            <a:off x="6096000" y="2000905"/>
            <a:ext cx="4572000" cy="1298107"/>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Clr>
                <a:schemeClr val="lt1"/>
              </a:buClr>
              <a:buSzPct val="166666"/>
              <a:buFont typeface="Arial"/>
              <a:buNone/>
            </a:pPr>
            <a:r>
              <a:rPr lang="en-GB" sz="4000">
                <a:latin typeface="Lora"/>
                <a:ea typeface="Lora"/>
                <a:cs typeface="Lora"/>
                <a:sym typeface="Lora"/>
              </a:rPr>
              <a:t>Download from Zenodo</a:t>
            </a:r>
            <a:br>
              <a:rPr lang="en-GB" sz="4000">
                <a:latin typeface="Lora"/>
                <a:ea typeface="Lora"/>
                <a:cs typeface="Lora"/>
                <a:sym typeface="Lora"/>
              </a:rPr>
            </a:br>
            <a:br>
              <a:rPr lang="en-GB" sz="4000">
                <a:latin typeface="Lora"/>
                <a:ea typeface="Lora"/>
                <a:cs typeface="Lora"/>
                <a:sym typeface="Lora"/>
              </a:rPr>
            </a:br>
            <a:r>
              <a:rPr lang="en-GB" sz="4000">
                <a:latin typeface="Lora"/>
                <a:ea typeface="Lora"/>
                <a:cs typeface="Lora"/>
                <a:sym typeface="Lora"/>
              </a:rPr>
              <a:t>bit.ly/DORA-Guide</a:t>
            </a:r>
            <a:endParaRPr/>
          </a:p>
        </p:txBody>
      </p:sp>
      <p:pic>
        <p:nvPicPr>
          <p:cNvPr id="132" name="Google Shape;132;p38" descr="A qr code with a white background&#10;&#10;AI-generated content may be incorrect."/>
          <p:cNvPicPr preferRelativeResize="0"/>
          <p:nvPr/>
        </p:nvPicPr>
        <p:blipFill rotWithShape="1">
          <a:blip r:embed="rId4">
            <a:alphaModFix/>
          </a:blip>
          <a:srcRect l="6613" r="7386" b="18338"/>
          <a:stretch/>
        </p:blipFill>
        <p:spPr>
          <a:xfrm>
            <a:off x="7315199" y="3558989"/>
            <a:ext cx="2330825" cy="228599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Arial"/>
              <a:buNone/>
            </a:pPr>
            <a:r>
              <a:rPr lang="en-GB" sz="3600">
                <a:latin typeface="Lora"/>
                <a:ea typeface="Lora"/>
                <a:cs typeface="Lora"/>
                <a:sym typeface="Lora"/>
              </a:rPr>
              <a:t>Aims of the Guide</a:t>
            </a:r>
            <a:endParaRPr sz="3600">
              <a:latin typeface="Lora"/>
              <a:ea typeface="Lora"/>
              <a:cs typeface="Lora"/>
              <a:sym typeface="Lora"/>
            </a:endParaRPr>
          </a:p>
        </p:txBody>
      </p:sp>
      <p:sp>
        <p:nvSpPr>
          <p:cNvPr id="138" name="Google Shape;138;p8"/>
          <p:cNvSpPr txBox="1"/>
          <p:nvPr/>
        </p:nvSpPr>
        <p:spPr>
          <a:xfrm>
            <a:off x="6307672" y="2707854"/>
            <a:ext cx="5689886" cy="2585283"/>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chemeClr val="lt1"/>
              </a:buClr>
              <a:buSzPts val="2400"/>
              <a:buFont typeface="Noto Sans Symbols"/>
              <a:buChar char="▪"/>
            </a:pPr>
            <a:r>
              <a:rPr lang="en-GB" sz="2200" b="0" i="0" u="none" strike="noStrike" cap="none">
                <a:solidFill>
                  <a:schemeClr val="lt1"/>
                </a:solidFill>
                <a:latin typeface="Lora"/>
                <a:ea typeface="Lora"/>
                <a:cs typeface="Lora"/>
                <a:sym typeface="Lora"/>
              </a:rPr>
              <a:t>Practical tips </a:t>
            </a:r>
            <a:endParaRPr sz="2200" b="0" i="0" u="none" strike="noStrike" cap="none">
              <a:solidFill>
                <a:srgbClr val="000000"/>
              </a:solidFill>
              <a:latin typeface="Lora"/>
              <a:ea typeface="Lora"/>
              <a:cs typeface="Lora"/>
              <a:sym typeface="Lora"/>
            </a:endParaRPr>
          </a:p>
          <a:p>
            <a:pPr marL="342900" marR="0" lvl="0" indent="-342900" algn="l" rtl="0">
              <a:lnSpc>
                <a:spcPct val="100000"/>
              </a:lnSpc>
              <a:spcBef>
                <a:spcPts val="1200"/>
              </a:spcBef>
              <a:spcAft>
                <a:spcPts val="0"/>
              </a:spcAft>
              <a:buClr>
                <a:schemeClr val="lt1"/>
              </a:buClr>
              <a:buSzPts val="2400"/>
              <a:buFont typeface="Noto Sans Symbols"/>
              <a:buChar char="▪"/>
            </a:pPr>
            <a:r>
              <a:rPr lang="en-GB" sz="2200" b="0" i="0" u="none" strike="noStrike" cap="none">
                <a:solidFill>
                  <a:schemeClr val="lt1"/>
                </a:solidFill>
                <a:latin typeface="Lora"/>
                <a:ea typeface="Lora"/>
                <a:cs typeface="Lora"/>
                <a:sym typeface="Lora"/>
              </a:rPr>
              <a:t>Outline of activities and intervention points that are proven to help in achieving reform</a:t>
            </a:r>
            <a:endParaRPr sz="2200" b="0" i="0" u="none" strike="noStrike" cap="none">
              <a:solidFill>
                <a:srgbClr val="000000"/>
              </a:solidFill>
              <a:latin typeface="Lora"/>
              <a:ea typeface="Lora"/>
              <a:cs typeface="Lora"/>
              <a:sym typeface="Lora"/>
            </a:endParaRPr>
          </a:p>
          <a:p>
            <a:pPr marL="342900" marR="0" lvl="0" indent="-342900" algn="l" rtl="0">
              <a:lnSpc>
                <a:spcPct val="100000"/>
              </a:lnSpc>
              <a:spcBef>
                <a:spcPts val="1200"/>
              </a:spcBef>
              <a:spcAft>
                <a:spcPts val="0"/>
              </a:spcAft>
              <a:buClr>
                <a:schemeClr val="lt1"/>
              </a:buClr>
              <a:buSzPts val="2400"/>
              <a:buFont typeface="Noto Sans Symbols"/>
              <a:buChar char="▪"/>
            </a:pPr>
            <a:r>
              <a:rPr lang="en-GB" sz="2200" b="0" i="0" u="none" strike="noStrike" cap="none">
                <a:solidFill>
                  <a:schemeClr val="lt1"/>
                </a:solidFill>
                <a:latin typeface="Lora"/>
                <a:ea typeface="Lora"/>
                <a:cs typeface="Lora"/>
                <a:sym typeface="Lora"/>
              </a:rPr>
              <a:t>Real examples and case studies </a:t>
            </a:r>
            <a:endParaRPr sz="2200" b="0" i="0" u="none" strike="noStrike" cap="none">
              <a:solidFill>
                <a:srgbClr val="000000"/>
              </a:solidFill>
              <a:latin typeface="Lora"/>
              <a:ea typeface="Lora"/>
              <a:cs typeface="Lora"/>
              <a:sym typeface="Lora"/>
            </a:endParaRPr>
          </a:p>
          <a:p>
            <a:pPr marL="342900" marR="0" lvl="0" indent="-342900" algn="l" rtl="0">
              <a:lnSpc>
                <a:spcPct val="100000"/>
              </a:lnSpc>
              <a:spcBef>
                <a:spcPts val="1200"/>
              </a:spcBef>
              <a:spcAft>
                <a:spcPts val="0"/>
              </a:spcAft>
              <a:buClr>
                <a:schemeClr val="lt1"/>
              </a:buClr>
              <a:buSzPts val="2400"/>
              <a:buFont typeface="Noto Sans Symbols"/>
              <a:buChar char="▪"/>
            </a:pPr>
            <a:r>
              <a:rPr lang="en-GB" sz="2200" b="0" i="0" u="none" strike="noStrike" cap="none">
                <a:solidFill>
                  <a:schemeClr val="lt1"/>
                </a:solidFill>
                <a:latin typeface="Lora"/>
                <a:ea typeface="Lora"/>
                <a:cs typeface="Lora"/>
                <a:sym typeface="Lora"/>
              </a:rPr>
              <a:t>Links to resources</a:t>
            </a:r>
            <a:endParaRPr sz="2200" b="1" i="1" u="none" strike="noStrike" cap="none">
              <a:solidFill>
                <a:schemeClr val="accent1"/>
              </a:solidFill>
              <a:latin typeface="Lora"/>
              <a:ea typeface="Lora"/>
              <a:cs typeface="Lora"/>
              <a:sym typeface="Lora"/>
            </a:endParaRPr>
          </a:p>
        </p:txBody>
      </p:sp>
      <p:sp>
        <p:nvSpPr>
          <p:cNvPr id="139" name="Google Shape;139;p8"/>
          <p:cNvSpPr txBox="1"/>
          <p:nvPr/>
        </p:nvSpPr>
        <p:spPr>
          <a:xfrm>
            <a:off x="838199" y="2861081"/>
            <a:ext cx="5046131" cy="212361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GB" sz="2200" b="0" i="0" u="none" strike="noStrike" cap="none">
                <a:solidFill>
                  <a:schemeClr val="lt1"/>
                </a:solidFill>
                <a:latin typeface="Lora"/>
                <a:ea typeface="Lora"/>
                <a:cs typeface="Lora"/>
                <a:sym typeface="Lora"/>
              </a:rPr>
              <a:t>A “one-stop-shop” for research performing organizations to take them from the recognition the RRA needs to happen towards implementing and monitoring a strategy.</a:t>
            </a:r>
            <a:endParaRPr sz="2200" b="0" i="0" u="none" strike="noStrike" cap="none">
              <a:solidFill>
                <a:srgbClr val="000000"/>
              </a:solidFill>
              <a:latin typeface="Lora"/>
              <a:ea typeface="Lora"/>
              <a:cs typeface="Lora"/>
              <a:sym typeface="Lora"/>
            </a:endParaRPr>
          </a:p>
        </p:txBody>
      </p:sp>
      <p:sp>
        <p:nvSpPr>
          <p:cNvPr id="140" name="Google Shape;140;p8"/>
          <p:cNvSpPr txBox="1"/>
          <p:nvPr/>
        </p:nvSpPr>
        <p:spPr>
          <a:xfrm>
            <a:off x="838199" y="1382291"/>
            <a:ext cx="8525933"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GB" sz="2400" b="1" i="0" u="none" strike="noStrike" cap="none">
                <a:solidFill>
                  <a:schemeClr val="accent1"/>
                </a:solidFill>
                <a:latin typeface="Lora"/>
                <a:ea typeface="Lora"/>
                <a:cs typeface="Lora"/>
                <a:sym typeface="Lora"/>
              </a:rPr>
              <a:t>How do I get started with research assessment reform? </a:t>
            </a:r>
            <a:endParaRPr sz="2400" b="0" i="0" u="none" strike="noStrike" cap="none">
              <a:solidFill>
                <a:schemeClr val="accent1"/>
              </a:solidFill>
              <a:latin typeface="Lora"/>
              <a:ea typeface="Lora"/>
              <a:cs typeface="Lora"/>
              <a:sym typeface="Lora"/>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3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Arial"/>
              <a:buNone/>
            </a:pPr>
            <a:r>
              <a:rPr lang="en-GB" sz="3600">
                <a:latin typeface="Lora"/>
                <a:ea typeface="Lora"/>
                <a:cs typeface="Lora"/>
                <a:sym typeface="Lora"/>
              </a:rPr>
              <a:t>Co-developed via a workshop </a:t>
            </a:r>
            <a:endParaRPr sz="3600">
              <a:latin typeface="Lora"/>
              <a:ea typeface="Lora"/>
              <a:cs typeface="Lora"/>
              <a:sym typeface="Lora"/>
            </a:endParaRPr>
          </a:p>
        </p:txBody>
      </p:sp>
      <p:sp>
        <p:nvSpPr>
          <p:cNvPr id="146" name="Google Shape;146;p39"/>
          <p:cNvSpPr txBox="1"/>
          <p:nvPr/>
        </p:nvSpPr>
        <p:spPr>
          <a:xfrm>
            <a:off x="838199" y="2339882"/>
            <a:ext cx="5164669" cy="3785611"/>
          </a:xfrm>
          <a:prstGeom prst="rect">
            <a:avLst/>
          </a:prstGeom>
          <a:noFill/>
          <a:ln>
            <a:noFill/>
          </a:ln>
        </p:spPr>
        <p:txBody>
          <a:bodyPr spcFirstLastPara="1" wrap="square" lIns="91425" tIns="45700" rIns="91425" bIns="45700" anchor="t" anchorCtr="0">
            <a:spAutoFit/>
          </a:bodyPr>
          <a:lstStyle/>
          <a:p>
            <a:pPr marL="342900" marR="0" lvl="0" indent="-190500" algn="l" rtl="0">
              <a:lnSpc>
                <a:spcPct val="100000"/>
              </a:lnSpc>
              <a:spcBef>
                <a:spcPts val="0"/>
              </a:spcBef>
              <a:spcAft>
                <a:spcPts val="0"/>
              </a:spcAft>
              <a:buClr>
                <a:schemeClr val="lt1"/>
              </a:buClr>
              <a:buSzPts val="2400"/>
              <a:buFont typeface="Noto Sans Symbols"/>
              <a:buNone/>
            </a:pPr>
            <a:endParaRPr sz="2200" b="1" i="0" u="none" strike="noStrike" cap="none">
              <a:solidFill>
                <a:schemeClr val="lt1"/>
              </a:solidFill>
              <a:latin typeface="Lora"/>
              <a:ea typeface="Lora"/>
              <a:cs typeface="Lora"/>
              <a:sym typeface="Lora"/>
            </a:endParaRPr>
          </a:p>
          <a:p>
            <a:pPr marL="342900" marR="0" lvl="0" indent="-342900" algn="l" rtl="0">
              <a:lnSpc>
                <a:spcPct val="100000"/>
              </a:lnSpc>
              <a:spcBef>
                <a:spcPts val="0"/>
              </a:spcBef>
              <a:spcAft>
                <a:spcPts val="0"/>
              </a:spcAft>
              <a:buClr>
                <a:schemeClr val="lt1"/>
              </a:buClr>
              <a:buSzPts val="2400"/>
              <a:buFont typeface="Noto Sans Symbols"/>
              <a:buChar char="▪"/>
            </a:pPr>
            <a:r>
              <a:rPr lang="en-GB" sz="2200" b="1" i="0" u="none" strike="noStrike" cap="none">
                <a:solidFill>
                  <a:srgbClr val="FFFFFF"/>
                </a:solidFill>
                <a:latin typeface="Lora"/>
                <a:ea typeface="Lora"/>
                <a:cs typeface="Lora"/>
                <a:sym typeface="Lora"/>
              </a:rPr>
              <a:t>Getting things done </a:t>
            </a:r>
            <a:r>
              <a:rPr lang="en-GB" sz="2200" b="1" i="0" u="none" strike="noStrike" cap="none">
                <a:solidFill>
                  <a:schemeClr val="lt1"/>
                </a:solidFill>
                <a:latin typeface="Lora"/>
                <a:ea typeface="Lora"/>
                <a:cs typeface="Lora"/>
                <a:sym typeface="Lora"/>
              </a:rPr>
              <a:t>- </a:t>
            </a:r>
            <a:r>
              <a:rPr lang="en-GB" sz="2200" b="0" i="0" u="none" strike="noStrike" cap="none">
                <a:solidFill>
                  <a:schemeClr val="lt1"/>
                </a:solidFill>
                <a:latin typeface="Lora"/>
                <a:ea typeface="Lora"/>
                <a:cs typeface="Lora"/>
                <a:sym typeface="Lora"/>
              </a:rPr>
              <a:t>reflections</a:t>
            </a:r>
            <a:br>
              <a:rPr lang="en-GB" sz="2200" b="0" i="0" u="none" strike="noStrike" cap="none">
                <a:solidFill>
                  <a:schemeClr val="lt1"/>
                </a:solidFill>
                <a:latin typeface="Lora"/>
                <a:ea typeface="Lora"/>
                <a:cs typeface="Lora"/>
                <a:sym typeface="Lora"/>
              </a:rPr>
            </a:br>
            <a:r>
              <a:rPr lang="en-GB" sz="2200" b="0" i="0" u="none" strike="noStrike" cap="none">
                <a:solidFill>
                  <a:schemeClr val="lt1"/>
                </a:solidFill>
                <a:latin typeface="Lora"/>
                <a:ea typeface="Lora"/>
                <a:cs typeface="Lora"/>
                <a:sym typeface="Lora"/>
              </a:rPr>
              <a:t>on RRA at academic institutions and research funders</a:t>
            </a:r>
            <a:endParaRPr sz="2200" b="1" i="0" u="none" strike="noStrike" cap="none">
              <a:solidFill>
                <a:schemeClr val="lt1"/>
              </a:solidFill>
              <a:latin typeface="Lora"/>
              <a:ea typeface="Lora"/>
              <a:cs typeface="Lora"/>
              <a:sym typeface="Lora"/>
            </a:endParaRPr>
          </a:p>
          <a:p>
            <a:pPr marL="342900" marR="0" lvl="0" indent="-342900" algn="l" rtl="0">
              <a:lnSpc>
                <a:spcPct val="100000"/>
              </a:lnSpc>
              <a:spcBef>
                <a:spcPts val="1200"/>
              </a:spcBef>
              <a:spcAft>
                <a:spcPts val="0"/>
              </a:spcAft>
              <a:buClr>
                <a:schemeClr val="lt1"/>
              </a:buClr>
              <a:buSzPts val="2400"/>
              <a:buFont typeface="Noto Sans Symbols"/>
              <a:buChar char="▪"/>
            </a:pPr>
            <a:r>
              <a:rPr lang="en-GB" sz="2200" b="1" i="0" u="none" strike="noStrike" cap="none">
                <a:solidFill>
                  <a:schemeClr val="lt1"/>
                </a:solidFill>
                <a:latin typeface="Lora"/>
                <a:ea typeface="Lora"/>
                <a:cs typeface="Lora"/>
                <a:sym typeface="Lora"/>
              </a:rPr>
              <a:t>Creating a useful Guide </a:t>
            </a:r>
            <a:r>
              <a:rPr lang="en-GB" sz="2200" b="0" i="0" u="none" strike="noStrike" cap="none">
                <a:solidFill>
                  <a:schemeClr val="lt1"/>
                </a:solidFill>
                <a:latin typeface="Lora"/>
                <a:ea typeface="Lora"/>
                <a:cs typeface="Lora"/>
                <a:sym typeface="Lora"/>
              </a:rPr>
              <a:t>- reflections on the content and ingredients of the Guide</a:t>
            </a:r>
            <a:endParaRPr sz="2200" b="1" i="0" u="none" strike="noStrike" cap="none">
              <a:solidFill>
                <a:schemeClr val="lt1"/>
              </a:solidFill>
              <a:latin typeface="Lora"/>
              <a:ea typeface="Lora"/>
              <a:cs typeface="Lora"/>
              <a:sym typeface="Lora"/>
            </a:endParaRPr>
          </a:p>
          <a:p>
            <a:pPr marL="342900" marR="0" lvl="0" indent="-342900" algn="l" rtl="0">
              <a:lnSpc>
                <a:spcPct val="100000"/>
              </a:lnSpc>
              <a:spcBef>
                <a:spcPts val="1200"/>
              </a:spcBef>
              <a:spcAft>
                <a:spcPts val="0"/>
              </a:spcAft>
              <a:buClr>
                <a:schemeClr val="lt1"/>
              </a:buClr>
              <a:buSzPts val="2400"/>
              <a:buFont typeface="Noto Sans Symbols"/>
              <a:buChar char="▪"/>
            </a:pPr>
            <a:r>
              <a:rPr lang="en-GB" sz="2200" b="1" i="0" u="none" strike="noStrike" cap="none">
                <a:solidFill>
                  <a:schemeClr val="lt1"/>
                </a:solidFill>
                <a:latin typeface="Lora"/>
                <a:ea typeface="Lora"/>
                <a:cs typeface="Lora"/>
                <a:sym typeface="Lora"/>
              </a:rPr>
              <a:t>Making the Guide accessible - </a:t>
            </a:r>
            <a:r>
              <a:rPr lang="en-GB" sz="2200" b="0" i="0" u="none" strike="noStrike" cap="none">
                <a:solidFill>
                  <a:schemeClr val="lt1"/>
                </a:solidFill>
                <a:latin typeface="Lora"/>
                <a:ea typeface="Lora"/>
                <a:cs typeface="Lora"/>
                <a:sym typeface="Lora"/>
              </a:rPr>
              <a:t>r</a:t>
            </a:r>
            <a:r>
              <a:rPr lang="en-GB" sz="2200" b="0" i="0" u="none" strike="noStrike" cap="none">
                <a:solidFill>
                  <a:srgbClr val="FFFFFF"/>
                </a:solidFill>
                <a:latin typeface="Lora"/>
                <a:ea typeface="Lora"/>
                <a:cs typeface="Lora"/>
                <a:sym typeface="Lora"/>
              </a:rPr>
              <a:t>eflections on the audience, formats and discoverability</a:t>
            </a:r>
            <a:endParaRPr sz="2200" b="0" i="0" u="none" strike="noStrike" cap="none">
              <a:solidFill>
                <a:srgbClr val="000000"/>
              </a:solidFill>
              <a:latin typeface="Lora"/>
              <a:ea typeface="Lora"/>
              <a:cs typeface="Lora"/>
              <a:sym typeface="Lora"/>
            </a:endParaRPr>
          </a:p>
        </p:txBody>
      </p:sp>
      <p:sp>
        <p:nvSpPr>
          <p:cNvPr id="147" name="Google Shape;147;p39"/>
          <p:cNvSpPr txBox="1"/>
          <p:nvPr/>
        </p:nvSpPr>
        <p:spPr>
          <a:xfrm>
            <a:off x="838199" y="1382291"/>
            <a:ext cx="10855570"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GB" sz="2400" b="1" i="0" u="none" strike="noStrike" cap="none">
                <a:solidFill>
                  <a:schemeClr val="accent1"/>
                </a:solidFill>
                <a:latin typeface="Lora"/>
                <a:ea typeface="Lora"/>
                <a:cs typeface="Lora"/>
                <a:sym typeface="Lora"/>
              </a:rPr>
              <a:t>Bringing together a group (n=35) of engaged RPOs, funders, research policy makers …. </a:t>
            </a:r>
            <a:endParaRPr sz="2400" b="0" i="0" u="none" strike="noStrike" cap="none">
              <a:solidFill>
                <a:schemeClr val="accent1"/>
              </a:solidFill>
              <a:latin typeface="Lora"/>
              <a:ea typeface="Lora"/>
              <a:cs typeface="Lora"/>
              <a:sym typeface="Lora"/>
            </a:endParaRPr>
          </a:p>
        </p:txBody>
      </p:sp>
      <p:pic>
        <p:nvPicPr>
          <p:cNvPr id="148" name="Google Shape;148;p39"/>
          <p:cNvPicPr preferRelativeResize="0"/>
          <p:nvPr/>
        </p:nvPicPr>
        <p:blipFill rotWithShape="1">
          <a:blip r:embed="rId3">
            <a:alphaModFix/>
          </a:blip>
          <a:srcRect t="15256" b="30384"/>
          <a:stretch/>
        </p:blipFill>
        <p:spPr>
          <a:xfrm>
            <a:off x="6096000" y="2862441"/>
            <a:ext cx="6075162" cy="2864142"/>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2"/>
          <p:cNvSpPr txBox="1">
            <a:spLocks noGrp="1"/>
          </p:cNvSpPr>
          <p:nvPr>
            <p:ph type="title"/>
          </p:nvPr>
        </p:nvSpPr>
        <p:spPr>
          <a:xfrm>
            <a:off x="1076321" y="203832"/>
            <a:ext cx="93936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4400"/>
              <a:buFont typeface="Arial"/>
              <a:buNone/>
            </a:pPr>
            <a:r>
              <a:rPr lang="en-GB" sz="3600">
                <a:latin typeface="Lora"/>
                <a:ea typeface="Lora"/>
                <a:cs typeface="Lora"/>
                <a:sym typeface="Lora"/>
              </a:rPr>
              <a:t>The Guide team </a:t>
            </a:r>
            <a:endParaRPr sz="3600">
              <a:latin typeface="Lora"/>
              <a:ea typeface="Lora"/>
              <a:cs typeface="Lora"/>
              <a:sym typeface="Lora"/>
            </a:endParaRPr>
          </a:p>
        </p:txBody>
      </p:sp>
      <p:grpSp>
        <p:nvGrpSpPr>
          <p:cNvPr id="154" name="Google Shape;154;p2"/>
          <p:cNvGrpSpPr/>
          <p:nvPr/>
        </p:nvGrpSpPr>
        <p:grpSpPr>
          <a:xfrm>
            <a:off x="1329228" y="1437243"/>
            <a:ext cx="9558846" cy="5659945"/>
            <a:chOff x="518240" y="1183934"/>
            <a:chExt cx="10174416" cy="6311524"/>
          </a:xfrm>
        </p:grpSpPr>
        <p:grpSp>
          <p:nvGrpSpPr>
            <p:cNvPr id="155" name="Google Shape;155;p2"/>
            <p:cNvGrpSpPr/>
            <p:nvPr/>
          </p:nvGrpSpPr>
          <p:grpSpPr>
            <a:xfrm>
              <a:off x="518240" y="1183934"/>
              <a:ext cx="10174416" cy="6311524"/>
              <a:chOff x="518240" y="1183934"/>
              <a:chExt cx="10174416" cy="6311524"/>
            </a:xfrm>
          </p:grpSpPr>
          <p:grpSp>
            <p:nvGrpSpPr>
              <p:cNvPr id="156" name="Google Shape;156;p2"/>
              <p:cNvGrpSpPr/>
              <p:nvPr/>
            </p:nvGrpSpPr>
            <p:grpSpPr>
              <a:xfrm>
                <a:off x="1526971" y="1183934"/>
                <a:ext cx="9165685" cy="5521834"/>
                <a:chOff x="1687838" y="1319401"/>
                <a:chExt cx="9165685" cy="5521834"/>
              </a:xfrm>
            </p:grpSpPr>
            <p:grpSp>
              <p:nvGrpSpPr>
                <p:cNvPr id="157" name="Google Shape;157;p2"/>
                <p:cNvGrpSpPr/>
                <p:nvPr/>
              </p:nvGrpSpPr>
              <p:grpSpPr>
                <a:xfrm>
                  <a:off x="1687838" y="1319401"/>
                  <a:ext cx="9165685" cy="5521834"/>
                  <a:chOff x="1687838" y="1624201"/>
                  <a:chExt cx="9165685" cy="5521834"/>
                </a:xfrm>
              </p:grpSpPr>
              <p:pic>
                <p:nvPicPr>
                  <p:cNvPr id="158" name="Google Shape;158;p2" descr="Dr. Kelly Cobey | Faculty of Medicine"/>
                  <p:cNvPicPr preferRelativeResize="0"/>
                  <p:nvPr/>
                </p:nvPicPr>
                <p:blipFill rotWithShape="1">
                  <a:blip r:embed="rId3">
                    <a:alphaModFix/>
                  </a:blip>
                  <a:srcRect/>
                  <a:stretch/>
                </p:blipFill>
                <p:spPr>
                  <a:xfrm>
                    <a:off x="2074660" y="1624201"/>
                    <a:ext cx="2045815" cy="2012175"/>
                  </a:xfrm>
                  <a:prstGeom prst="ellipse">
                    <a:avLst/>
                  </a:prstGeom>
                  <a:noFill/>
                  <a:ln>
                    <a:noFill/>
                  </a:ln>
                </p:spPr>
              </p:pic>
              <p:pic>
                <p:nvPicPr>
                  <p:cNvPr id="159" name="Google Shape;159;p2" descr="DORA Welcomes New Co-Chairs and Vice ..."/>
                  <p:cNvPicPr preferRelativeResize="0"/>
                  <p:nvPr/>
                </p:nvPicPr>
                <p:blipFill rotWithShape="1">
                  <a:blip r:embed="rId4">
                    <a:alphaModFix/>
                  </a:blip>
                  <a:srcRect/>
                  <a:stretch/>
                </p:blipFill>
                <p:spPr>
                  <a:xfrm>
                    <a:off x="4789248" y="1624201"/>
                    <a:ext cx="2045815" cy="2012175"/>
                  </a:xfrm>
                  <a:prstGeom prst="ellipse">
                    <a:avLst/>
                  </a:prstGeom>
                  <a:noFill/>
                  <a:ln>
                    <a:noFill/>
                  </a:ln>
                </p:spPr>
              </p:pic>
              <p:pic>
                <p:nvPicPr>
                  <p:cNvPr id="160" name="Google Shape;160;p2" descr="Rebecca Lawrence - Managing Director ..."/>
                  <p:cNvPicPr preferRelativeResize="0"/>
                  <p:nvPr/>
                </p:nvPicPr>
                <p:blipFill rotWithShape="1">
                  <a:blip r:embed="rId5">
                    <a:alphaModFix/>
                  </a:blip>
                  <a:srcRect/>
                  <a:stretch/>
                </p:blipFill>
                <p:spPr>
                  <a:xfrm>
                    <a:off x="7503835" y="1646345"/>
                    <a:ext cx="2045815" cy="2012175"/>
                  </a:xfrm>
                  <a:prstGeom prst="ellipse">
                    <a:avLst/>
                  </a:prstGeom>
                  <a:noFill/>
                  <a:ln>
                    <a:noFill/>
                  </a:ln>
                </p:spPr>
              </p:pic>
              <p:sp>
                <p:nvSpPr>
                  <p:cNvPr id="161" name="Google Shape;161;p2"/>
                  <p:cNvSpPr txBox="1"/>
                  <p:nvPr/>
                </p:nvSpPr>
                <p:spPr>
                  <a:xfrm>
                    <a:off x="1687838" y="3513760"/>
                    <a:ext cx="2971800" cy="10173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3200"/>
                      <a:buFont typeface="Arial"/>
                      <a:buNone/>
                    </a:pPr>
                    <a:r>
                      <a:rPr lang="en-GB" sz="1600" b="0" i="0" u="none" strike="noStrike" cap="none">
                        <a:solidFill>
                          <a:srgbClr val="FFFFFF"/>
                        </a:solidFill>
                        <a:latin typeface="Arial"/>
                        <a:ea typeface="Arial"/>
                        <a:cs typeface="Arial"/>
                        <a:sym typeface="Arial"/>
                      </a:rPr>
                      <a:t>Kelly Cobey</a:t>
                    </a:r>
                    <a:endParaRPr sz="1600" b="0" i="0" u="none" strike="noStrike" cap="none">
                      <a:solidFill>
                        <a:srgbClr val="FFFFFF"/>
                      </a:solidFill>
                      <a:latin typeface="Arial"/>
                      <a:ea typeface="Arial"/>
                      <a:cs typeface="Arial"/>
                      <a:sym typeface="Arial"/>
                    </a:endParaRPr>
                  </a:p>
                  <a:p>
                    <a:pPr marL="0" marR="0" lvl="0" indent="0" algn="ctr" rtl="0">
                      <a:lnSpc>
                        <a:spcPct val="100000"/>
                      </a:lnSpc>
                      <a:spcBef>
                        <a:spcPts val="0"/>
                      </a:spcBef>
                      <a:spcAft>
                        <a:spcPts val="0"/>
                      </a:spcAft>
                      <a:buClr>
                        <a:srgbClr val="FFFFFF"/>
                      </a:buClr>
                      <a:buSzPts val="3200"/>
                      <a:buFont typeface="Arial"/>
                      <a:buNone/>
                    </a:pPr>
                    <a:r>
                      <a:rPr lang="en-GB" sz="1200" b="0" i="0" u="none" strike="noStrike" cap="none">
                        <a:solidFill>
                          <a:srgbClr val="FFFFFF"/>
                        </a:solidFill>
                        <a:latin typeface="Arial"/>
                        <a:ea typeface="Arial"/>
                        <a:cs typeface="Arial"/>
                        <a:sym typeface="Arial"/>
                      </a:rPr>
                      <a:t>(DORA Co-Chair)</a:t>
                    </a:r>
                    <a:endParaRPr sz="1200" b="0" i="0" u="none" strike="noStrike" cap="none">
                      <a:solidFill>
                        <a:srgbClr val="FFFFFF"/>
                      </a:solidFill>
                      <a:latin typeface="Arial"/>
                      <a:ea typeface="Arial"/>
                      <a:cs typeface="Arial"/>
                      <a:sym typeface="Arial"/>
                    </a:endParaRPr>
                  </a:p>
                </p:txBody>
              </p:sp>
              <p:sp>
                <p:nvSpPr>
                  <p:cNvPr id="162" name="Google Shape;162;p2"/>
                  <p:cNvSpPr txBox="1"/>
                  <p:nvPr/>
                </p:nvSpPr>
                <p:spPr>
                  <a:xfrm>
                    <a:off x="4335356" y="3513761"/>
                    <a:ext cx="2971800" cy="10173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3200"/>
                      <a:buFont typeface="Arial"/>
                      <a:buNone/>
                    </a:pPr>
                    <a:r>
                      <a:rPr lang="en-GB" sz="1600" b="0" i="0" u="none" strike="noStrike" cap="none">
                        <a:solidFill>
                          <a:srgbClr val="FFFFFF"/>
                        </a:solidFill>
                        <a:latin typeface="Arial"/>
                        <a:ea typeface="Arial"/>
                        <a:cs typeface="Arial"/>
                        <a:sym typeface="Arial"/>
                      </a:rPr>
                      <a:t>Ginny Barbour</a:t>
                    </a:r>
                    <a:endParaRPr sz="1600" b="0" i="0" u="none" strike="noStrike" cap="none">
                      <a:solidFill>
                        <a:srgbClr val="FFFFFF"/>
                      </a:solidFill>
                      <a:latin typeface="Arial"/>
                      <a:ea typeface="Arial"/>
                      <a:cs typeface="Arial"/>
                      <a:sym typeface="Arial"/>
                    </a:endParaRPr>
                  </a:p>
                  <a:p>
                    <a:pPr marL="0" marR="0" lvl="0" indent="0" algn="ctr" rtl="0">
                      <a:lnSpc>
                        <a:spcPct val="100000"/>
                      </a:lnSpc>
                      <a:spcBef>
                        <a:spcPts val="0"/>
                      </a:spcBef>
                      <a:spcAft>
                        <a:spcPts val="0"/>
                      </a:spcAft>
                      <a:buClr>
                        <a:srgbClr val="FFFFFF"/>
                      </a:buClr>
                      <a:buSzPts val="3200"/>
                      <a:buFont typeface="Arial"/>
                      <a:buNone/>
                    </a:pPr>
                    <a:r>
                      <a:rPr lang="en-GB" sz="1200" b="0" i="0" u="none" strike="noStrike" cap="none">
                        <a:solidFill>
                          <a:srgbClr val="FFFFFF"/>
                        </a:solidFill>
                        <a:latin typeface="Arial"/>
                        <a:ea typeface="Arial"/>
                        <a:cs typeface="Arial"/>
                        <a:sym typeface="Arial"/>
                      </a:rPr>
                      <a:t>(DORA Co-Chair)</a:t>
                    </a:r>
                    <a:endParaRPr sz="1200" b="0" i="0" u="none" strike="noStrike" cap="none">
                      <a:solidFill>
                        <a:srgbClr val="FFFFFF"/>
                      </a:solidFill>
                      <a:latin typeface="Arial"/>
                      <a:ea typeface="Arial"/>
                      <a:cs typeface="Arial"/>
                      <a:sym typeface="Arial"/>
                    </a:endParaRPr>
                  </a:p>
                </p:txBody>
              </p:sp>
              <p:sp>
                <p:nvSpPr>
                  <p:cNvPr id="163" name="Google Shape;163;p2"/>
                  <p:cNvSpPr txBox="1"/>
                  <p:nvPr/>
                </p:nvSpPr>
                <p:spPr>
                  <a:xfrm>
                    <a:off x="7084000" y="3513754"/>
                    <a:ext cx="2971800" cy="10173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3200"/>
                      <a:buFont typeface="Arial"/>
                      <a:buNone/>
                    </a:pPr>
                    <a:r>
                      <a:rPr lang="en-GB" sz="1600" b="0" i="0" u="none" strike="noStrike" cap="none">
                        <a:solidFill>
                          <a:srgbClr val="FFFFFF"/>
                        </a:solidFill>
                        <a:latin typeface="Arial"/>
                        <a:ea typeface="Arial"/>
                        <a:cs typeface="Arial"/>
                        <a:sym typeface="Arial"/>
                      </a:rPr>
                      <a:t>Rebecca Lawrence</a:t>
                    </a:r>
                    <a:endParaRPr sz="1600" b="0" i="0" u="none" strike="noStrike" cap="none">
                      <a:solidFill>
                        <a:srgbClr val="FFFFFF"/>
                      </a:solidFill>
                      <a:latin typeface="Arial"/>
                      <a:ea typeface="Arial"/>
                      <a:cs typeface="Arial"/>
                      <a:sym typeface="Arial"/>
                    </a:endParaRPr>
                  </a:p>
                  <a:p>
                    <a:pPr marL="0" marR="0" lvl="0" indent="0" algn="ctr" rtl="0">
                      <a:lnSpc>
                        <a:spcPct val="100000"/>
                      </a:lnSpc>
                      <a:spcBef>
                        <a:spcPts val="0"/>
                      </a:spcBef>
                      <a:spcAft>
                        <a:spcPts val="0"/>
                      </a:spcAft>
                      <a:buClr>
                        <a:srgbClr val="FFFFFF"/>
                      </a:buClr>
                      <a:buSzPts val="3200"/>
                      <a:buFont typeface="Arial"/>
                      <a:buNone/>
                    </a:pPr>
                    <a:r>
                      <a:rPr lang="en-GB" sz="1200" b="0" i="0" u="none" strike="noStrike" cap="none">
                        <a:solidFill>
                          <a:srgbClr val="FFFFFF"/>
                        </a:solidFill>
                        <a:latin typeface="Arial"/>
                        <a:ea typeface="Arial"/>
                        <a:cs typeface="Arial"/>
                        <a:sym typeface="Arial"/>
                      </a:rPr>
                      <a:t>(DORA Vice-Chair)</a:t>
                    </a:r>
                    <a:endParaRPr sz="1200" b="0" i="0" u="none" strike="noStrike" cap="none">
                      <a:solidFill>
                        <a:srgbClr val="FFFFFF"/>
                      </a:solidFill>
                      <a:latin typeface="Arial"/>
                      <a:ea typeface="Arial"/>
                      <a:cs typeface="Arial"/>
                      <a:sym typeface="Arial"/>
                    </a:endParaRPr>
                  </a:p>
                </p:txBody>
              </p:sp>
              <p:pic>
                <p:nvPicPr>
                  <p:cNvPr id="164" name="Google Shape;164;p2"/>
                  <p:cNvPicPr preferRelativeResize="0"/>
                  <p:nvPr/>
                </p:nvPicPr>
                <p:blipFill rotWithShape="1">
                  <a:blip r:embed="rId6">
                    <a:alphaModFix/>
                  </a:blip>
                  <a:srcRect t="7897" b="10847"/>
                  <a:stretch/>
                </p:blipFill>
                <p:spPr>
                  <a:xfrm>
                    <a:off x="3449132" y="4294940"/>
                    <a:ext cx="1846493" cy="1928727"/>
                  </a:xfrm>
                  <a:prstGeom prst="ellipse">
                    <a:avLst/>
                  </a:prstGeom>
                  <a:noFill/>
                  <a:ln>
                    <a:noFill/>
                  </a:ln>
                </p:spPr>
              </p:pic>
              <p:sp>
                <p:nvSpPr>
                  <p:cNvPr id="165" name="Google Shape;165;p2"/>
                  <p:cNvSpPr txBox="1"/>
                  <p:nvPr/>
                </p:nvSpPr>
                <p:spPr>
                  <a:xfrm>
                    <a:off x="2962188" y="6128735"/>
                    <a:ext cx="2971800" cy="10173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3200"/>
                      <a:buFont typeface="Arial"/>
                      <a:buNone/>
                    </a:pPr>
                    <a:r>
                      <a:rPr lang="en-GB" sz="1600" b="0" i="0" u="none" strike="noStrike" cap="none">
                        <a:solidFill>
                          <a:srgbClr val="FFFFFF"/>
                        </a:solidFill>
                        <a:latin typeface="Arial"/>
                        <a:ea typeface="Arial"/>
                        <a:cs typeface="Arial"/>
                        <a:sym typeface="Arial"/>
                      </a:rPr>
                      <a:t>Liz Allen</a:t>
                    </a:r>
                    <a:endParaRPr sz="1600" b="0" i="0" u="none" strike="noStrike" cap="none">
                      <a:solidFill>
                        <a:srgbClr val="FFFFFF"/>
                      </a:solidFill>
                      <a:latin typeface="Arial"/>
                      <a:ea typeface="Arial"/>
                      <a:cs typeface="Arial"/>
                      <a:sym typeface="Arial"/>
                    </a:endParaRPr>
                  </a:p>
                  <a:p>
                    <a:pPr marL="0" marR="0" lvl="0" indent="0" algn="ctr" rtl="0">
                      <a:lnSpc>
                        <a:spcPct val="100000"/>
                      </a:lnSpc>
                      <a:spcBef>
                        <a:spcPts val="0"/>
                      </a:spcBef>
                      <a:spcAft>
                        <a:spcPts val="0"/>
                      </a:spcAft>
                      <a:buClr>
                        <a:srgbClr val="FFFFFF"/>
                      </a:buClr>
                      <a:buSzPts val="3200"/>
                      <a:buFont typeface="Arial"/>
                      <a:buNone/>
                    </a:pPr>
                    <a:r>
                      <a:rPr lang="en-GB" sz="1200" b="0" i="0" u="none" strike="noStrike" cap="none">
                        <a:solidFill>
                          <a:srgbClr val="FFFFFF"/>
                        </a:solidFill>
                        <a:latin typeface="Arial"/>
                        <a:ea typeface="Arial"/>
                        <a:cs typeface="Arial"/>
                        <a:sym typeface="Arial"/>
                      </a:rPr>
                      <a:t>(Project TARA)</a:t>
                    </a:r>
                    <a:endParaRPr sz="1200" b="0" i="0" u="none" strike="noStrike" cap="none">
                      <a:solidFill>
                        <a:srgbClr val="FFFFFF"/>
                      </a:solidFill>
                      <a:latin typeface="Arial"/>
                      <a:ea typeface="Arial"/>
                      <a:cs typeface="Arial"/>
                      <a:sym typeface="Arial"/>
                    </a:endParaRPr>
                  </a:p>
                </p:txBody>
              </p:sp>
              <p:sp>
                <p:nvSpPr>
                  <p:cNvPr id="166" name="Google Shape;166;p2"/>
                  <p:cNvSpPr txBox="1"/>
                  <p:nvPr/>
                </p:nvSpPr>
                <p:spPr>
                  <a:xfrm>
                    <a:off x="7881723" y="6128728"/>
                    <a:ext cx="2971800" cy="10173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3200"/>
                      <a:buFont typeface="Arial"/>
                      <a:buNone/>
                    </a:pPr>
                    <a:r>
                      <a:rPr lang="en-GB" sz="1600" b="0" i="0" u="none" strike="noStrike" cap="none">
                        <a:solidFill>
                          <a:srgbClr val="FFFFFF"/>
                        </a:solidFill>
                        <a:latin typeface="Arial"/>
                        <a:ea typeface="Arial"/>
                        <a:cs typeface="Arial"/>
                        <a:sym typeface="Arial"/>
                      </a:rPr>
                      <a:t>Giovanna Lima</a:t>
                    </a:r>
                    <a:endParaRPr sz="1600" b="0" i="0" u="none" strike="noStrike" cap="none">
                      <a:solidFill>
                        <a:srgbClr val="FFFFFF"/>
                      </a:solidFill>
                      <a:latin typeface="Arial"/>
                      <a:ea typeface="Arial"/>
                      <a:cs typeface="Arial"/>
                      <a:sym typeface="Arial"/>
                    </a:endParaRPr>
                  </a:p>
                  <a:p>
                    <a:pPr marL="0" marR="0" lvl="0" indent="0" algn="ctr" rtl="0">
                      <a:lnSpc>
                        <a:spcPct val="100000"/>
                      </a:lnSpc>
                      <a:spcBef>
                        <a:spcPts val="0"/>
                      </a:spcBef>
                      <a:spcAft>
                        <a:spcPts val="0"/>
                      </a:spcAft>
                      <a:buClr>
                        <a:srgbClr val="FFFFFF"/>
                      </a:buClr>
                      <a:buSzPts val="3200"/>
                      <a:buFont typeface="Arial"/>
                      <a:buNone/>
                    </a:pPr>
                    <a:r>
                      <a:rPr lang="en-GB" sz="1200" b="0" i="0" u="none" strike="noStrike" cap="none">
                        <a:solidFill>
                          <a:srgbClr val="FFFFFF"/>
                        </a:solidFill>
                        <a:latin typeface="Arial"/>
                        <a:ea typeface="Arial"/>
                        <a:cs typeface="Arial"/>
                        <a:sym typeface="Arial"/>
                      </a:rPr>
                      <a:t>(DORA Program Manager)</a:t>
                    </a:r>
                    <a:endParaRPr sz="1200" b="0" i="0" u="none" strike="noStrike" cap="none">
                      <a:solidFill>
                        <a:srgbClr val="FFFFFF"/>
                      </a:solidFill>
                      <a:latin typeface="Arial"/>
                      <a:ea typeface="Arial"/>
                      <a:cs typeface="Arial"/>
                      <a:sym typeface="Arial"/>
                    </a:endParaRPr>
                  </a:p>
                </p:txBody>
              </p:sp>
            </p:grpSp>
            <p:pic>
              <p:nvPicPr>
                <p:cNvPr id="167" name="Google Shape;167;p2"/>
                <p:cNvPicPr preferRelativeResize="0"/>
                <p:nvPr/>
              </p:nvPicPr>
              <p:blipFill rotWithShape="1">
                <a:blip r:embed="rId7">
                  <a:alphaModFix/>
                </a:blip>
                <a:srcRect l="19484"/>
                <a:stretch/>
              </p:blipFill>
              <p:spPr>
                <a:xfrm>
                  <a:off x="8368668" y="3986208"/>
                  <a:ext cx="1846491" cy="1928727"/>
                </a:xfrm>
                <a:prstGeom prst="ellipse">
                  <a:avLst/>
                </a:prstGeom>
                <a:noFill/>
                <a:ln>
                  <a:noFill/>
                </a:ln>
              </p:spPr>
            </p:pic>
          </p:grpSp>
          <p:grpSp>
            <p:nvGrpSpPr>
              <p:cNvPr id="168" name="Google Shape;168;p2"/>
              <p:cNvGrpSpPr/>
              <p:nvPr/>
            </p:nvGrpSpPr>
            <p:grpSpPr>
              <a:xfrm>
                <a:off x="518240" y="3852013"/>
                <a:ext cx="2494631" cy="3643445"/>
                <a:chOff x="518240" y="3852013"/>
                <a:chExt cx="2494631" cy="3643445"/>
              </a:xfrm>
            </p:grpSpPr>
            <p:sp>
              <p:nvSpPr>
                <p:cNvPr id="169" name="Google Shape;169;p2"/>
                <p:cNvSpPr txBox="1"/>
                <p:nvPr/>
              </p:nvSpPr>
              <p:spPr>
                <a:xfrm>
                  <a:off x="518240" y="5839758"/>
                  <a:ext cx="2494631" cy="1655700"/>
                </a:xfrm>
                <a:prstGeom prst="rect">
                  <a:avLst/>
                </a:prstGeom>
                <a:noFill/>
                <a:ln>
                  <a:noFill/>
                </a:ln>
              </p:spPr>
              <p:txBody>
                <a:bodyPr spcFirstLastPara="1" wrap="square" lIns="91425" tIns="45700" rIns="91425" bIns="45700" anchor="t" anchorCtr="0">
                  <a:normAutofit/>
                </a:bodyPr>
                <a:lstStyle/>
                <a:p>
                  <a:pPr marL="0" marR="0" lvl="0" indent="0" algn="ctr" rtl="0">
                    <a:lnSpc>
                      <a:spcPct val="100000"/>
                    </a:lnSpc>
                    <a:spcBef>
                      <a:spcPts val="0"/>
                    </a:spcBef>
                    <a:spcAft>
                      <a:spcPts val="0"/>
                    </a:spcAft>
                    <a:buClr>
                      <a:schemeClr val="lt1"/>
                    </a:buClr>
                    <a:buSzPts val="1800"/>
                    <a:buFont typeface="Arial"/>
                    <a:buNone/>
                  </a:pPr>
                  <a:r>
                    <a:rPr lang="en-GB" sz="1600" b="0" i="0" u="none" strike="noStrike" cap="none">
                      <a:solidFill>
                        <a:schemeClr val="lt1"/>
                      </a:solidFill>
                      <a:latin typeface="Arial"/>
                      <a:ea typeface="Arial"/>
                      <a:cs typeface="Arial"/>
                      <a:sym typeface="Arial"/>
                    </a:rPr>
                    <a:t>Ruth Schmidt</a:t>
                  </a:r>
                  <a:endParaRPr sz="105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lt1"/>
                    </a:buClr>
                    <a:buSzPts val="1800"/>
                    <a:buFont typeface="Arial"/>
                    <a:buNone/>
                  </a:pPr>
                  <a:r>
                    <a:rPr lang="en-GB" sz="1200" b="0" i="0" u="none" strike="noStrike" cap="none">
                      <a:solidFill>
                        <a:schemeClr val="lt1"/>
                      </a:solidFill>
                      <a:latin typeface="Arial"/>
                      <a:ea typeface="Arial"/>
                      <a:cs typeface="Arial"/>
                      <a:sym typeface="Arial"/>
                    </a:rPr>
                    <a:t>(Project TARA)</a:t>
                  </a:r>
                  <a:endParaRPr sz="1050" b="0" i="0" u="none" strike="noStrike" cap="none">
                    <a:solidFill>
                      <a:srgbClr val="000000"/>
                    </a:solidFill>
                    <a:latin typeface="Arial"/>
                    <a:ea typeface="Arial"/>
                    <a:cs typeface="Arial"/>
                    <a:sym typeface="Arial"/>
                  </a:endParaRPr>
                </a:p>
              </p:txBody>
            </p:sp>
            <p:pic>
              <p:nvPicPr>
                <p:cNvPr id="170" name="Google Shape;170;p2"/>
                <p:cNvPicPr preferRelativeResize="0"/>
                <p:nvPr/>
              </p:nvPicPr>
              <p:blipFill rotWithShape="1">
                <a:blip r:embed="rId8">
                  <a:alphaModFix/>
                </a:blip>
                <a:srcRect l="7132" t="2804" r="7140" b="13714"/>
                <a:stretch/>
              </p:blipFill>
              <p:spPr>
                <a:xfrm>
                  <a:off x="853587" y="3852013"/>
                  <a:ext cx="1843339" cy="1909756"/>
                </a:xfrm>
                <a:prstGeom prst="ellipse">
                  <a:avLst/>
                </a:prstGeom>
                <a:noFill/>
                <a:ln>
                  <a:noFill/>
                </a:ln>
              </p:spPr>
            </p:pic>
          </p:grpSp>
        </p:grpSp>
        <p:grpSp>
          <p:nvGrpSpPr>
            <p:cNvPr id="171" name="Google Shape;171;p2"/>
            <p:cNvGrpSpPr/>
            <p:nvPr/>
          </p:nvGrpSpPr>
          <p:grpSpPr>
            <a:xfrm>
              <a:off x="5211311" y="3885492"/>
              <a:ext cx="2971800" cy="2820269"/>
              <a:chOff x="5211311" y="3885492"/>
              <a:chExt cx="2971800" cy="2820269"/>
            </a:xfrm>
          </p:grpSpPr>
          <p:pic>
            <p:nvPicPr>
              <p:cNvPr id="172" name="Google Shape;172;p2" descr="Flora Massah - Declaration on Research Assessment (DORA ..."/>
              <p:cNvPicPr preferRelativeResize="0"/>
              <p:nvPr/>
            </p:nvPicPr>
            <p:blipFill rotWithShape="1">
              <a:blip r:embed="rId9">
                <a:alphaModFix/>
              </a:blip>
              <a:srcRect/>
              <a:stretch/>
            </p:blipFill>
            <p:spPr>
              <a:xfrm>
                <a:off x="5574510" y="3885492"/>
                <a:ext cx="2075200" cy="1918611"/>
              </a:xfrm>
              <a:prstGeom prst="ellipse">
                <a:avLst/>
              </a:prstGeom>
              <a:noFill/>
              <a:ln>
                <a:noFill/>
              </a:ln>
            </p:spPr>
          </p:pic>
          <p:sp>
            <p:nvSpPr>
              <p:cNvPr id="173" name="Google Shape;173;p2"/>
              <p:cNvSpPr txBox="1"/>
              <p:nvPr/>
            </p:nvSpPr>
            <p:spPr>
              <a:xfrm>
                <a:off x="5211311" y="5688461"/>
                <a:ext cx="2971800" cy="10173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3200"/>
                  <a:buFont typeface="Arial"/>
                  <a:buNone/>
                </a:pPr>
                <a:r>
                  <a:rPr lang="en-GB" sz="1600" b="0" i="0" u="none" strike="noStrike" cap="none">
                    <a:solidFill>
                      <a:srgbClr val="FFFFFF"/>
                    </a:solidFill>
                    <a:latin typeface="Arial"/>
                    <a:ea typeface="Arial"/>
                    <a:cs typeface="Arial"/>
                    <a:sym typeface="Arial"/>
                  </a:rPr>
                  <a:t>Flora Massah</a:t>
                </a:r>
                <a:endParaRPr sz="1600" b="0" i="0" u="none" strike="noStrike" cap="none">
                  <a:solidFill>
                    <a:srgbClr val="FFFFFF"/>
                  </a:solidFill>
                  <a:latin typeface="Arial"/>
                  <a:ea typeface="Arial"/>
                  <a:cs typeface="Arial"/>
                  <a:sym typeface="Arial"/>
                </a:endParaRPr>
              </a:p>
              <a:p>
                <a:pPr marL="0" marR="0" lvl="0" indent="0" algn="ctr" rtl="0">
                  <a:lnSpc>
                    <a:spcPct val="100000"/>
                  </a:lnSpc>
                  <a:spcBef>
                    <a:spcPts val="0"/>
                  </a:spcBef>
                  <a:spcAft>
                    <a:spcPts val="0"/>
                  </a:spcAft>
                  <a:buClr>
                    <a:srgbClr val="FFFFFF"/>
                  </a:buClr>
                  <a:buSzPts val="3200"/>
                  <a:buFont typeface="Arial"/>
                  <a:buNone/>
                </a:pPr>
                <a:r>
                  <a:rPr lang="en-GB" sz="1200" b="0" i="0" u="none" strike="noStrike" cap="none">
                    <a:solidFill>
                      <a:srgbClr val="FFFFFF"/>
                    </a:solidFill>
                    <a:latin typeface="Arial"/>
                    <a:ea typeface="Arial"/>
                    <a:cs typeface="Arial"/>
                    <a:sym typeface="Arial"/>
                  </a:rPr>
                  <a:t>(Project TARA)</a:t>
                </a:r>
                <a:endParaRPr sz="1200" b="0" i="0" u="none" strike="noStrike" cap="none">
                  <a:solidFill>
                    <a:srgbClr val="FFFFFF"/>
                  </a:solidFill>
                  <a:latin typeface="Arial"/>
                  <a:ea typeface="Arial"/>
                  <a:cs typeface="Arial"/>
                  <a:sym typeface="Arial"/>
                </a:endParaRPr>
              </a:p>
            </p:txBody>
          </p:sp>
        </p:grpSp>
      </p:grpSp>
    </p:spTree>
  </p:cSld>
  <p:clrMapOvr>
    <a:masterClrMapping/>
  </p:clrMapOvr>
</p:sld>
</file>

<file path=ppt/theme/theme1.xml><?xml version="1.0" encoding="utf-8"?>
<a:theme xmlns:a="http://schemas.openxmlformats.org/drawingml/2006/main" name="Office Theme">
  <a:themeElements>
    <a:clrScheme name="DORA">
      <a:dk1>
        <a:srgbClr val="000000"/>
      </a:dk1>
      <a:lt1>
        <a:srgbClr val="FFFFFF"/>
      </a:lt1>
      <a:dk2>
        <a:srgbClr val="44546A"/>
      </a:dk2>
      <a:lt2>
        <a:srgbClr val="E7E6E6"/>
      </a:lt2>
      <a:accent1>
        <a:srgbClr val="FCB711"/>
      </a:accent1>
      <a:accent2>
        <a:srgbClr val="ED7D31"/>
      </a:accent2>
      <a:accent3>
        <a:srgbClr val="A5A5A5"/>
      </a:accent3>
      <a:accent4>
        <a:srgbClr val="FFC000"/>
      </a:accent4>
      <a:accent5>
        <a:srgbClr val="5B9BD5"/>
      </a:accent5>
      <a:accent6>
        <a:srgbClr val="70AD47"/>
      </a:accent6>
      <a:hlink>
        <a:srgbClr val="FCB711"/>
      </a:hlink>
      <a:folHlink>
        <a:srgbClr val="A5A5A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3886</Words>
  <Application>Microsoft Macintosh PowerPoint</Application>
  <PresentationFormat>Widescreen</PresentationFormat>
  <Paragraphs>165</Paragraphs>
  <Slides>19</Slides>
  <Notes>19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Noto Sans Symbols</vt:lpstr>
      <vt:lpstr>Arial</vt:lpstr>
      <vt:lpstr>Lora</vt:lpstr>
      <vt:lpstr>Office Theme</vt:lpstr>
      <vt:lpstr>How to use this resource</vt:lpstr>
      <vt:lpstr>Implementing Responsible Research Assessment </vt:lpstr>
      <vt:lpstr>Why DORA exists</vt:lpstr>
      <vt:lpstr>DORA (Declaration on Research Assessment)</vt:lpstr>
      <vt:lpstr>PowerPoint Presentation</vt:lpstr>
      <vt:lpstr>Download from Zenodo  bit.ly/DORA-Guide</vt:lpstr>
      <vt:lpstr>Aims of the Guide</vt:lpstr>
      <vt:lpstr>Co-developed via a workshop </vt:lpstr>
      <vt:lpstr>The Guide team </vt:lpstr>
      <vt:lpstr>What’s in the Guide Principles, activities, key moments, resources, references – threaded with examples</vt:lpstr>
      <vt:lpstr>PowerPoint Presentation</vt:lpstr>
      <vt:lpstr>PowerPoint Presentation</vt:lpstr>
      <vt:lpstr>PowerPoint Presentation</vt:lpstr>
      <vt:lpstr>PowerPoint Presentation</vt:lpstr>
      <vt:lpstr>Case studies</vt:lpstr>
      <vt:lpstr>Resource library</vt:lpstr>
      <vt:lpstr>Reformscape</vt:lpstr>
      <vt:lpstr>Can DORA help further?</vt:lpstr>
      <vt:lpstr>Improving research assessment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Zen Faulkes</dc:creator>
  <cp:lastModifiedBy>Giovanna Lima</cp:lastModifiedBy>
  <cp:revision>1</cp:revision>
  <dcterms:created xsi:type="dcterms:W3CDTF">2023-08-03T19:33:31Z</dcterms:created>
  <dcterms:modified xsi:type="dcterms:W3CDTF">2025-08-14T11:18:38Z</dcterms:modified>
</cp:coreProperties>
</file>