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5510" autoAdjust="0"/>
  </p:normalViewPr>
  <p:slideViewPr>
    <p:cSldViewPr snapToGrid="0">
      <p:cViewPr varScale="1">
        <p:scale>
          <a:sx n="108" d="100"/>
          <a:sy n="108" d="100"/>
        </p:scale>
        <p:origin x="9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795FF-2AF9-4D97-A427-7D91BAE1A05E}" type="datetimeFigureOut">
              <a:rPr lang="en-US" smtClean="0"/>
              <a:t>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6B6A9-4BA1-4D8C-99FA-11388A47893E}" type="slidenum">
              <a:rPr lang="en-US" smtClean="0"/>
              <a:t>‹#›</a:t>
            </a:fld>
            <a:endParaRPr lang="en-US"/>
          </a:p>
        </p:txBody>
      </p:sp>
    </p:spTree>
    <p:extLst>
      <p:ext uri="{BB962C8B-B14F-4D97-AF65-F5344CB8AC3E}">
        <p14:creationId xmlns:p14="http://schemas.microsoft.com/office/powerpoint/2010/main" val="310230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Tria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103116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5057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975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60960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1789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1650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845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05297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27108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93884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470C80F-C6F4-46F3-99DA-719272AB9A74}" type="datetimeFigureOut">
              <a:rPr lang="en-US" smtClean="0"/>
              <a:t>4/20/26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605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470C80F-C6F4-46F3-99DA-719272AB9A74}" type="datetimeFigureOut">
              <a:rPr lang="en-US" smtClean="0"/>
              <a:t>4/20/26</a:t>
            </a:fld>
            <a:endParaRPr lang="en-US"/>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0DC34B97-90D8-4BC2-93C2-9B7A24EDE756}"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2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hyperlink" Target="https://sfdora.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16673-D8AE-C99B-3B04-D35D47ED8221}"/>
              </a:ext>
            </a:extLst>
          </p:cNvPr>
          <p:cNvSpPr>
            <a:spLocks noGrp="1"/>
          </p:cNvSpPr>
          <p:nvPr>
            <p:ph type="title"/>
          </p:nvPr>
        </p:nvSpPr>
        <p:spPr/>
        <p:txBody>
          <a:bodyPr/>
          <a:lstStyle/>
          <a:p>
            <a:r>
              <a:rPr lang="en-US" dirty="0"/>
              <a:t>How to use this resource</a:t>
            </a:r>
          </a:p>
        </p:txBody>
      </p:sp>
      <p:sp>
        <p:nvSpPr>
          <p:cNvPr id="6" name="Content Placeholder 5">
            <a:extLst>
              <a:ext uri="{FF2B5EF4-FFF2-40B4-BE49-F238E27FC236}">
                <a16:creationId xmlns:a16="http://schemas.microsoft.com/office/drawing/2014/main" id="{D3F64AF9-3915-8E77-A9A0-B5E0011F7D90}"/>
              </a:ext>
            </a:extLst>
          </p:cNvPr>
          <p:cNvSpPr>
            <a:spLocks noGrp="1"/>
          </p:cNvSpPr>
          <p:nvPr>
            <p:ph sz="half" idx="1"/>
          </p:nvPr>
        </p:nvSpPr>
        <p:spPr/>
        <p:txBody>
          <a:bodyPr>
            <a:normAutofit fontScale="62500" lnSpcReduction="20000"/>
          </a:bodyPr>
          <a:lstStyle/>
          <a:p>
            <a:r>
              <a:rPr lang="en-US" dirty="0">
                <a:cs typeface="Calibri" panose="020F0502020204030204" pitchFamily="34" charset="0"/>
              </a:rPr>
              <a:t>Additional resources for users can be found on our </a:t>
            </a:r>
            <a:r>
              <a:rPr lang="en-US" dirty="0">
                <a:cs typeface="Calibri" panose="020F0502020204030204" pitchFamily="34" charset="0"/>
                <a:hlinkClick r:id="rId2"/>
              </a:rPr>
              <a:t>website</a:t>
            </a:r>
            <a:r>
              <a:rPr lang="en-US" dirty="0">
                <a:cs typeface="Calibri" panose="020F0502020204030204" pitchFamily="34" charset="0"/>
              </a:rPr>
              <a:t> and on our </a:t>
            </a:r>
            <a:r>
              <a:rPr lang="en-US" dirty="0" err="1">
                <a:cs typeface="Calibri" panose="020F0502020204030204" pitchFamily="34" charset="0"/>
                <a:hlinkClick r:id="rId3"/>
              </a:rPr>
              <a:t>zenodo</a:t>
            </a:r>
            <a:r>
              <a:rPr lang="en-US" dirty="0">
                <a:cs typeface="Calibri" panose="020F0502020204030204" pitchFamily="34" charset="0"/>
                <a:hlinkClick r:id="rId3"/>
              </a:rPr>
              <a:t> page</a:t>
            </a:r>
            <a:r>
              <a:rPr lang="en-US" dirty="0">
                <a:cs typeface="Calibri" panose="020F0502020204030204" pitchFamily="34" charset="0"/>
              </a:rPr>
              <a:t>.</a:t>
            </a:r>
          </a:p>
          <a:p>
            <a:pPr algn="l">
              <a:lnSpc>
                <a:spcPct val="150000"/>
              </a:lnSpc>
            </a:pPr>
            <a:r>
              <a:rPr lang="en-US" sz="2800" dirty="0">
                <a:latin typeface="+mn-lt"/>
                <a:cs typeface="Calibri" panose="020F0502020204030204" pitchFamily="34" charset="0"/>
              </a:rPr>
              <a:t>This content is available under a Creative Commons Attribution License (</a:t>
            </a:r>
            <a:r>
              <a:rPr lang="en-US" sz="2800" dirty="0">
                <a:latin typeface="+mn-lt"/>
                <a:cs typeface="Calibri" panose="020F0502020204030204" pitchFamily="34" charset="0"/>
                <a:hlinkClick r:id="rId4"/>
              </a:rPr>
              <a:t>CC BY-SA 4.0</a:t>
            </a:r>
            <a:r>
              <a:rPr lang="en-US" sz="28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8" name="Picture 4" descr="Creative Commons CC BY-SA logo.">
            <a:extLst>
              <a:ext uri="{FF2B5EF4-FFF2-40B4-BE49-F238E27FC236}">
                <a16:creationId xmlns:a16="http://schemas.microsoft.com/office/drawing/2014/main" id="{4358A535-31BB-8CB3-6A9A-2665363DD17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99B7AFC0-E952-1DDB-A882-5BC6B69854BC}"/>
              </a:ext>
              <a:ext uri="{C183D7F6-B498-43B3-948B-1728B52AA6E4}">
                <adec:decorative xmlns:adec="http://schemas.microsoft.com/office/drawing/2017/decorative" val="1"/>
              </a:ext>
            </a:extLst>
          </p:cNvPr>
          <p:cNvSpPr/>
          <p:nvPr/>
        </p:nvSpPr>
        <p:spPr>
          <a:xfrm>
            <a:off x="3229012" y="537740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grpSp>
        <p:nvGrpSpPr>
          <p:cNvPr id="54" name="Group 53">
            <a:extLst>
              <a:ext uri="{FF2B5EF4-FFF2-40B4-BE49-F238E27FC236}">
                <a16:creationId xmlns:a16="http://schemas.microsoft.com/office/drawing/2014/main" id="{A8703DEC-B4BB-6547-9130-26B5DA812D81}"/>
              </a:ext>
            </a:extLst>
          </p:cNvPr>
          <p:cNvGrpSpPr/>
          <p:nvPr/>
        </p:nvGrpSpPr>
        <p:grpSpPr>
          <a:xfrm>
            <a:off x="1341931" y="546276"/>
            <a:ext cx="9559927" cy="1421073"/>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1020848"/>
              <a:ext cx="4478941" cy="471924"/>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825479" hangingPunct="0">
                <a:lnSpc>
                  <a:spcPct val="100000"/>
                </a:lnSpc>
                <a:spcBef>
                  <a:spcPts val="0"/>
                </a:spcBef>
                <a:defRPr/>
              </a:pPr>
              <a:r>
                <a:rPr lang="en-US" sz="2400" b="1" dirty="0">
                  <a:solidFill>
                    <a:prstClr val="white"/>
                  </a:solidFill>
                  <a:latin typeface="Jaapokki" panose="00000500000000000000" pitchFamily="50" charset="0"/>
                  <a:ea typeface="Roboto" pitchFamily="2" charset="0"/>
                  <a:cs typeface="Calibri" pitchFamily="34" charset="0"/>
                </a:rPr>
                <a:t>Improving research assessment</a:t>
              </a:r>
              <a:endParaRPr lang="en-US" sz="24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769920" y="2388624"/>
            <a:ext cx="10652160" cy="1687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479" hangingPunct="0">
              <a:spcAft>
                <a:spcPts val="1200"/>
              </a:spcAft>
            </a:pPr>
            <a:r>
              <a:rPr lang="en-US" sz="32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825479" hangingPunct="0">
              <a:spcAft>
                <a:spcPts val="1200"/>
              </a:spcAft>
            </a:pPr>
            <a:endParaRPr lang="en-US" sz="1000" dirty="0">
              <a:solidFill>
                <a:srgbClr val="FFFFFF"/>
              </a:solidFill>
              <a:latin typeface="Lora" pitchFamily="2" charset="0"/>
              <a:ea typeface="Roboto" pitchFamily="2" charset="0"/>
              <a:cs typeface="Calibri" pitchFamily="34" charset="0"/>
              <a:sym typeface="Helvetica Neue"/>
            </a:endParaRPr>
          </a:p>
          <a:p>
            <a:pPr algn="ctr" defTabSz="825479" hangingPunct="0"/>
            <a:r>
              <a:rPr lang="en-US" dirty="0">
                <a:solidFill>
                  <a:srgbClr val="FFFFFF"/>
                </a:solidFill>
                <a:latin typeface="Lora" pitchFamily="2" charset="0"/>
                <a:ea typeface="Roboto" pitchFamily="2" charset="0"/>
                <a:cs typeface="Calibri" pitchFamily="34" charset="0"/>
                <a:sym typeface="Helvetica Neue"/>
                <a:hlinkClick r:id="rId4"/>
              </a:rPr>
              <a:t>sfdora.org</a:t>
            </a:r>
            <a:r>
              <a:rPr lang="en-US" dirty="0">
                <a:solidFill>
                  <a:srgbClr val="FFFFFF"/>
                </a:solidFill>
                <a:latin typeface="Lora" pitchFamily="2" charset="0"/>
                <a:ea typeface="Roboto" pitchFamily="2" charset="0"/>
                <a:cs typeface="Calibri" pitchFamily="34" charset="0"/>
                <a:sym typeface="Helvetica Neue"/>
              </a:rPr>
              <a:t>  </a:t>
            </a:r>
          </a:p>
          <a:p>
            <a:pPr algn="ctr" defTabSz="825479" hangingPunct="0">
              <a:spcBef>
                <a:spcPts val="600"/>
              </a:spcBef>
            </a:pPr>
            <a:r>
              <a:rPr lang="en-US" dirty="0">
                <a:solidFill>
                  <a:srgbClr val="FFFFFF"/>
                </a:solidFill>
                <a:latin typeface="Lora" pitchFamily="2" charset="0"/>
                <a:ea typeface="Roboto" pitchFamily="2" charset="0"/>
                <a:cs typeface="Calibri" pitchFamily="34" charset="0"/>
                <a:sym typeface="Helvetica Neue"/>
              </a:rPr>
              <a:t>@</a:t>
            </a:r>
            <a:r>
              <a:rPr lang="en-US" dirty="0" err="1">
                <a:solidFill>
                  <a:srgbClr val="FFFFFF"/>
                </a:solidFill>
                <a:latin typeface="Lora" pitchFamily="2" charset="0"/>
                <a:ea typeface="Roboto" pitchFamily="2" charset="0"/>
                <a:cs typeface="Calibri" pitchFamily="34" charset="0"/>
                <a:sym typeface="Helvetica Neue"/>
              </a:rPr>
              <a:t>DORAssessment</a:t>
            </a:r>
            <a:r>
              <a:rPr lang="en-US"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3912056" y="4329923"/>
            <a:ext cx="3667864" cy="3827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825479">
              <a:defRPr sz="4000"/>
            </a:pPr>
            <a:r>
              <a:rPr lang="en-US" sz="2400" dirty="0">
                <a:latin typeface="Rutan" pitchFamily="50" charset="0"/>
                <a:cs typeface="Calibri" panose="020F0502020204030204" pitchFamily="34" charset="0"/>
              </a:rPr>
              <a:t>Supporting organizations</a:t>
            </a: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10861959" y="53580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10846582" y="5952891"/>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6905967" y="597009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6908907" y="5366986"/>
            <a:ext cx="1097300" cy="488988"/>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8127192" y="53669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5648000" y="5983751"/>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5645062" y="5369051"/>
            <a:ext cx="1133672" cy="470641"/>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3214198" y="5991682"/>
            <a:ext cx="1100238"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4426775" y="53688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lgn="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663741" y="599225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663741" y="534921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8127192" y="5982592"/>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644205" y="4888448"/>
            <a:ext cx="99546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3430843" y="5430764"/>
            <a:ext cx="572493" cy="381662"/>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064" y="5454525"/>
            <a:ext cx="999591" cy="226574"/>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6782" y="6078770"/>
            <a:ext cx="954155" cy="281328"/>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3136292" y="4892186"/>
            <a:ext cx="10034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4581162" y="5444207"/>
            <a:ext cx="791466" cy="327139"/>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8032" y="6025759"/>
            <a:ext cx="238539" cy="386206"/>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8818" y="5399884"/>
            <a:ext cx="999591" cy="392697"/>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3869" y="6006469"/>
            <a:ext cx="728503" cy="408924"/>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9229" y="5503294"/>
            <a:ext cx="999591" cy="181744"/>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3"/>
          <a:stretch>
            <a:fillRect/>
          </a:stretch>
        </p:blipFill>
        <p:spPr>
          <a:xfrm>
            <a:off x="7265255" y="6007297"/>
            <a:ext cx="381662" cy="381662"/>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10721856" y="4919636"/>
            <a:ext cx="124553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Contributor</a:t>
            </a:r>
          </a:p>
        </p:txBody>
      </p:sp>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64207" y="6081620"/>
            <a:ext cx="1063111" cy="191755"/>
          </a:xfrm>
          <a:prstGeom prst="rect">
            <a:avLst/>
          </a:prstGeom>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15"/>
          <a:stretch>
            <a:fillRect/>
          </a:stretch>
        </p:blipFill>
        <p:spPr>
          <a:xfrm>
            <a:off x="10879584" y="5436661"/>
            <a:ext cx="1082613" cy="257469"/>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16"/>
          <a:stretch>
            <a:fillRect/>
          </a:stretch>
        </p:blipFill>
        <p:spPr>
          <a:xfrm>
            <a:off x="8300167" y="5396675"/>
            <a:ext cx="638947" cy="367395"/>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314022" y="4905542"/>
            <a:ext cx="83356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Project </a:t>
            </a:r>
          </a:p>
          <a:p>
            <a:pPr algn="ctr" defTabSz="825479" hangingPunct="0"/>
            <a:r>
              <a:rPr lang="en-US" sz="16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91190" y="5642150"/>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5179" y="5732825"/>
            <a:ext cx="980028" cy="282819"/>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87DA9D65-EECA-5A64-B3E7-7D9F6A754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57629" y="6058163"/>
            <a:ext cx="1003480" cy="340877"/>
          </a:xfrm>
          <a:prstGeom prst="rect">
            <a:avLst/>
          </a:prstGeom>
        </p:spPr>
      </p:pic>
      <p:sp>
        <p:nvSpPr>
          <p:cNvPr id="40" name="Rectangle 15">
            <a:extLst>
              <a:ext uri="{FF2B5EF4-FFF2-40B4-BE49-F238E27FC236}">
                <a16:creationId xmlns:a16="http://schemas.microsoft.com/office/drawing/2014/main" id="{E5861ECF-074F-C1CF-AF53-F9539A606A42}"/>
              </a:ext>
              <a:ext uri="{C183D7F6-B498-43B3-948B-1728B52AA6E4}">
                <adec:decorative xmlns:adec="http://schemas.microsoft.com/office/drawing/2017/decorative" val="1"/>
              </a:ext>
            </a:extLst>
          </p:cNvPr>
          <p:cNvSpPr/>
          <p:nvPr/>
        </p:nvSpPr>
        <p:spPr>
          <a:xfrm>
            <a:off x="4453793" y="599013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46" name="Rectangle 15">
            <a:extLst>
              <a:ext uri="{FF2B5EF4-FFF2-40B4-BE49-F238E27FC236}">
                <a16:creationId xmlns:a16="http://schemas.microsoft.com/office/drawing/2014/main" id="{16FF3D5A-4C1C-0DAA-038D-FB679CBABEEC}"/>
              </a:ext>
              <a:ext uri="{C183D7F6-B498-43B3-948B-1728B52AA6E4}">
                <adec:decorative xmlns:adec="http://schemas.microsoft.com/office/drawing/2017/decorative" val="1"/>
              </a:ext>
            </a:extLst>
          </p:cNvPr>
          <p:cNvSpPr/>
          <p:nvPr/>
        </p:nvSpPr>
        <p:spPr>
          <a:xfrm>
            <a:off x="9345668" y="5367967"/>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48" name="Rectangle 15">
            <a:extLst>
              <a:ext uri="{FF2B5EF4-FFF2-40B4-BE49-F238E27FC236}">
                <a16:creationId xmlns:a16="http://schemas.microsoft.com/office/drawing/2014/main" id="{475253BD-A750-26EB-A956-4BB8BA75C199}"/>
              </a:ext>
              <a:ext uri="{C183D7F6-B498-43B3-948B-1728B52AA6E4}">
                <adec:decorative xmlns:adec="http://schemas.microsoft.com/office/drawing/2017/decorative" val="1"/>
              </a:ext>
            </a:extLst>
          </p:cNvPr>
          <p:cNvSpPr/>
          <p:nvPr/>
        </p:nvSpPr>
        <p:spPr>
          <a:xfrm>
            <a:off x="9378854" y="599013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pic>
        <p:nvPicPr>
          <p:cNvPr id="51" name="Picture 50" descr="A red and white logo&#10;&#10;AI-generated content may be incorrect.">
            <a:extLst>
              <a:ext uri="{FF2B5EF4-FFF2-40B4-BE49-F238E27FC236}">
                <a16:creationId xmlns:a16="http://schemas.microsoft.com/office/drawing/2014/main" id="{72B3052B-53B7-3580-BF8E-F4910D72ED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61541" y="6108158"/>
            <a:ext cx="1093001" cy="223764"/>
          </a:xfrm>
          <a:prstGeom prst="rect">
            <a:avLst/>
          </a:prstGeom>
        </p:spPr>
      </p:pic>
      <p:pic>
        <p:nvPicPr>
          <p:cNvPr id="53" name="Picture 52" descr="A close-up of a logo&#10;&#10;AI-generated content may be incorrect.">
            <a:extLst>
              <a:ext uri="{FF2B5EF4-FFF2-40B4-BE49-F238E27FC236}">
                <a16:creationId xmlns:a16="http://schemas.microsoft.com/office/drawing/2014/main" id="{18EC9667-0140-7106-C638-25621C8261E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38096" y="5407967"/>
            <a:ext cx="1115382" cy="384614"/>
          </a:xfrm>
          <a:prstGeom prst="rect">
            <a:avLst/>
          </a:prstGeom>
        </p:spPr>
      </p:pic>
      <p:pic>
        <p:nvPicPr>
          <p:cNvPr id="56" name="Picture 55" descr="A purple and yellow logo&#10;&#10;AI-generated content may be incorrect.">
            <a:extLst>
              <a:ext uri="{FF2B5EF4-FFF2-40B4-BE49-F238E27FC236}">
                <a16:creationId xmlns:a16="http://schemas.microsoft.com/office/drawing/2014/main" id="{EA3FFA25-BD21-B17B-A551-F14347CAC4B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426894" y="5998588"/>
            <a:ext cx="967418" cy="446816"/>
          </a:xfrm>
          <a:prstGeom prst="rect">
            <a:avLst/>
          </a:prstGeom>
        </p:spPr>
      </p:pic>
    </p:spTree>
    <p:extLst>
      <p:ext uri="{BB962C8B-B14F-4D97-AF65-F5344CB8AC3E}">
        <p14:creationId xmlns:p14="http://schemas.microsoft.com/office/powerpoint/2010/main" val="1747648978"/>
      </p:ext>
    </p:extLst>
  </p:cSld>
  <p:clrMapOvr>
    <a:masterClrMapping/>
  </p:clrMapOvr>
</p:sld>
</file>

<file path=ppt/theme/theme1.xml><?xml version="1.0" encoding="utf-8"?>
<a:theme xmlns:a="http://schemas.openxmlformats.org/drawingml/2006/main" name="DORA presentation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presentation theme" id="{13B35946-1941-43F5-9B4A-8F45FE36B1EF}" vid="{969A996D-BB95-4F85-B957-14B22A4F1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DORA presentation theme</Template>
  <TotalTime>2052</TotalTime>
  <Words>364</Words>
  <Application>Microsoft Macintosh PowerPoint</Application>
  <PresentationFormat>Widescreen</PresentationFormat>
  <Paragraphs>21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Jaapokki</vt:lpstr>
      <vt:lpstr>Lora</vt:lpstr>
      <vt:lpstr>Rutan</vt:lpstr>
      <vt:lpstr>RutanTrial</vt:lpstr>
      <vt:lpstr>DORA presentation theme</vt:lpstr>
      <vt:lpstr>How to use this resource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Zen Faulkes</dc:creator>
  <cp:lastModifiedBy>Janet Catterall</cp:lastModifiedBy>
  <cp:revision>9</cp:revision>
  <dcterms:created xsi:type="dcterms:W3CDTF">2024-07-10T14:25:29Z</dcterms:created>
  <dcterms:modified xsi:type="dcterms:W3CDTF">2026-04-20T02:49:24Z</dcterms:modified>
</cp:coreProperties>
</file>