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6" autoAdjust="0"/>
    <p:restoredTop sz="85510" autoAdjust="0"/>
  </p:normalViewPr>
  <p:slideViewPr>
    <p:cSldViewPr snapToGrid="0">
      <p:cViewPr varScale="1">
        <p:scale>
          <a:sx n="108" d="100"/>
          <a:sy n="108" d="100"/>
        </p:scale>
        <p:origin x="1168" y="200"/>
      </p:cViewPr>
      <p:guideLst/>
    </p:cSldViewPr>
  </p:slideViewPr>
  <p:notesTextViewPr>
    <p:cViewPr>
      <p:scale>
        <a:sx n="1" d="1"/>
        <a:sy n="1" d="1"/>
      </p:scale>
      <p:origin x="0" y="-48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795FF-2AF9-4D97-A427-7D91BAE1A05E}" type="datetimeFigureOut">
              <a:rPr lang="en-US" smtClean="0"/>
              <a:t>8/28/25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6B6A9-4BA1-4D8C-99FA-11388A47893E}" type="slidenum">
              <a:rPr lang="en-US" smtClean="0"/>
              <a:t>‹#›</a:t>
            </a:fld>
            <a:endParaRPr lang="en-US"/>
          </a:p>
        </p:txBody>
      </p:sp>
    </p:spTree>
    <p:extLst>
      <p:ext uri="{BB962C8B-B14F-4D97-AF65-F5344CB8AC3E}">
        <p14:creationId xmlns:p14="http://schemas.microsoft.com/office/powerpoint/2010/main" val="3102308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Journal</a:t>
            </a:r>
            <a:r>
              <a:rPr lang="en-US" baseline="0" dirty="0"/>
              <a:t>-based metrics are often misused and ill applied in research and researcher evaluation. This happens at key transition points during a researcher’s career, including hiring, promotion, and tenure. </a:t>
            </a:r>
            <a:r>
              <a:rPr lang="en-US" dirty="0"/>
              <a:t>DORA is a global initiative supported by over 15 different organizations including research funders, professional organizations, publishers, and academic institutions. The vision of DORA is</a:t>
            </a:r>
            <a:r>
              <a:rPr lang="en-US" baseline="0" dirty="0"/>
              <a:t> to advance practical and robust approaches to research assessment globally and across all scholarly disciplines. Individuals and organizations can sign the declaration pledging to improve culture around research evaluation. </a:t>
            </a:r>
            <a:r>
              <a:rPr lang="en-US" dirty="0"/>
              <a:t>DORA empowers the scholarly community through diverse resources and initiatives to foster responsible, transparent, and equitable evaluation practices. Key offerings include:</a:t>
            </a:r>
          </a:p>
          <a:p>
            <a:r>
              <a:rPr lang="en-US" dirty="0"/>
              <a:t>• </a:t>
            </a:r>
            <a:r>
              <a:rPr lang="en-US" dirty="0" err="1"/>
              <a:t>Reformscape</a:t>
            </a:r>
            <a:r>
              <a:rPr lang="en-US" dirty="0"/>
              <a:t>: An online observatory showcasing responsible assessment policies and practices at academic institutions worldwide.</a:t>
            </a:r>
          </a:p>
          <a:p>
            <a:r>
              <a:rPr lang="en-US" dirty="0"/>
              <a:t>• A Practical Guide to Implementing Responsible Research Assessment at Research Performing Organizations: Offering concrete strategies and examples for organizational change.</a:t>
            </a:r>
          </a:p>
          <a:p>
            <a:r>
              <a:rPr lang="en-US" dirty="0"/>
              <a:t>• Tools like the SPACE rubric and Building Blocks for Impact to help institutions analyze conditions and broaden their definition of scholarly impact.</a:t>
            </a:r>
          </a:p>
          <a:p>
            <a:r>
              <a:rPr lang="en-US" dirty="0"/>
              <a:t>• Fostering communities of practice for knowledge sharing and collective action among funders and other initiatives.</a:t>
            </a:r>
          </a:p>
          <a:p>
            <a:r>
              <a:rPr lang="en-US" dirty="0"/>
              <a:t>DORA aims to move beyond a narrow focus on quantitative indicators to value the full range of diverse contributions, quality, and impact of research and researchers, driving meaningful culture change in academia. Learn more and join the movement at </a:t>
            </a:r>
            <a:r>
              <a:rPr lang="en-US" dirty="0" err="1"/>
              <a:t>sfdora.org</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6B6A9-4BA1-4D8C-99FA-11388A47893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8343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B9820-1556-38D7-6A6A-F95697129765}"/>
              </a:ext>
            </a:extLst>
          </p:cNvPr>
          <p:cNvSpPr>
            <a:spLocks noGrp="1"/>
          </p:cNvSpPr>
          <p:nvPr>
            <p:ph type="ctrTitle"/>
          </p:nvPr>
        </p:nvSpPr>
        <p:spPr>
          <a:xfrm>
            <a:off x="1524000" y="1122363"/>
            <a:ext cx="9144000" cy="2387600"/>
          </a:xfrm>
        </p:spPr>
        <p:txBody>
          <a:bodyPr anchor="b"/>
          <a:lstStyle>
            <a:lvl1pPr algn="ctr">
              <a:defRPr sz="6000">
                <a:latin typeface="Jaapokki" panose="00000500000000000000" pitchFamily="50"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7F60D20-F12F-2407-543E-1AB7A327A688}"/>
              </a:ext>
            </a:extLst>
          </p:cNvPr>
          <p:cNvSpPr>
            <a:spLocks noGrp="1"/>
          </p:cNvSpPr>
          <p:nvPr>
            <p:ph type="subTitle" idx="1"/>
          </p:nvPr>
        </p:nvSpPr>
        <p:spPr>
          <a:xfrm>
            <a:off x="1524000" y="3602038"/>
            <a:ext cx="9144000" cy="1655762"/>
          </a:xfrm>
        </p:spPr>
        <p:txBody>
          <a:bodyPr/>
          <a:lstStyle>
            <a:lvl1pPr marL="0" indent="0" algn="ctr">
              <a:buNone/>
              <a:defRPr sz="2400">
                <a:latin typeface="RutanTrial"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92D6249-7EDF-9959-0E13-5B0A3BA0922A}"/>
              </a:ext>
            </a:extLst>
          </p:cNvPr>
          <p:cNvSpPr>
            <a:spLocks noGrp="1"/>
          </p:cNvSpPr>
          <p:nvPr>
            <p:ph type="dt" sz="half" idx="10"/>
          </p:nvPr>
        </p:nvSpPr>
        <p:spPr/>
        <p:txBody>
          <a:bodyPr/>
          <a:lstStyle/>
          <a:p>
            <a:fld id="{C470C80F-C6F4-46F3-99DA-719272AB9A74}" type="datetimeFigureOut">
              <a:rPr lang="en-US" smtClean="0"/>
              <a:t>8/28/25</a:t>
            </a:fld>
            <a:endParaRPr lang="en-US"/>
          </a:p>
        </p:txBody>
      </p:sp>
      <p:sp>
        <p:nvSpPr>
          <p:cNvPr id="5" name="Footer Placeholder 4">
            <a:extLst>
              <a:ext uri="{FF2B5EF4-FFF2-40B4-BE49-F238E27FC236}">
                <a16:creationId xmlns:a16="http://schemas.microsoft.com/office/drawing/2014/main" id="{4061BE4F-A2E4-FC81-2435-05EC09E9B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448DA-DA42-D356-B158-25DBEDA22053}"/>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1031167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21F6-9D9B-B37C-5CB8-1A7EB4991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614A5A-08DD-006D-7436-0E25DA6439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E697D-8023-4DBB-DD1F-8F914B37C85D}"/>
              </a:ext>
            </a:extLst>
          </p:cNvPr>
          <p:cNvSpPr>
            <a:spLocks noGrp="1"/>
          </p:cNvSpPr>
          <p:nvPr>
            <p:ph type="dt" sz="half" idx="10"/>
          </p:nvPr>
        </p:nvSpPr>
        <p:spPr/>
        <p:txBody>
          <a:bodyPr/>
          <a:lstStyle/>
          <a:p>
            <a:fld id="{C470C80F-C6F4-46F3-99DA-719272AB9A74}" type="datetimeFigureOut">
              <a:rPr lang="en-US" smtClean="0"/>
              <a:t>8/28/25</a:t>
            </a:fld>
            <a:endParaRPr lang="en-US"/>
          </a:p>
        </p:txBody>
      </p:sp>
      <p:sp>
        <p:nvSpPr>
          <p:cNvPr id="5" name="Footer Placeholder 4">
            <a:extLst>
              <a:ext uri="{FF2B5EF4-FFF2-40B4-BE49-F238E27FC236}">
                <a16:creationId xmlns:a16="http://schemas.microsoft.com/office/drawing/2014/main" id="{E4C6EC8A-4535-DE48-2466-A2CE9C05C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33A68-3C2E-E87A-1B19-31F1DB16EB15}"/>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250574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B093EA-6CC4-0B63-A706-52EC4A15DD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FADAE2-99F1-1C51-0F09-6296013ED8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A364F-1D7A-705A-A674-AD87AFAE786E}"/>
              </a:ext>
            </a:extLst>
          </p:cNvPr>
          <p:cNvSpPr>
            <a:spLocks noGrp="1"/>
          </p:cNvSpPr>
          <p:nvPr>
            <p:ph type="dt" sz="half" idx="10"/>
          </p:nvPr>
        </p:nvSpPr>
        <p:spPr/>
        <p:txBody>
          <a:bodyPr/>
          <a:lstStyle/>
          <a:p>
            <a:fld id="{C470C80F-C6F4-46F3-99DA-719272AB9A74}" type="datetimeFigureOut">
              <a:rPr lang="en-US" smtClean="0"/>
              <a:t>8/28/25</a:t>
            </a:fld>
            <a:endParaRPr lang="en-US"/>
          </a:p>
        </p:txBody>
      </p:sp>
      <p:sp>
        <p:nvSpPr>
          <p:cNvPr id="5" name="Footer Placeholder 4">
            <a:extLst>
              <a:ext uri="{FF2B5EF4-FFF2-40B4-BE49-F238E27FC236}">
                <a16:creationId xmlns:a16="http://schemas.microsoft.com/office/drawing/2014/main" id="{16A9B248-CA3C-8598-DFF9-36DBD2FE6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4B82A-CD82-9FCB-A3BE-EF4638EE4C82}"/>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797586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1B94-B7E0-E5B0-143E-06143A748BC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BBED78F-25F1-AA28-6898-44734F8FD6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30EAC-2CEE-B1BF-9902-EEE80A3D5ED7}"/>
              </a:ext>
            </a:extLst>
          </p:cNvPr>
          <p:cNvSpPr>
            <a:spLocks noGrp="1"/>
          </p:cNvSpPr>
          <p:nvPr>
            <p:ph type="dt" sz="half" idx="10"/>
          </p:nvPr>
        </p:nvSpPr>
        <p:spPr/>
        <p:txBody>
          <a:bodyPr/>
          <a:lstStyle/>
          <a:p>
            <a:fld id="{C470C80F-C6F4-46F3-99DA-719272AB9A74}" type="datetimeFigureOut">
              <a:rPr lang="en-US" smtClean="0"/>
              <a:t>8/28/25</a:t>
            </a:fld>
            <a:endParaRPr lang="en-US"/>
          </a:p>
        </p:txBody>
      </p:sp>
      <p:sp>
        <p:nvSpPr>
          <p:cNvPr id="5" name="Footer Placeholder 4">
            <a:extLst>
              <a:ext uri="{FF2B5EF4-FFF2-40B4-BE49-F238E27FC236}">
                <a16:creationId xmlns:a16="http://schemas.microsoft.com/office/drawing/2014/main" id="{FD016B36-C973-A9D0-8A9C-9898D47C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48F25-5399-87C0-AFF5-86FD807F4A0D}"/>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3609608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60FB-EC63-3C99-FE5F-57CB71980B2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021C49B0-82C7-1CA2-346F-5E3C5FEA5B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C53AD0-2B27-F014-02F8-B635A32B9DF5}"/>
              </a:ext>
            </a:extLst>
          </p:cNvPr>
          <p:cNvSpPr>
            <a:spLocks noGrp="1"/>
          </p:cNvSpPr>
          <p:nvPr>
            <p:ph type="dt" sz="half" idx="10"/>
          </p:nvPr>
        </p:nvSpPr>
        <p:spPr/>
        <p:txBody>
          <a:bodyPr/>
          <a:lstStyle/>
          <a:p>
            <a:fld id="{C470C80F-C6F4-46F3-99DA-719272AB9A74}" type="datetimeFigureOut">
              <a:rPr lang="en-US" smtClean="0"/>
              <a:t>8/28/25</a:t>
            </a:fld>
            <a:endParaRPr lang="en-US"/>
          </a:p>
        </p:txBody>
      </p:sp>
      <p:sp>
        <p:nvSpPr>
          <p:cNvPr id="5" name="Footer Placeholder 4">
            <a:extLst>
              <a:ext uri="{FF2B5EF4-FFF2-40B4-BE49-F238E27FC236}">
                <a16:creationId xmlns:a16="http://schemas.microsoft.com/office/drawing/2014/main" id="{1FE344BB-71D2-D435-2099-61FEC2AA7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402B8-FABF-F001-85AF-5561DFC6906F}"/>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717892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A477-9698-0A73-656A-B89882E6E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15D5FA-B530-CA2E-3AD3-FE443D6449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491EED-56E1-DE51-3502-AB3D10E660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B5CC91-C77D-D413-A995-ACBF0E7628D7}"/>
              </a:ext>
            </a:extLst>
          </p:cNvPr>
          <p:cNvSpPr>
            <a:spLocks noGrp="1"/>
          </p:cNvSpPr>
          <p:nvPr>
            <p:ph type="dt" sz="half" idx="10"/>
          </p:nvPr>
        </p:nvSpPr>
        <p:spPr/>
        <p:txBody>
          <a:bodyPr/>
          <a:lstStyle/>
          <a:p>
            <a:fld id="{C470C80F-C6F4-46F3-99DA-719272AB9A74}" type="datetimeFigureOut">
              <a:rPr lang="en-US" smtClean="0"/>
              <a:t>8/28/25</a:t>
            </a:fld>
            <a:endParaRPr lang="en-US"/>
          </a:p>
        </p:txBody>
      </p:sp>
      <p:sp>
        <p:nvSpPr>
          <p:cNvPr id="6" name="Footer Placeholder 5">
            <a:extLst>
              <a:ext uri="{FF2B5EF4-FFF2-40B4-BE49-F238E27FC236}">
                <a16:creationId xmlns:a16="http://schemas.microsoft.com/office/drawing/2014/main" id="{FB3A371D-FB8B-5502-DE8F-4A8792FEED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ABA614-C5CB-B4FE-77F2-7A083CB6326A}"/>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316509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016C-3CE3-5E1F-2E65-18A8F973DD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0BF61F-2A12-7D0E-F752-1A6684B7D7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0B9D7D-5CE7-FBE1-66BC-E986EB2B1C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8304F4-87D6-D76D-CC9C-FC25640C70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76DE8-DE06-28DC-F8EE-3447B5D2F3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5A3FB0-0C49-1640-8904-93A88B719F31}"/>
              </a:ext>
            </a:extLst>
          </p:cNvPr>
          <p:cNvSpPr>
            <a:spLocks noGrp="1"/>
          </p:cNvSpPr>
          <p:nvPr>
            <p:ph type="dt" sz="half" idx="10"/>
          </p:nvPr>
        </p:nvSpPr>
        <p:spPr/>
        <p:txBody>
          <a:bodyPr/>
          <a:lstStyle/>
          <a:p>
            <a:fld id="{C470C80F-C6F4-46F3-99DA-719272AB9A74}" type="datetimeFigureOut">
              <a:rPr lang="en-US" smtClean="0"/>
              <a:t>8/28/25</a:t>
            </a:fld>
            <a:endParaRPr lang="en-US"/>
          </a:p>
        </p:txBody>
      </p:sp>
      <p:sp>
        <p:nvSpPr>
          <p:cNvPr id="8" name="Footer Placeholder 7">
            <a:extLst>
              <a:ext uri="{FF2B5EF4-FFF2-40B4-BE49-F238E27FC236}">
                <a16:creationId xmlns:a16="http://schemas.microsoft.com/office/drawing/2014/main" id="{20101CA7-259C-045F-D826-31005A5227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497636-DB86-11A8-4588-251F0AEF23E7}"/>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284547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2D79-650B-0A99-FCE2-7A4EC37CDB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CC3517-6100-CD16-0D70-EC1D79C86112}"/>
              </a:ext>
            </a:extLst>
          </p:cNvPr>
          <p:cNvSpPr>
            <a:spLocks noGrp="1"/>
          </p:cNvSpPr>
          <p:nvPr>
            <p:ph type="dt" sz="half" idx="10"/>
          </p:nvPr>
        </p:nvSpPr>
        <p:spPr/>
        <p:txBody>
          <a:bodyPr/>
          <a:lstStyle/>
          <a:p>
            <a:fld id="{C470C80F-C6F4-46F3-99DA-719272AB9A74}" type="datetimeFigureOut">
              <a:rPr lang="en-US" smtClean="0"/>
              <a:t>8/28/25</a:t>
            </a:fld>
            <a:endParaRPr lang="en-US"/>
          </a:p>
        </p:txBody>
      </p:sp>
      <p:sp>
        <p:nvSpPr>
          <p:cNvPr id="4" name="Footer Placeholder 3">
            <a:extLst>
              <a:ext uri="{FF2B5EF4-FFF2-40B4-BE49-F238E27FC236}">
                <a16:creationId xmlns:a16="http://schemas.microsoft.com/office/drawing/2014/main" id="{66C5C770-88EF-E39A-7CEA-7529205679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0DCFB5-2916-F36F-A119-53E4D499B3DC}"/>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205297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13B6F2-BB1F-B5EE-18D9-47F28A434AFF}"/>
              </a:ext>
            </a:extLst>
          </p:cNvPr>
          <p:cNvSpPr>
            <a:spLocks noGrp="1"/>
          </p:cNvSpPr>
          <p:nvPr>
            <p:ph type="dt" sz="half" idx="10"/>
          </p:nvPr>
        </p:nvSpPr>
        <p:spPr/>
        <p:txBody>
          <a:bodyPr/>
          <a:lstStyle/>
          <a:p>
            <a:fld id="{C470C80F-C6F4-46F3-99DA-719272AB9A74}" type="datetimeFigureOut">
              <a:rPr lang="en-US" smtClean="0"/>
              <a:t>8/28/25</a:t>
            </a:fld>
            <a:endParaRPr lang="en-US"/>
          </a:p>
        </p:txBody>
      </p:sp>
      <p:sp>
        <p:nvSpPr>
          <p:cNvPr id="3" name="Footer Placeholder 2">
            <a:extLst>
              <a:ext uri="{FF2B5EF4-FFF2-40B4-BE49-F238E27FC236}">
                <a16:creationId xmlns:a16="http://schemas.microsoft.com/office/drawing/2014/main" id="{6291F451-1E79-17C0-47AE-26F12259C5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27BD11-612B-F647-7D90-1C939E0F3C0C}"/>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2271089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57CC4-081A-752B-D83B-8F49414873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8D7C66-28F3-D547-9DC3-C7E80622E1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4C9564-1C02-E140-C315-557F1559A8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2D7582-5F68-F80F-01AE-6E69F063C98E}"/>
              </a:ext>
            </a:extLst>
          </p:cNvPr>
          <p:cNvSpPr>
            <a:spLocks noGrp="1"/>
          </p:cNvSpPr>
          <p:nvPr>
            <p:ph type="dt" sz="half" idx="10"/>
          </p:nvPr>
        </p:nvSpPr>
        <p:spPr/>
        <p:txBody>
          <a:bodyPr/>
          <a:lstStyle/>
          <a:p>
            <a:fld id="{C470C80F-C6F4-46F3-99DA-719272AB9A74}" type="datetimeFigureOut">
              <a:rPr lang="en-US" smtClean="0"/>
              <a:t>8/28/25</a:t>
            </a:fld>
            <a:endParaRPr lang="en-US"/>
          </a:p>
        </p:txBody>
      </p:sp>
      <p:sp>
        <p:nvSpPr>
          <p:cNvPr id="6" name="Footer Placeholder 5">
            <a:extLst>
              <a:ext uri="{FF2B5EF4-FFF2-40B4-BE49-F238E27FC236}">
                <a16:creationId xmlns:a16="http://schemas.microsoft.com/office/drawing/2014/main" id="{733C67CE-D67C-5A1C-CD2D-CFF54DE36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24791-0140-971B-329F-D4823FA50B9B}"/>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938843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19C95-9001-BEFB-14F7-DC8C5D7FE8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E8EEE9-75FF-4675-05B7-C17D0C99AA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976D576-15DD-25B9-76FC-F0C1191C9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4EC31-6393-BD35-21D2-3A0843259145}"/>
              </a:ext>
            </a:extLst>
          </p:cNvPr>
          <p:cNvSpPr>
            <a:spLocks noGrp="1"/>
          </p:cNvSpPr>
          <p:nvPr>
            <p:ph type="dt" sz="half" idx="10"/>
          </p:nvPr>
        </p:nvSpPr>
        <p:spPr/>
        <p:txBody>
          <a:bodyPr/>
          <a:lstStyle/>
          <a:p>
            <a:fld id="{C470C80F-C6F4-46F3-99DA-719272AB9A74}" type="datetimeFigureOut">
              <a:rPr lang="en-US" smtClean="0"/>
              <a:t>8/28/25</a:t>
            </a:fld>
            <a:endParaRPr lang="en-US"/>
          </a:p>
        </p:txBody>
      </p:sp>
      <p:sp>
        <p:nvSpPr>
          <p:cNvPr id="6" name="Footer Placeholder 5">
            <a:extLst>
              <a:ext uri="{FF2B5EF4-FFF2-40B4-BE49-F238E27FC236}">
                <a16:creationId xmlns:a16="http://schemas.microsoft.com/office/drawing/2014/main" id="{4B6D9E1B-79BC-2067-8681-FE114BD7E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F48808-DB28-051B-A427-106FA8823B3F}"/>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6056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5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3A70F8-96DA-BBC9-6CB1-5029EE07A8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54E7204-AF4B-4433-9E2B-0B240580E8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79C089-9221-4F44-86F9-A9B09E5F74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Lora" pitchFamily="2" charset="0"/>
              </a:defRPr>
            </a:lvl1pPr>
          </a:lstStyle>
          <a:p>
            <a:fld id="{C470C80F-C6F4-46F3-99DA-719272AB9A74}" type="datetimeFigureOut">
              <a:rPr lang="en-US" smtClean="0"/>
              <a:t>8/28/25</a:t>
            </a:fld>
            <a:endParaRPr lang="en-US"/>
          </a:p>
        </p:txBody>
      </p:sp>
      <p:sp>
        <p:nvSpPr>
          <p:cNvPr id="5" name="Footer Placeholder 4">
            <a:extLst>
              <a:ext uri="{FF2B5EF4-FFF2-40B4-BE49-F238E27FC236}">
                <a16:creationId xmlns:a16="http://schemas.microsoft.com/office/drawing/2014/main" id="{3B24D61C-CD39-A667-E8C5-88F7A6AE87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ora" pitchFamily="2" charset="0"/>
              </a:defRPr>
            </a:lvl1pPr>
          </a:lstStyle>
          <a:p>
            <a:endParaRPr lang="en-US"/>
          </a:p>
        </p:txBody>
      </p:sp>
      <p:sp>
        <p:nvSpPr>
          <p:cNvPr id="6" name="Slide Number Placeholder 5">
            <a:extLst>
              <a:ext uri="{FF2B5EF4-FFF2-40B4-BE49-F238E27FC236}">
                <a16:creationId xmlns:a16="http://schemas.microsoft.com/office/drawing/2014/main" id="{DFF217C2-E9AF-7B07-4DD5-0E17F8F5B1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Lora" pitchFamily="2" charset="0"/>
              </a:defRPr>
            </a:lvl1pPr>
          </a:lstStyle>
          <a:p>
            <a:fld id="{0DC34B97-90D8-4BC2-93C2-9B7A24EDE756}" type="slidenum">
              <a:rPr lang="en-US" smtClean="0"/>
              <a:t>‹#›</a:t>
            </a:fld>
            <a:endParaRPr lang="en-US"/>
          </a:p>
        </p:txBody>
      </p:sp>
      <p:sp>
        <p:nvSpPr>
          <p:cNvPr id="7" name="Rectangle 6">
            <a:extLst>
              <a:ext uri="{FF2B5EF4-FFF2-40B4-BE49-F238E27FC236}">
                <a16:creationId xmlns:a16="http://schemas.microsoft.com/office/drawing/2014/main" id="{ABBE5E35-3B81-B17F-7C3D-B970831AC30E}"/>
              </a:ext>
            </a:extLst>
          </p:cNvPr>
          <p:cNvSpPr/>
          <p:nvPr/>
        </p:nvSpPr>
        <p:spPr>
          <a:xfrm>
            <a:off x="0" y="0"/>
            <a:ext cx="12192000" cy="6858000"/>
          </a:xfrm>
          <a:prstGeom prst="rect">
            <a:avLst/>
          </a:prstGeom>
          <a:noFill/>
          <a:ln w="38100">
            <a:solidFill>
              <a:srgbClr val="FCB7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522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bg1"/>
          </a:solidFill>
          <a:latin typeface="Rutan" pitchFamily="50"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800" kern="1200">
          <a:solidFill>
            <a:schemeClr val="bg1"/>
          </a:solidFill>
          <a:latin typeface="Lor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bg1"/>
          </a:solidFill>
          <a:latin typeface="Lor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bg1"/>
          </a:solidFill>
          <a:latin typeface="Lor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Lor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Lor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zenodo.org/communities/sfdora/records?q=&amp;l=list&amp;p=1&amp;s=10&amp;sort=newest" TargetMode="External"/><Relationship Id="rId2" Type="http://schemas.openxmlformats.org/officeDocument/2006/relationships/hyperlink" Target="https://sfdora.org/" TargetMode="Externa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s://creativecommons.org/licenses/by-sa/4.0/"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3.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tiff"/><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hyperlink" Target="https://sfdora.org/" TargetMode="External"/><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916673-D8AE-C99B-3B04-D35D47ED8221}"/>
              </a:ext>
            </a:extLst>
          </p:cNvPr>
          <p:cNvSpPr>
            <a:spLocks noGrp="1"/>
          </p:cNvSpPr>
          <p:nvPr>
            <p:ph type="title"/>
          </p:nvPr>
        </p:nvSpPr>
        <p:spPr/>
        <p:txBody>
          <a:bodyPr/>
          <a:lstStyle/>
          <a:p>
            <a:r>
              <a:rPr lang="en-US" dirty="0"/>
              <a:t>How to use this resource</a:t>
            </a:r>
          </a:p>
        </p:txBody>
      </p:sp>
      <p:sp>
        <p:nvSpPr>
          <p:cNvPr id="6" name="Content Placeholder 5">
            <a:extLst>
              <a:ext uri="{FF2B5EF4-FFF2-40B4-BE49-F238E27FC236}">
                <a16:creationId xmlns:a16="http://schemas.microsoft.com/office/drawing/2014/main" id="{D3F64AF9-3915-8E77-A9A0-B5E0011F7D90}"/>
              </a:ext>
            </a:extLst>
          </p:cNvPr>
          <p:cNvSpPr>
            <a:spLocks noGrp="1"/>
          </p:cNvSpPr>
          <p:nvPr>
            <p:ph sz="half" idx="1"/>
          </p:nvPr>
        </p:nvSpPr>
        <p:spPr/>
        <p:txBody>
          <a:bodyPr>
            <a:normAutofit fontScale="62500" lnSpcReduction="20000"/>
          </a:bodyPr>
          <a:lstStyle/>
          <a:p>
            <a:r>
              <a:rPr lang="en-US" dirty="0">
                <a:cs typeface="Calibri" panose="020F0502020204030204" pitchFamily="34" charset="0"/>
              </a:rPr>
              <a:t>Additional resources for users can be found on our </a:t>
            </a:r>
            <a:r>
              <a:rPr lang="en-US" dirty="0">
                <a:cs typeface="Calibri" panose="020F0502020204030204" pitchFamily="34" charset="0"/>
                <a:hlinkClick r:id="rId2"/>
              </a:rPr>
              <a:t>website</a:t>
            </a:r>
            <a:r>
              <a:rPr lang="en-US" dirty="0">
                <a:cs typeface="Calibri" panose="020F0502020204030204" pitchFamily="34" charset="0"/>
              </a:rPr>
              <a:t> and on our </a:t>
            </a:r>
            <a:r>
              <a:rPr lang="en-US" dirty="0" err="1">
                <a:cs typeface="Calibri" panose="020F0502020204030204" pitchFamily="34" charset="0"/>
                <a:hlinkClick r:id="rId3"/>
              </a:rPr>
              <a:t>zenodo</a:t>
            </a:r>
            <a:r>
              <a:rPr lang="en-US" dirty="0">
                <a:cs typeface="Calibri" panose="020F0502020204030204" pitchFamily="34" charset="0"/>
                <a:hlinkClick r:id="rId3"/>
              </a:rPr>
              <a:t> page</a:t>
            </a:r>
            <a:r>
              <a:rPr lang="en-US" dirty="0">
                <a:cs typeface="Calibri" panose="020F0502020204030204" pitchFamily="34" charset="0"/>
              </a:rPr>
              <a:t>.</a:t>
            </a:r>
          </a:p>
          <a:p>
            <a:pPr algn="l">
              <a:lnSpc>
                <a:spcPct val="150000"/>
              </a:lnSpc>
            </a:pPr>
            <a:r>
              <a:rPr lang="en-US" sz="2800" dirty="0">
                <a:latin typeface="+mn-lt"/>
                <a:cs typeface="Calibri" panose="020F0502020204030204" pitchFamily="34" charset="0"/>
              </a:rPr>
              <a:t>This content is available under a Creative Commons Attribution License (</a:t>
            </a:r>
            <a:r>
              <a:rPr lang="en-US" sz="2800" dirty="0">
                <a:latin typeface="+mn-lt"/>
                <a:cs typeface="Calibri" panose="020F0502020204030204" pitchFamily="34" charset="0"/>
                <a:hlinkClick r:id="rId4"/>
              </a:rPr>
              <a:t>CC BY-SA 4.0</a:t>
            </a:r>
            <a:r>
              <a:rPr lang="en-US" sz="2800" dirty="0">
                <a:latin typeface="+mn-lt"/>
                <a:cs typeface="Calibri" panose="020F0502020204030204" pitchFamily="34" charset="0"/>
              </a:rPr>
              <a:t>), except supporter logos. Logos are trademarks or registered trademarks of their respective organizations and may not be reused or reproduced without permission. The DORA logo may be used provided its visual integrity is maintained and it is not used in any way to suggest endorsement by DORA.</a:t>
            </a:r>
          </a:p>
        </p:txBody>
      </p:sp>
      <p:pic>
        <p:nvPicPr>
          <p:cNvPr id="8" name="Picture 4" descr="Creative Commons CC BY-SA logo.">
            <a:extLst>
              <a:ext uri="{FF2B5EF4-FFF2-40B4-BE49-F238E27FC236}">
                <a16:creationId xmlns:a16="http://schemas.microsoft.com/office/drawing/2014/main" id="{4358A535-31BB-8CB3-6A9A-2665363DD17D}"/>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172200" y="3087936"/>
            <a:ext cx="5181600" cy="1826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622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A8703DEC-B4BB-6547-9130-26B5DA812D81}"/>
              </a:ext>
            </a:extLst>
          </p:cNvPr>
          <p:cNvGrpSpPr/>
          <p:nvPr/>
        </p:nvGrpSpPr>
        <p:grpSpPr>
          <a:xfrm>
            <a:off x="1341931" y="546276"/>
            <a:ext cx="9559927" cy="1421073"/>
            <a:chOff x="1371600" y="546274"/>
            <a:chExt cx="9559927" cy="1421073"/>
          </a:xfrm>
        </p:grpSpPr>
        <p:pic>
          <p:nvPicPr>
            <p:cNvPr id="25" name="Picture 2" descr="DORA logo.">
              <a:extLst>
                <a:ext uri="{FF2B5EF4-FFF2-40B4-BE49-F238E27FC236}">
                  <a16:creationId xmlns:a16="http://schemas.microsoft.com/office/drawing/2014/main" id="{316B7732-D3B4-87A1-91CD-3E466B0409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546274"/>
              <a:ext cx="4114800" cy="1421073"/>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0">
              <a:extLst>
                <a:ext uri="{FF2B5EF4-FFF2-40B4-BE49-F238E27FC236}">
                  <a16:creationId xmlns:a16="http://schemas.microsoft.com/office/drawing/2014/main" id="{935A5E51-38ED-54A5-EB16-EAA95C60F4D5}"/>
                </a:ext>
              </a:extLst>
            </p:cNvPr>
            <p:cNvSpPr txBox="1">
              <a:spLocks/>
            </p:cNvSpPr>
            <p:nvPr/>
          </p:nvSpPr>
          <p:spPr>
            <a:xfrm>
              <a:off x="6452586" y="1020848"/>
              <a:ext cx="4478941" cy="471924"/>
            </a:xfrm>
            <a:prstGeom prst="rect">
              <a:avLst/>
            </a:prstGeom>
            <a:ln w="12700" cap="flat">
              <a:noFill/>
              <a:prstDash/>
              <a:miter lim="400000"/>
            </a:ln>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bg1"/>
                  </a:solidFill>
                  <a:latin typeface="Rutan" pitchFamily="50" charset="0"/>
                  <a:ea typeface="+mj-ea"/>
                  <a:cs typeface="+mj-cs"/>
                </a:defRPr>
              </a:lvl1pPr>
              <a:lvl2pPr>
                <a:defRPr/>
              </a:lvl2pPr>
              <a:lvl3pPr>
                <a:defRPr/>
              </a:lvl3pPr>
              <a:lvl4pPr>
                <a:defRPr/>
              </a:lvl4pPr>
              <a:lvl5pPr>
                <a:defRPr/>
              </a:lvl5pPr>
              <a:lvl6pPr>
                <a:defRPr/>
              </a:lvl6pPr>
              <a:lvl7pPr>
                <a:defRPr/>
              </a:lvl7pPr>
              <a:lvl8pPr>
                <a:defRPr/>
              </a:lvl8pPr>
              <a:lvl9pPr>
                <a:defRPr/>
              </a:lvl9pPr>
            </a:lstStyle>
            <a:p>
              <a:pPr defTabSz="825479" hangingPunct="0">
                <a:lnSpc>
                  <a:spcPct val="100000"/>
                </a:lnSpc>
                <a:spcBef>
                  <a:spcPts val="0"/>
                </a:spcBef>
                <a:defRPr/>
              </a:pPr>
              <a:r>
                <a:rPr lang="en-US" sz="2400" b="1" dirty="0">
                  <a:solidFill>
                    <a:prstClr val="white"/>
                  </a:solidFill>
                  <a:latin typeface="Jaapokki" panose="00000500000000000000" pitchFamily="50" charset="0"/>
                  <a:ea typeface="Roboto" pitchFamily="2" charset="0"/>
                  <a:cs typeface="Calibri" pitchFamily="34" charset="0"/>
                </a:rPr>
                <a:t>Improving research assessment</a:t>
              </a:r>
              <a:endParaRPr lang="en-US" sz="2400" b="1" dirty="0">
                <a:solidFill>
                  <a:prstClr val="white"/>
                </a:solidFill>
                <a:latin typeface="Lora"/>
                <a:sym typeface="Helvetica Neue"/>
              </a:endParaRPr>
            </a:p>
          </p:txBody>
        </p:sp>
      </p:grpSp>
      <p:sp>
        <p:nvSpPr>
          <p:cNvPr id="27" name="TextBox 26">
            <a:extLst>
              <a:ext uri="{FF2B5EF4-FFF2-40B4-BE49-F238E27FC236}">
                <a16:creationId xmlns:a16="http://schemas.microsoft.com/office/drawing/2014/main" id="{4F91D947-9944-C798-9B37-7ED89DB036EB}"/>
              </a:ext>
            </a:extLst>
          </p:cNvPr>
          <p:cNvSpPr txBox="1"/>
          <p:nvPr/>
        </p:nvSpPr>
        <p:spPr>
          <a:xfrm>
            <a:off x="769920" y="2388624"/>
            <a:ext cx="10652160" cy="16876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479" hangingPunct="0">
              <a:spcAft>
                <a:spcPts val="1200"/>
              </a:spcAft>
            </a:pPr>
            <a:r>
              <a:rPr lang="en-US" sz="3200" dirty="0">
                <a:solidFill>
                  <a:srgbClr val="FFFFFF"/>
                </a:solidFill>
                <a:latin typeface="Lora" pitchFamily="2" charset="0"/>
                <a:ea typeface="Roboto" pitchFamily="2" charset="0"/>
                <a:cs typeface="Calibri" pitchFamily="34" charset="0"/>
                <a:sym typeface="Helvetica Neue"/>
              </a:rPr>
              <a:t>Signed by over 26,000 people and organizations</a:t>
            </a:r>
          </a:p>
          <a:p>
            <a:pPr algn="ctr" defTabSz="825479" hangingPunct="0">
              <a:spcAft>
                <a:spcPts val="1200"/>
              </a:spcAft>
            </a:pPr>
            <a:endParaRPr lang="en-US" sz="1000" dirty="0">
              <a:solidFill>
                <a:srgbClr val="FFFFFF"/>
              </a:solidFill>
              <a:latin typeface="Lora" pitchFamily="2" charset="0"/>
              <a:ea typeface="Roboto" pitchFamily="2" charset="0"/>
              <a:cs typeface="Calibri" pitchFamily="34" charset="0"/>
              <a:sym typeface="Helvetica Neue"/>
            </a:endParaRPr>
          </a:p>
          <a:p>
            <a:pPr algn="ctr" defTabSz="825479" hangingPunct="0"/>
            <a:r>
              <a:rPr lang="en-US" dirty="0">
                <a:solidFill>
                  <a:srgbClr val="FFFFFF"/>
                </a:solidFill>
                <a:latin typeface="Lora" pitchFamily="2" charset="0"/>
                <a:ea typeface="Roboto" pitchFamily="2" charset="0"/>
                <a:cs typeface="Calibri" pitchFamily="34" charset="0"/>
                <a:sym typeface="Helvetica Neue"/>
                <a:hlinkClick r:id="rId4"/>
              </a:rPr>
              <a:t>sfdora.org</a:t>
            </a:r>
            <a:r>
              <a:rPr lang="en-US" dirty="0">
                <a:solidFill>
                  <a:srgbClr val="FFFFFF"/>
                </a:solidFill>
                <a:latin typeface="Lora" pitchFamily="2" charset="0"/>
                <a:ea typeface="Roboto" pitchFamily="2" charset="0"/>
                <a:cs typeface="Calibri" pitchFamily="34" charset="0"/>
                <a:sym typeface="Helvetica Neue"/>
              </a:rPr>
              <a:t>  </a:t>
            </a:r>
          </a:p>
          <a:p>
            <a:pPr algn="ctr" defTabSz="825479" hangingPunct="0">
              <a:spcBef>
                <a:spcPts val="600"/>
              </a:spcBef>
            </a:pPr>
            <a:r>
              <a:rPr lang="en-US" dirty="0">
                <a:solidFill>
                  <a:srgbClr val="FFFFFF"/>
                </a:solidFill>
                <a:latin typeface="Lora" pitchFamily="2" charset="0"/>
                <a:ea typeface="Roboto" pitchFamily="2" charset="0"/>
                <a:cs typeface="Calibri" pitchFamily="34" charset="0"/>
                <a:sym typeface="Helvetica Neue"/>
              </a:rPr>
              <a:t>@</a:t>
            </a:r>
            <a:r>
              <a:rPr lang="en-US" dirty="0" err="1">
                <a:solidFill>
                  <a:srgbClr val="FFFFFF"/>
                </a:solidFill>
                <a:latin typeface="Lora" pitchFamily="2" charset="0"/>
                <a:ea typeface="Roboto" pitchFamily="2" charset="0"/>
                <a:cs typeface="Calibri" pitchFamily="34" charset="0"/>
                <a:sym typeface="Helvetica Neue"/>
              </a:rPr>
              <a:t>DORAssessment</a:t>
            </a:r>
            <a:r>
              <a:rPr lang="en-US" dirty="0">
                <a:solidFill>
                  <a:srgbClr val="FFFFFF"/>
                </a:solidFill>
                <a:latin typeface="Lora" pitchFamily="2" charset="0"/>
                <a:ea typeface="Roboto" pitchFamily="2" charset="0"/>
                <a:cs typeface="Calibri" pitchFamily="34" charset="0"/>
                <a:sym typeface="Helvetica Neue"/>
              </a:rPr>
              <a:t> on Bluesky and Declaration on Research Assessment on LinkedIn</a:t>
            </a:r>
          </a:p>
        </p:txBody>
      </p:sp>
      <p:sp>
        <p:nvSpPr>
          <p:cNvPr id="28" name="Subtitle 2">
            <a:extLst>
              <a:ext uri="{FF2B5EF4-FFF2-40B4-BE49-F238E27FC236}">
                <a16:creationId xmlns:a16="http://schemas.microsoft.com/office/drawing/2014/main" id="{930B6BCD-FDA7-3205-577A-C96737817D18}"/>
              </a:ext>
            </a:extLst>
          </p:cNvPr>
          <p:cNvSpPr txBox="1">
            <a:spLocks/>
          </p:cNvSpPr>
          <p:nvPr/>
        </p:nvSpPr>
        <p:spPr>
          <a:xfrm>
            <a:off x="3912056" y="4329923"/>
            <a:ext cx="3667864" cy="38278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Autofit/>
          </a:bodyPr>
          <a:lstStyle>
            <a:lvl1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9pPr>
          </a:lstStyle>
          <a:p>
            <a:pPr defTabSz="825479">
              <a:defRPr sz="4000"/>
            </a:pPr>
            <a:r>
              <a:rPr lang="en-US" sz="2400" dirty="0">
                <a:latin typeface="Rutan" pitchFamily="50" charset="0"/>
                <a:cs typeface="Calibri" panose="020F0502020204030204" pitchFamily="34" charset="0"/>
              </a:rPr>
              <a:t>Supporting organizations</a:t>
            </a:r>
          </a:p>
        </p:txBody>
      </p:sp>
      <p:sp>
        <p:nvSpPr>
          <p:cNvPr id="7" name="Rectangle 15">
            <a:extLst>
              <a:ext uri="{FF2B5EF4-FFF2-40B4-BE49-F238E27FC236}">
                <a16:creationId xmlns:a16="http://schemas.microsoft.com/office/drawing/2014/main" id="{F061A74D-E471-E3CC-1951-ECFA16456552}"/>
              </a:ext>
              <a:ext uri="{C183D7F6-B498-43B3-948B-1728B52AA6E4}">
                <adec:decorative xmlns:adec="http://schemas.microsoft.com/office/drawing/2017/decorative" val="1"/>
              </a:ext>
            </a:extLst>
          </p:cNvPr>
          <p:cNvSpPr/>
          <p:nvPr/>
        </p:nvSpPr>
        <p:spPr>
          <a:xfrm>
            <a:off x="10879585" y="5962878"/>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8" name="Rectangle 15">
            <a:extLst>
              <a:ext uri="{FF2B5EF4-FFF2-40B4-BE49-F238E27FC236}">
                <a16:creationId xmlns:a16="http://schemas.microsoft.com/office/drawing/2014/main" id="{05DB374F-BD5F-4495-E3AD-176E84C0187E}"/>
              </a:ext>
              <a:ext uri="{C183D7F6-B498-43B3-948B-1728B52AA6E4}">
                <adec:decorative xmlns:adec="http://schemas.microsoft.com/office/drawing/2017/decorative" val="1"/>
              </a:ext>
            </a:extLst>
          </p:cNvPr>
          <p:cNvSpPr/>
          <p:nvPr/>
        </p:nvSpPr>
        <p:spPr>
          <a:xfrm>
            <a:off x="10861959" y="5358066"/>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9" name="Rectangle 6">
            <a:extLst>
              <a:ext uri="{FF2B5EF4-FFF2-40B4-BE49-F238E27FC236}">
                <a16:creationId xmlns:a16="http://schemas.microsoft.com/office/drawing/2014/main" id="{47CCEFE3-3CD2-4041-1C20-B98FF084BB5F}"/>
              </a:ext>
              <a:ext uri="{C183D7F6-B498-43B3-948B-1728B52AA6E4}">
                <adec:decorative xmlns:adec="http://schemas.microsoft.com/office/drawing/2017/decorative" val="1"/>
              </a:ext>
            </a:extLst>
          </p:cNvPr>
          <p:cNvSpPr/>
          <p:nvPr/>
        </p:nvSpPr>
        <p:spPr>
          <a:xfrm>
            <a:off x="9621617" y="5981275"/>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11" name="Rectangle 19">
            <a:extLst>
              <a:ext uri="{FF2B5EF4-FFF2-40B4-BE49-F238E27FC236}">
                <a16:creationId xmlns:a16="http://schemas.microsoft.com/office/drawing/2014/main" id="{0518C067-E392-E105-A846-AB243A0A202C}"/>
              </a:ext>
              <a:ext uri="{C183D7F6-B498-43B3-948B-1728B52AA6E4}">
                <adec:decorative xmlns:adec="http://schemas.microsoft.com/office/drawing/2017/decorative" val="1"/>
              </a:ext>
            </a:extLst>
          </p:cNvPr>
          <p:cNvSpPr/>
          <p:nvPr/>
        </p:nvSpPr>
        <p:spPr>
          <a:xfrm>
            <a:off x="9621617" y="5358596"/>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13" name="Rectangle 15">
            <a:extLst>
              <a:ext uri="{FF2B5EF4-FFF2-40B4-BE49-F238E27FC236}">
                <a16:creationId xmlns:a16="http://schemas.microsoft.com/office/drawing/2014/main" id="{19E245EB-79E4-8F99-9DF4-4FDABB7F1824}"/>
              </a:ext>
              <a:ext uri="{C183D7F6-B498-43B3-948B-1728B52AA6E4}">
                <adec:decorative xmlns:adec="http://schemas.microsoft.com/office/drawing/2017/decorative" val="1"/>
              </a:ext>
            </a:extLst>
          </p:cNvPr>
          <p:cNvSpPr/>
          <p:nvPr/>
        </p:nvSpPr>
        <p:spPr>
          <a:xfrm>
            <a:off x="6905967" y="5970096"/>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14" name="Rectangle 17">
            <a:extLst>
              <a:ext uri="{FF2B5EF4-FFF2-40B4-BE49-F238E27FC236}">
                <a16:creationId xmlns:a16="http://schemas.microsoft.com/office/drawing/2014/main" id="{7951C7CC-C189-4C9E-A431-09137AE20E95}"/>
              </a:ext>
              <a:ext uri="{C183D7F6-B498-43B3-948B-1728B52AA6E4}">
                <adec:decorative xmlns:adec="http://schemas.microsoft.com/office/drawing/2017/decorative" val="1"/>
              </a:ext>
            </a:extLst>
          </p:cNvPr>
          <p:cNvSpPr/>
          <p:nvPr/>
        </p:nvSpPr>
        <p:spPr>
          <a:xfrm>
            <a:off x="6908907" y="5366986"/>
            <a:ext cx="1097300" cy="488988"/>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15" name="Rectangle 11">
            <a:extLst>
              <a:ext uri="{FF2B5EF4-FFF2-40B4-BE49-F238E27FC236}">
                <a16:creationId xmlns:a16="http://schemas.microsoft.com/office/drawing/2014/main" id="{B9B6D034-9F6A-7F2C-5787-0E160C1C2864}"/>
              </a:ext>
              <a:ext uri="{C183D7F6-B498-43B3-948B-1728B52AA6E4}">
                <adec:decorative xmlns:adec="http://schemas.microsoft.com/office/drawing/2017/decorative" val="1"/>
              </a:ext>
            </a:extLst>
          </p:cNvPr>
          <p:cNvSpPr/>
          <p:nvPr/>
        </p:nvSpPr>
        <p:spPr>
          <a:xfrm>
            <a:off x="8127192" y="5366986"/>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16" name="Rectangle 15">
            <a:extLst>
              <a:ext uri="{FF2B5EF4-FFF2-40B4-BE49-F238E27FC236}">
                <a16:creationId xmlns:a16="http://schemas.microsoft.com/office/drawing/2014/main" id="{488ACF06-7938-3064-FB4B-591645D0F666}"/>
              </a:ext>
              <a:ext uri="{C183D7F6-B498-43B3-948B-1728B52AA6E4}">
                <adec:decorative xmlns:adec="http://schemas.microsoft.com/office/drawing/2017/decorative" val="1"/>
              </a:ext>
            </a:extLst>
          </p:cNvPr>
          <p:cNvSpPr/>
          <p:nvPr/>
        </p:nvSpPr>
        <p:spPr>
          <a:xfrm>
            <a:off x="4426775" y="5994713"/>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17" name="Rectangle 15">
            <a:extLst>
              <a:ext uri="{FF2B5EF4-FFF2-40B4-BE49-F238E27FC236}">
                <a16:creationId xmlns:a16="http://schemas.microsoft.com/office/drawing/2014/main" id="{302AC43F-011D-9356-6F2C-84326A8BA782}"/>
              </a:ext>
              <a:ext uri="{C183D7F6-B498-43B3-948B-1728B52AA6E4}">
                <adec:decorative xmlns:adec="http://schemas.microsoft.com/office/drawing/2017/decorative" val="1"/>
              </a:ext>
            </a:extLst>
          </p:cNvPr>
          <p:cNvSpPr/>
          <p:nvPr/>
        </p:nvSpPr>
        <p:spPr>
          <a:xfrm>
            <a:off x="5648000" y="5983751"/>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18" name="Rectangle 15">
            <a:extLst>
              <a:ext uri="{FF2B5EF4-FFF2-40B4-BE49-F238E27FC236}">
                <a16:creationId xmlns:a16="http://schemas.microsoft.com/office/drawing/2014/main" id="{2EA02675-7D33-D4F9-0C7D-4895177CDB0D}"/>
              </a:ext>
              <a:ext uri="{C183D7F6-B498-43B3-948B-1728B52AA6E4}">
                <adec:decorative xmlns:adec="http://schemas.microsoft.com/office/drawing/2017/decorative" val="1"/>
              </a:ext>
            </a:extLst>
          </p:cNvPr>
          <p:cNvSpPr/>
          <p:nvPr/>
        </p:nvSpPr>
        <p:spPr>
          <a:xfrm>
            <a:off x="5645062" y="5369051"/>
            <a:ext cx="1133672" cy="470641"/>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19" name="Rectangle 18">
            <a:extLst>
              <a:ext uri="{FF2B5EF4-FFF2-40B4-BE49-F238E27FC236}">
                <a16:creationId xmlns:a16="http://schemas.microsoft.com/office/drawing/2014/main" id="{468844C5-E7BC-7B22-ADE6-A3DAF94A0A2A}"/>
              </a:ext>
              <a:ext uri="{C183D7F6-B498-43B3-948B-1728B52AA6E4}">
                <adec:decorative xmlns:adec="http://schemas.microsoft.com/office/drawing/2017/decorative" val="1"/>
              </a:ext>
            </a:extLst>
          </p:cNvPr>
          <p:cNvSpPr/>
          <p:nvPr/>
        </p:nvSpPr>
        <p:spPr>
          <a:xfrm>
            <a:off x="3214198" y="5991682"/>
            <a:ext cx="1100238"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20" name="Rectangle 15">
            <a:extLst>
              <a:ext uri="{FF2B5EF4-FFF2-40B4-BE49-F238E27FC236}">
                <a16:creationId xmlns:a16="http://schemas.microsoft.com/office/drawing/2014/main" id="{BB7839F6-002A-C3CB-A319-37AC10B20136}"/>
              </a:ext>
              <a:ext uri="{C183D7F6-B498-43B3-948B-1728B52AA6E4}">
                <adec:decorative xmlns:adec="http://schemas.microsoft.com/office/drawing/2017/decorative" val="1"/>
              </a:ext>
            </a:extLst>
          </p:cNvPr>
          <p:cNvSpPr/>
          <p:nvPr/>
        </p:nvSpPr>
        <p:spPr>
          <a:xfrm>
            <a:off x="3205551" y="5385332"/>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21" name="Rectangle 15">
            <a:extLst>
              <a:ext uri="{FF2B5EF4-FFF2-40B4-BE49-F238E27FC236}">
                <a16:creationId xmlns:a16="http://schemas.microsoft.com/office/drawing/2014/main" id="{0C0322C7-01A6-CD0C-1DBA-77F93B5B4C02}"/>
              </a:ext>
              <a:ext uri="{C183D7F6-B498-43B3-948B-1728B52AA6E4}">
                <adec:decorative xmlns:adec="http://schemas.microsoft.com/office/drawing/2017/decorative" val="1"/>
              </a:ext>
            </a:extLst>
          </p:cNvPr>
          <p:cNvSpPr/>
          <p:nvPr/>
        </p:nvSpPr>
        <p:spPr>
          <a:xfrm>
            <a:off x="4426775" y="5368886"/>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algn="r" defTabSz="914377">
              <a:defRPr sz="3200" b="0">
                <a:latin typeface="+mn-lt"/>
                <a:ea typeface="+mn-ea"/>
                <a:cs typeface="+mn-cs"/>
                <a:sym typeface="Helvetica Neue Medium"/>
              </a:defRPr>
            </a:pPr>
            <a:endParaRPr sz="3200" dirty="0">
              <a:solidFill>
                <a:prstClr val="black"/>
              </a:solidFill>
              <a:latin typeface="Lora"/>
              <a:sym typeface="Helvetica Neue Medium"/>
            </a:endParaRPr>
          </a:p>
        </p:txBody>
      </p:sp>
      <p:sp>
        <p:nvSpPr>
          <p:cNvPr id="22" name="Rectangle 15">
            <a:extLst>
              <a:ext uri="{FF2B5EF4-FFF2-40B4-BE49-F238E27FC236}">
                <a16:creationId xmlns:a16="http://schemas.microsoft.com/office/drawing/2014/main" id="{5FE2C232-5EDD-8B33-4DA9-6C19E687CB38}"/>
              </a:ext>
              <a:ext uri="{C183D7F6-B498-43B3-948B-1728B52AA6E4}">
                <adec:decorative xmlns:adec="http://schemas.microsoft.com/office/drawing/2017/decorative" val="1"/>
              </a:ext>
            </a:extLst>
          </p:cNvPr>
          <p:cNvSpPr/>
          <p:nvPr/>
        </p:nvSpPr>
        <p:spPr>
          <a:xfrm>
            <a:off x="1663741" y="5992253"/>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23" name="Rectangle 15">
            <a:extLst>
              <a:ext uri="{FF2B5EF4-FFF2-40B4-BE49-F238E27FC236}">
                <a16:creationId xmlns:a16="http://schemas.microsoft.com/office/drawing/2014/main" id="{E557A727-D468-3628-FFEE-59BCF2319F93}"/>
              </a:ext>
              <a:ext uri="{C183D7F6-B498-43B3-948B-1728B52AA6E4}">
                <adec:decorative xmlns:adec="http://schemas.microsoft.com/office/drawing/2017/decorative" val="1"/>
              </a:ext>
            </a:extLst>
          </p:cNvPr>
          <p:cNvSpPr/>
          <p:nvPr/>
        </p:nvSpPr>
        <p:spPr>
          <a:xfrm>
            <a:off x="1663741" y="5349213"/>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24" name="Rectangle 15">
            <a:extLst>
              <a:ext uri="{FF2B5EF4-FFF2-40B4-BE49-F238E27FC236}">
                <a16:creationId xmlns:a16="http://schemas.microsoft.com/office/drawing/2014/main" id="{CBEF85D0-3AF6-1B4F-137C-CB44B042EDA3}"/>
              </a:ext>
              <a:ext uri="{C183D7F6-B498-43B3-948B-1728B52AA6E4}">
                <adec:decorative xmlns:adec="http://schemas.microsoft.com/office/drawing/2017/decorative" val="1"/>
              </a:ext>
            </a:extLst>
          </p:cNvPr>
          <p:cNvSpPr/>
          <p:nvPr/>
        </p:nvSpPr>
        <p:spPr>
          <a:xfrm>
            <a:off x="8127192" y="5982592"/>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dirty="0">
              <a:solidFill>
                <a:prstClr val="black"/>
              </a:solidFill>
              <a:latin typeface="Lora"/>
              <a:sym typeface="Helvetica Neue Medium"/>
            </a:endParaRPr>
          </a:p>
        </p:txBody>
      </p:sp>
      <p:sp>
        <p:nvSpPr>
          <p:cNvPr id="29" name="TextBox 28">
            <a:extLst>
              <a:ext uri="{FF2B5EF4-FFF2-40B4-BE49-F238E27FC236}">
                <a16:creationId xmlns:a16="http://schemas.microsoft.com/office/drawing/2014/main" id="{C8B60A1A-2696-971C-D57F-7825C622076A}"/>
              </a:ext>
            </a:extLst>
          </p:cNvPr>
          <p:cNvSpPr txBox="1"/>
          <p:nvPr/>
        </p:nvSpPr>
        <p:spPr>
          <a:xfrm>
            <a:off x="1644205" y="4888448"/>
            <a:ext cx="995465"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825479" hangingPunct="0"/>
            <a:r>
              <a:rPr lang="en-US" sz="1600" dirty="0">
                <a:solidFill>
                  <a:srgbClr val="FFFFFF"/>
                </a:solidFill>
                <a:latin typeface="Lora"/>
                <a:sym typeface="Helvetica Neue"/>
              </a:rPr>
              <a:t>Visionary</a:t>
            </a:r>
          </a:p>
        </p:txBody>
      </p:sp>
      <p:pic>
        <p:nvPicPr>
          <p:cNvPr id="30" name="Picture 29" descr="HHMI">
            <a:extLst>
              <a:ext uri="{FF2B5EF4-FFF2-40B4-BE49-F238E27FC236}">
                <a16:creationId xmlns:a16="http://schemas.microsoft.com/office/drawing/2014/main" id="{8966AADA-EDC3-F95B-0DF3-F5933731979B}"/>
              </a:ext>
            </a:extLst>
          </p:cNvPr>
          <p:cNvPicPr>
            <a:picLocks noChangeAspect="1"/>
          </p:cNvPicPr>
          <p:nvPr/>
        </p:nvPicPr>
        <p:blipFill>
          <a:blip r:embed="rId5"/>
          <a:stretch>
            <a:fillRect/>
          </a:stretch>
        </p:blipFill>
        <p:spPr>
          <a:xfrm>
            <a:off x="8386955" y="6026485"/>
            <a:ext cx="572493" cy="381662"/>
          </a:xfrm>
          <a:prstGeom prst="rect">
            <a:avLst/>
          </a:prstGeom>
        </p:spPr>
      </p:pic>
      <p:pic>
        <p:nvPicPr>
          <p:cNvPr id="31" name="Picture 30" descr="Swiss National Science Foundation">
            <a:extLst>
              <a:ext uri="{FF2B5EF4-FFF2-40B4-BE49-F238E27FC236}">
                <a16:creationId xmlns:a16="http://schemas.microsoft.com/office/drawing/2014/main" id="{7404F0AC-916A-2726-ED5B-1F5747AFBA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4064" y="5454525"/>
            <a:ext cx="999591" cy="226574"/>
          </a:xfrm>
          <a:prstGeom prst="rect">
            <a:avLst/>
          </a:prstGeom>
        </p:spPr>
      </p:pic>
      <p:pic>
        <p:nvPicPr>
          <p:cNvPr id="32" name="Picture 31" descr="UK Research and Innovation">
            <a:extLst>
              <a:ext uri="{FF2B5EF4-FFF2-40B4-BE49-F238E27FC236}">
                <a16:creationId xmlns:a16="http://schemas.microsoft.com/office/drawing/2014/main" id="{B12EBB69-7F11-2197-0B54-D7A0653AF0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6782" y="6078770"/>
            <a:ext cx="954155" cy="281328"/>
          </a:xfrm>
          <a:prstGeom prst="rect">
            <a:avLst/>
          </a:prstGeom>
          <a:ln w="38100">
            <a:noFill/>
          </a:ln>
        </p:spPr>
      </p:pic>
      <p:sp>
        <p:nvSpPr>
          <p:cNvPr id="33" name="TextBox 32">
            <a:extLst>
              <a:ext uri="{FF2B5EF4-FFF2-40B4-BE49-F238E27FC236}">
                <a16:creationId xmlns:a16="http://schemas.microsoft.com/office/drawing/2014/main" id="{BA5EC88E-4261-E5D7-86ED-B1CF939E7BB0}"/>
              </a:ext>
            </a:extLst>
          </p:cNvPr>
          <p:cNvSpPr txBox="1"/>
          <p:nvPr/>
        </p:nvSpPr>
        <p:spPr>
          <a:xfrm>
            <a:off x="3136292" y="4892186"/>
            <a:ext cx="100348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r" defTabSz="825479" hangingPunct="0"/>
            <a:r>
              <a:rPr lang="en-US" sz="1600" dirty="0">
                <a:solidFill>
                  <a:srgbClr val="FFFFFF"/>
                </a:solidFill>
                <a:latin typeface="Lora"/>
                <a:sym typeface="Helvetica Neue"/>
              </a:rPr>
              <a:t>Sustainer</a:t>
            </a:r>
          </a:p>
        </p:txBody>
      </p:sp>
      <p:pic>
        <p:nvPicPr>
          <p:cNvPr id="34" name="Picture 9" descr="ASCB">
            <a:extLst>
              <a:ext uri="{FF2B5EF4-FFF2-40B4-BE49-F238E27FC236}">
                <a16:creationId xmlns:a16="http://schemas.microsoft.com/office/drawing/2014/main" id="{BC76D926-861E-0BAE-89B5-3142C5165840}"/>
              </a:ext>
            </a:extLst>
          </p:cNvPr>
          <p:cNvPicPr>
            <a:picLocks noChangeAspect="1"/>
          </p:cNvPicPr>
          <p:nvPr/>
        </p:nvPicPr>
        <p:blipFill>
          <a:blip r:embed="rId8"/>
          <a:srcRect/>
          <a:stretch>
            <a:fillRect/>
          </a:stretch>
        </p:blipFill>
        <p:spPr>
          <a:xfrm>
            <a:off x="4581162" y="5444207"/>
            <a:ext cx="791466" cy="327139"/>
          </a:xfrm>
          <a:prstGeom prst="rect">
            <a:avLst/>
          </a:prstGeom>
          <a:ln w="12700" cap="flat">
            <a:noFill/>
            <a:miter lim="400000"/>
          </a:ln>
          <a:effectLst/>
        </p:spPr>
      </p:pic>
      <p:pic>
        <p:nvPicPr>
          <p:cNvPr id="35" name="Picture 2" descr="The Company of Biologists">
            <a:extLst>
              <a:ext uri="{FF2B5EF4-FFF2-40B4-BE49-F238E27FC236}">
                <a16:creationId xmlns:a16="http://schemas.microsoft.com/office/drawing/2014/main" id="{07A4EACC-9B9A-0789-5435-5175B51ED3BC}"/>
              </a:ext>
            </a:extLst>
          </p:cNvPr>
          <p:cNvPicPr>
            <a:picLocks noChangeAspect="1"/>
          </p:cNvPicPr>
          <p:nvPr/>
        </p:nvPicPr>
        <p:blipFill>
          <a:blip r:embed="rId9"/>
          <a:stretch>
            <a:fillRect/>
          </a:stretch>
        </p:blipFill>
        <p:spPr>
          <a:xfrm>
            <a:off x="3446646" y="5420114"/>
            <a:ext cx="677191" cy="381662"/>
          </a:xfrm>
          <a:prstGeom prst="rect">
            <a:avLst/>
          </a:prstGeom>
          <a:ln w="12700" cap="flat">
            <a:noFill/>
            <a:miter lim="400000"/>
          </a:ln>
          <a:effectLst/>
        </p:spPr>
      </p:pic>
      <p:pic>
        <p:nvPicPr>
          <p:cNvPr id="36" name="Picture 35" descr="Dutch Research Council (NWO)">
            <a:extLst>
              <a:ext uri="{FF2B5EF4-FFF2-40B4-BE49-F238E27FC236}">
                <a16:creationId xmlns:a16="http://schemas.microsoft.com/office/drawing/2014/main" id="{594AA5E8-8245-0767-4EB3-F4079E0AAD6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38032" y="6025759"/>
            <a:ext cx="238539" cy="386206"/>
          </a:xfrm>
          <a:prstGeom prst="rect">
            <a:avLst/>
          </a:prstGeom>
        </p:spPr>
      </p:pic>
      <p:pic>
        <p:nvPicPr>
          <p:cNvPr id="37" name="Picture 36" descr="eLife">
            <a:extLst>
              <a:ext uri="{FF2B5EF4-FFF2-40B4-BE49-F238E27FC236}">
                <a16:creationId xmlns:a16="http://schemas.microsoft.com/office/drawing/2014/main" id="{94D938CF-F8C3-5F58-9BA0-2FF960E7960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28818" y="5399884"/>
            <a:ext cx="999591" cy="392697"/>
          </a:xfrm>
          <a:prstGeom prst="rect">
            <a:avLst/>
          </a:prstGeom>
        </p:spPr>
      </p:pic>
      <p:pic>
        <p:nvPicPr>
          <p:cNvPr id="38" name="Picture 37" descr="EMBO">
            <a:extLst>
              <a:ext uri="{FF2B5EF4-FFF2-40B4-BE49-F238E27FC236}">
                <a16:creationId xmlns:a16="http://schemas.microsoft.com/office/drawing/2014/main" id="{5B6CBAB7-C65B-8C90-6B6E-9A7A7C6ED0E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33869" y="6006469"/>
            <a:ext cx="728503" cy="408924"/>
          </a:xfrm>
          <a:prstGeom prst="rect">
            <a:avLst/>
          </a:prstGeom>
        </p:spPr>
      </p:pic>
      <p:pic>
        <p:nvPicPr>
          <p:cNvPr id="39" name="Picture 38" descr="Luxenbourg National Research Fund">
            <a:extLst>
              <a:ext uri="{FF2B5EF4-FFF2-40B4-BE49-F238E27FC236}">
                <a16:creationId xmlns:a16="http://schemas.microsoft.com/office/drawing/2014/main" id="{556DF304-9332-6D0D-BD67-3F033B2D3B2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77099" y="6138000"/>
            <a:ext cx="999591" cy="167787"/>
          </a:xfrm>
          <a:prstGeom prst="rect">
            <a:avLst/>
          </a:prstGeom>
        </p:spPr>
      </p:pic>
      <p:pic>
        <p:nvPicPr>
          <p:cNvPr id="41" name="Graphic 40" descr="The Research Council of Norway">
            <a:extLst>
              <a:ext uri="{FF2B5EF4-FFF2-40B4-BE49-F238E27FC236}">
                <a16:creationId xmlns:a16="http://schemas.microsoft.com/office/drawing/2014/main" id="{5E1A5420-E0DC-5E8B-74D6-E25DD81C7C2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959229" y="5503294"/>
            <a:ext cx="999591" cy="181744"/>
          </a:xfrm>
          <a:prstGeom prst="rect">
            <a:avLst/>
          </a:prstGeom>
        </p:spPr>
      </p:pic>
      <p:pic>
        <p:nvPicPr>
          <p:cNvPr id="42" name="Picture 8" descr="Wellcome">
            <a:extLst>
              <a:ext uri="{FF2B5EF4-FFF2-40B4-BE49-F238E27FC236}">
                <a16:creationId xmlns:a16="http://schemas.microsoft.com/office/drawing/2014/main" id="{64D423D9-FC1F-4FF0-3A14-50667D108FC5}"/>
              </a:ext>
            </a:extLst>
          </p:cNvPr>
          <p:cNvPicPr>
            <a:picLocks noChangeAspect="1"/>
          </p:cNvPicPr>
          <p:nvPr/>
        </p:nvPicPr>
        <p:blipFill>
          <a:blip r:embed="rId16"/>
          <a:stretch>
            <a:fillRect/>
          </a:stretch>
        </p:blipFill>
        <p:spPr>
          <a:xfrm>
            <a:off x="7265255" y="6007297"/>
            <a:ext cx="381662" cy="381662"/>
          </a:xfrm>
          <a:prstGeom prst="rect">
            <a:avLst/>
          </a:prstGeom>
          <a:ln w="12700" cap="flat">
            <a:noFill/>
            <a:miter lim="400000"/>
          </a:ln>
          <a:effectLst/>
        </p:spPr>
      </p:pic>
      <p:sp>
        <p:nvSpPr>
          <p:cNvPr id="43" name="TextBox 42">
            <a:extLst>
              <a:ext uri="{FF2B5EF4-FFF2-40B4-BE49-F238E27FC236}">
                <a16:creationId xmlns:a16="http://schemas.microsoft.com/office/drawing/2014/main" id="{D99D8D0C-905D-B9C2-6C58-D31FEC8C0623}"/>
              </a:ext>
            </a:extLst>
          </p:cNvPr>
          <p:cNvSpPr txBox="1"/>
          <p:nvPr/>
        </p:nvSpPr>
        <p:spPr>
          <a:xfrm>
            <a:off x="9518456" y="4935623"/>
            <a:ext cx="1245533"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r" defTabSz="825479" hangingPunct="0"/>
            <a:r>
              <a:rPr lang="en-US" sz="1600" dirty="0">
                <a:solidFill>
                  <a:srgbClr val="FFFFFF"/>
                </a:solidFill>
                <a:latin typeface="Lora"/>
                <a:sym typeface="Helvetica Neue"/>
              </a:rPr>
              <a:t>Contributor</a:t>
            </a:r>
          </a:p>
        </p:txBody>
      </p:sp>
      <p:pic>
        <p:nvPicPr>
          <p:cNvPr id="45" name="Picture 7" descr="F1000 Research">
            <a:extLst>
              <a:ext uri="{FF2B5EF4-FFF2-40B4-BE49-F238E27FC236}">
                <a16:creationId xmlns:a16="http://schemas.microsoft.com/office/drawing/2014/main" id="{E4D36A64-2F00-D928-B01F-EFB35F48BEB4}"/>
              </a:ext>
            </a:extLst>
          </p:cNvPr>
          <p:cNvPicPr>
            <a:picLocks noChangeAspect="1"/>
          </p:cNvPicPr>
          <p:nvPr/>
        </p:nvPicPr>
        <p:blipFill>
          <a:blip r:embed="rId17"/>
          <a:srcRect t="39354" b="35298"/>
          <a:stretch>
            <a:fillRect/>
          </a:stretch>
        </p:blipFill>
        <p:spPr>
          <a:xfrm>
            <a:off x="9651301" y="5472044"/>
            <a:ext cx="1032504" cy="261712"/>
          </a:xfrm>
          <a:prstGeom prst="rect">
            <a:avLst/>
          </a:prstGeom>
          <a:ln w="12700" cap="flat">
            <a:noFill/>
            <a:miter lim="400000"/>
          </a:ln>
          <a:effectLst/>
        </p:spPr>
      </p:pic>
      <p:pic>
        <p:nvPicPr>
          <p:cNvPr id="47" name="Picture 46" descr="Iowa State University - University Library">
            <a:extLst>
              <a:ext uri="{FF2B5EF4-FFF2-40B4-BE49-F238E27FC236}">
                <a16:creationId xmlns:a16="http://schemas.microsoft.com/office/drawing/2014/main" id="{666EE8B7-CB57-ACF8-EA1B-3261D8ADFF3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639242" y="6110004"/>
            <a:ext cx="1063111" cy="191755"/>
          </a:xfrm>
          <a:prstGeom prst="rect">
            <a:avLst/>
          </a:prstGeom>
        </p:spPr>
      </p:pic>
      <p:pic>
        <p:nvPicPr>
          <p:cNvPr id="49" name="Picture 8" descr="University of Calgary">
            <a:extLst>
              <a:ext uri="{FF2B5EF4-FFF2-40B4-BE49-F238E27FC236}">
                <a16:creationId xmlns:a16="http://schemas.microsoft.com/office/drawing/2014/main" id="{EEDD7C82-87FF-0988-DC31-79EC63C5475B}"/>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14792" b="15473"/>
          <a:stretch>
            <a:fillRect/>
          </a:stretch>
        </p:blipFill>
        <p:spPr bwMode="auto">
          <a:xfrm>
            <a:off x="10890660" y="5991682"/>
            <a:ext cx="1078087" cy="4059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F211FA3-A39D-34FE-D27E-152FAD81C9F9}"/>
              </a:ext>
            </a:extLst>
          </p:cNvPr>
          <p:cNvPicPr>
            <a:picLocks noChangeAspect="1"/>
          </p:cNvPicPr>
          <p:nvPr/>
        </p:nvPicPr>
        <p:blipFill>
          <a:blip r:embed="rId20"/>
          <a:stretch>
            <a:fillRect/>
          </a:stretch>
        </p:blipFill>
        <p:spPr>
          <a:xfrm>
            <a:off x="10879584" y="5436661"/>
            <a:ext cx="1082613" cy="257469"/>
          </a:xfrm>
          <a:prstGeom prst="rect">
            <a:avLst/>
          </a:prstGeom>
        </p:spPr>
      </p:pic>
      <p:pic>
        <p:nvPicPr>
          <p:cNvPr id="5" name="Picture 4">
            <a:extLst>
              <a:ext uri="{FF2B5EF4-FFF2-40B4-BE49-F238E27FC236}">
                <a16:creationId xmlns:a16="http://schemas.microsoft.com/office/drawing/2014/main" id="{F67462D0-592D-FF63-C701-8AD9376FBE64}"/>
              </a:ext>
            </a:extLst>
          </p:cNvPr>
          <p:cNvPicPr>
            <a:picLocks noChangeAspect="1"/>
          </p:cNvPicPr>
          <p:nvPr/>
        </p:nvPicPr>
        <p:blipFill>
          <a:blip r:embed="rId21"/>
          <a:stretch>
            <a:fillRect/>
          </a:stretch>
        </p:blipFill>
        <p:spPr>
          <a:xfrm>
            <a:off x="8300167" y="5396675"/>
            <a:ext cx="638947" cy="367395"/>
          </a:xfrm>
          <a:prstGeom prst="rect">
            <a:avLst/>
          </a:prstGeom>
        </p:spPr>
      </p:pic>
      <p:sp>
        <p:nvSpPr>
          <p:cNvPr id="2" name="TextBox 1">
            <a:extLst>
              <a:ext uri="{FF2B5EF4-FFF2-40B4-BE49-F238E27FC236}">
                <a16:creationId xmlns:a16="http://schemas.microsoft.com/office/drawing/2014/main" id="{43FF3687-F9AC-C8DC-DD06-6D59A9CE3E5D}"/>
              </a:ext>
            </a:extLst>
          </p:cNvPr>
          <p:cNvSpPr txBox="1"/>
          <p:nvPr/>
        </p:nvSpPr>
        <p:spPr>
          <a:xfrm>
            <a:off x="314022" y="4905542"/>
            <a:ext cx="833562"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825479" hangingPunct="0"/>
            <a:r>
              <a:rPr lang="en-US" sz="1600" dirty="0">
                <a:solidFill>
                  <a:srgbClr val="FFFFFF"/>
                </a:solidFill>
                <a:latin typeface="Lora"/>
                <a:sym typeface="Helvetica Neue"/>
              </a:rPr>
              <a:t>Project </a:t>
            </a:r>
          </a:p>
          <a:p>
            <a:pPr algn="ctr" defTabSz="825479" hangingPunct="0"/>
            <a:r>
              <a:rPr lang="en-US" sz="1600" dirty="0">
                <a:solidFill>
                  <a:srgbClr val="FFFFFF"/>
                </a:solidFill>
                <a:latin typeface="Lora"/>
                <a:sym typeface="Helvetica Neue"/>
              </a:rPr>
              <a:t>TARA</a:t>
            </a:r>
          </a:p>
        </p:txBody>
      </p:sp>
      <p:sp>
        <p:nvSpPr>
          <p:cNvPr id="4" name="Rectangle 15">
            <a:extLst>
              <a:ext uri="{FF2B5EF4-FFF2-40B4-BE49-F238E27FC236}">
                <a16:creationId xmlns:a16="http://schemas.microsoft.com/office/drawing/2014/main" id="{9AD06F12-B30C-D0E5-65C0-4209FC1FCEBC}"/>
              </a:ext>
              <a:ext uri="{C183D7F6-B498-43B3-948B-1728B52AA6E4}">
                <adec:decorative xmlns:adec="http://schemas.microsoft.com/office/drawing/2017/decorative" val="1"/>
              </a:ext>
            </a:extLst>
          </p:cNvPr>
          <p:cNvSpPr/>
          <p:nvPr/>
        </p:nvSpPr>
        <p:spPr>
          <a:xfrm>
            <a:off x="191190" y="5642150"/>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pic>
        <p:nvPicPr>
          <p:cNvPr id="10" name="Picture 9" descr="A yellow text on a white background&#10;&#10;AI-generated content may be incorrect.">
            <a:extLst>
              <a:ext uri="{FF2B5EF4-FFF2-40B4-BE49-F238E27FC236}">
                <a16:creationId xmlns:a16="http://schemas.microsoft.com/office/drawing/2014/main" id="{49272115-A3BC-5C61-E014-0C10495F7BC6}"/>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45179" y="5732825"/>
            <a:ext cx="980028" cy="282819"/>
          </a:xfrm>
          <a:prstGeom prst="rect">
            <a:avLst/>
          </a:prstGeom>
        </p:spPr>
      </p:pic>
    </p:spTree>
    <p:extLst>
      <p:ext uri="{BB962C8B-B14F-4D97-AF65-F5344CB8AC3E}">
        <p14:creationId xmlns:p14="http://schemas.microsoft.com/office/powerpoint/2010/main" val="1747648978"/>
      </p:ext>
    </p:extLst>
  </p:cSld>
  <p:clrMapOvr>
    <a:masterClrMapping/>
  </p:clrMapOvr>
</p:sld>
</file>

<file path=ppt/theme/theme1.xml><?xml version="1.0" encoding="utf-8"?>
<a:theme xmlns:a="http://schemas.openxmlformats.org/drawingml/2006/main" name="DORA presentation theme">
  <a:themeElements>
    <a:clrScheme name="DORA">
      <a:dk1>
        <a:sysClr val="windowText" lastClr="000000"/>
      </a:dk1>
      <a:lt1>
        <a:sysClr val="window" lastClr="FFFFFF"/>
      </a:lt1>
      <a:dk2>
        <a:srgbClr val="44546A"/>
      </a:dk2>
      <a:lt2>
        <a:srgbClr val="E7E6E6"/>
      </a:lt2>
      <a:accent1>
        <a:srgbClr val="FCB711"/>
      </a:accent1>
      <a:accent2>
        <a:srgbClr val="ED7D31"/>
      </a:accent2>
      <a:accent3>
        <a:srgbClr val="A5A5A5"/>
      </a:accent3>
      <a:accent4>
        <a:srgbClr val="FFC000"/>
      </a:accent4>
      <a:accent5>
        <a:srgbClr val="5B9BD5"/>
      </a:accent5>
      <a:accent6>
        <a:srgbClr val="70AD47"/>
      </a:accent6>
      <a:hlink>
        <a:srgbClr val="FCB711"/>
      </a:hlink>
      <a:folHlink>
        <a:srgbClr val="A5A5A5"/>
      </a:folHlink>
    </a:clrScheme>
    <a:fontScheme name="DORA">
      <a:majorFont>
        <a:latin typeface="RutanTrial"/>
        <a:ea typeface=""/>
        <a:cs typeface=""/>
      </a:majorFont>
      <a:minorFont>
        <a:latin typeface="Lo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RA presentation theme" id="{13B35946-1941-43F5-9B4A-8F45FE36B1EF}" vid="{969A996D-BB95-4F85-B957-14B22A4F1C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DORA presentation theme</Template>
  <TotalTime>2015</TotalTime>
  <Words>364</Words>
  <Application>Microsoft Macintosh PowerPoint</Application>
  <PresentationFormat>Widescreen</PresentationFormat>
  <Paragraphs>21</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Aptos</vt:lpstr>
      <vt:lpstr>Arial</vt:lpstr>
      <vt:lpstr>Calibri</vt:lpstr>
      <vt:lpstr>Jaapokki</vt:lpstr>
      <vt:lpstr>Lora</vt:lpstr>
      <vt:lpstr>Rutan</vt:lpstr>
      <vt:lpstr>RutanTrial</vt:lpstr>
      <vt:lpstr>DORA presentation theme</vt:lpstr>
      <vt:lpstr>How to use this resource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Zen Faulkes</dc:creator>
  <cp:lastModifiedBy>Giovanna Lima</cp:lastModifiedBy>
  <cp:revision>7</cp:revision>
  <dcterms:created xsi:type="dcterms:W3CDTF">2024-07-10T14:25:29Z</dcterms:created>
  <dcterms:modified xsi:type="dcterms:W3CDTF">2025-08-29T17:23:18Z</dcterms:modified>
</cp:coreProperties>
</file>