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
  </p:notesMasterIdLst>
  <p:handoutMasterIdLst>
    <p:handoutMasterId r:id="rId5"/>
  </p:handoutMasterIdLst>
  <p:sldIdLst>
    <p:sldId id="273" r:id="rId2"/>
    <p:sldId id="256" r:id="rId3"/>
  </p:sldIdLst>
  <p:sldSz cx="24384000" cy="13716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ry, Stephen" initials="C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711"/>
    <a:srgbClr val="982DA3"/>
    <a:srgbClr val="8E4289"/>
    <a:srgbClr val="39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7"/>
    <p:restoredTop sz="84799" autoAdjust="0"/>
  </p:normalViewPr>
  <p:slideViewPr>
    <p:cSldViewPr snapToGrid="0" snapToObjects="1">
      <p:cViewPr varScale="1">
        <p:scale>
          <a:sx n="35" d="100"/>
          <a:sy n="35" d="100"/>
        </p:scale>
        <p:origin x="1056" y="34"/>
      </p:cViewPr>
      <p:guideLst>
        <p:guide orient="horz" pos="4320"/>
        <p:guide pos="7680"/>
      </p:guideLst>
    </p:cSldViewPr>
  </p:slideViewPr>
  <p:notesTextViewPr>
    <p:cViewPr>
      <p:scale>
        <a:sx n="1" d="1"/>
        <a:sy n="1" d="1"/>
      </p:scale>
      <p:origin x="0" y="0"/>
    </p:cViewPr>
  </p:notesTextViewPr>
  <p:sorterViewPr>
    <p:cViewPr>
      <p:scale>
        <a:sx n="90" d="100"/>
        <a:sy n="90" d="100"/>
      </p:scale>
      <p:origin x="0" y="12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4E020C-3F64-4AA4-A930-808712D6A409}" type="datetimeFigureOut">
              <a:rPr lang="en-US" smtClean="0"/>
              <a:t>10/2/2023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72993C-E194-4ECD-B8B5-DDE4E79A33FD}" type="slidenum">
              <a:rPr lang="en-US" smtClean="0"/>
              <a:t>‹#›</a:t>
            </a:fld>
            <a:endParaRPr lang="en-US"/>
          </a:p>
        </p:txBody>
      </p:sp>
    </p:spTree>
    <p:extLst>
      <p:ext uri="{BB962C8B-B14F-4D97-AF65-F5344CB8AC3E}">
        <p14:creationId xmlns:p14="http://schemas.microsoft.com/office/powerpoint/2010/main" val="21182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2738339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a:p>
        </p:txBody>
      </p:sp>
    </p:spTree>
    <p:extLst>
      <p:ext uri="{BB962C8B-B14F-4D97-AF65-F5344CB8AC3E}">
        <p14:creationId xmlns:p14="http://schemas.microsoft.com/office/powerpoint/2010/main" val="82765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3048000" y="2244726"/>
            <a:ext cx="18288000" cy="4775200"/>
          </a:xfrm>
        </p:spPr>
        <p:txBody>
          <a:bodyPr anchor="b"/>
          <a:lstStyle>
            <a:lvl1pPr algn="ctr">
              <a:defRPr sz="12000">
                <a:latin typeface="Jaapokki" panose="00000500000000000000" pitchFamily="50"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3048000" y="7204076"/>
            <a:ext cx="18288000" cy="3311524"/>
          </a:xfrm>
        </p:spPr>
        <p:txBody>
          <a:bodyPr/>
          <a:lstStyle>
            <a:lvl1pPr marL="0" indent="0" algn="ctr">
              <a:buNone/>
              <a:defRPr sz="4800">
                <a:latin typeface="RutanTrial" panose="00000500000000000000" pitchFamily="50"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5211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8084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3121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87983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7877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6392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2762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2147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4439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8469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9919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0198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Lora" pitchFamily="2" charset="0"/>
              </a:defRPr>
            </a:lvl1pPr>
          </a:lstStyle>
          <a:p>
            <a:fld id="{C11B3B95-26FF-4681-85A3-D37F5BD4C86A}" type="datetimeFigureOut">
              <a:rPr lang="en-US" smtClean="0"/>
              <a:pPr/>
              <a:t>10/2/2023</a:t>
            </a:fld>
            <a:endParaRPr lang="en-US" dirty="0"/>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Lora" pitchFamily="2" charset="0"/>
              </a:defRPr>
            </a:lvl1pPr>
          </a:lstStyle>
          <a:p>
            <a:fld id="{86CB4B4D-7CA3-9044-876B-883B54F8677D}" type="slidenum">
              <a:rPr lang="en-US" smtClean="0"/>
              <a:t>‹#›</a:t>
            </a:fld>
            <a:endParaRPr lang="en-US"/>
          </a:p>
        </p:txBody>
      </p:sp>
      <p:sp>
        <p:nvSpPr>
          <p:cNvPr id="7" name="Rectangle 6">
            <a:extLst>
              <a:ext uri="{FF2B5EF4-FFF2-40B4-BE49-F238E27FC236}">
                <a16:creationId xmlns:a16="http://schemas.microsoft.com/office/drawing/2014/main" id="{ABBE5E35-3B81-B17F-7C3D-B970831AC30E}"/>
              </a:ext>
            </a:extLst>
          </p:cNvPr>
          <p:cNvSpPr/>
          <p:nvPr/>
        </p:nvSpPr>
        <p:spPr>
          <a:xfrm>
            <a:off x="0" y="0"/>
            <a:ext cx="24384000" cy="137160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0"/>
          </a:p>
        </p:txBody>
      </p:sp>
    </p:spTree>
    <p:extLst>
      <p:ext uri="{BB962C8B-B14F-4D97-AF65-F5344CB8AC3E}">
        <p14:creationId xmlns:p14="http://schemas.microsoft.com/office/powerpoint/2010/main" val="2703287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1828800" rtl="0" eaLnBrk="1" latinLnBrk="0" hangingPunct="1">
        <a:lnSpc>
          <a:spcPct val="90000"/>
        </a:lnSpc>
        <a:spcBef>
          <a:spcPct val="0"/>
        </a:spcBef>
        <a:buNone/>
        <a:defRPr sz="8800" kern="1200">
          <a:solidFill>
            <a:schemeClr val="bg1"/>
          </a:solidFill>
          <a:latin typeface="RutanTrial" panose="00000500000000000000" pitchFamily="50" charset="0"/>
          <a:ea typeface="+mj-ea"/>
          <a:cs typeface="+mj-cs"/>
        </a:defRPr>
      </a:lvl1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bg1"/>
          </a:solidFill>
          <a:latin typeface="Lora" pitchFamily="2"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bg1"/>
          </a:solidFill>
          <a:latin typeface="Lora" pitchFamily="2"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bg1"/>
          </a:solidFill>
          <a:latin typeface="Lora" pitchFamily="2"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Lora" pitchFamily="2"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Lora"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3.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9.tiff"/><Relationship Id="rId24" Type="http://schemas.openxmlformats.org/officeDocument/2006/relationships/image" Target="../media/image22.png"/><Relationship Id="rId5" Type="http://schemas.openxmlformats.org/officeDocument/2006/relationships/hyperlink" Target="https://sfdora.org/" TargetMode="External"/><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32E7-8BCF-07E4-049F-40965D224314}"/>
              </a:ext>
            </a:extLst>
          </p:cNvPr>
          <p:cNvSpPr>
            <a:spLocks noGrp="1"/>
          </p:cNvSpPr>
          <p:nvPr>
            <p:ph type="title"/>
          </p:nvPr>
        </p:nvSpPr>
        <p:spPr/>
        <p:txBody>
          <a:bodyPr/>
          <a:lstStyle/>
          <a:p>
            <a:r>
              <a:rPr lang="en-US" dirty="0"/>
              <a:t>How to use this resource</a:t>
            </a:r>
          </a:p>
        </p:txBody>
      </p:sp>
      <p:sp>
        <p:nvSpPr>
          <p:cNvPr id="4" name="Text Placeholder 3">
            <a:extLst>
              <a:ext uri="{FF2B5EF4-FFF2-40B4-BE49-F238E27FC236}">
                <a16:creationId xmlns:a16="http://schemas.microsoft.com/office/drawing/2014/main" id="{D6B21C6A-3ECF-B54E-9752-91CE24409F94}"/>
              </a:ext>
            </a:extLst>
          </p:cNvPr>
          <p:cNvSpPr>
            <a:spLocks noGrp="1"/>
          </p:cNvSpPr>
          <p:nvPr>
            <p:ph sz="half" idx="1"/>
          </p:nvPr>
        </p:nvSpPr>
        <p:spPr/>
        <p:txBody>
          <a:bodyPr>
            <a:normAutofit/>
          </a:bodyPr>
          <a:lstStyle/>
          <a:p>
            <a:pPr algn="l">
              <a:lnSpc>
                <a:spcPct val="150000"/>
              </a:lnSpc>
            </a:pPr>
            <a:r>
              <a:rPr lang="en-US" sz="4000" dirty="0">
                <a:latin typeface="+mn-lt"/>
                <a:cs typeface="Calibri" panose="020F0502020204030204" pitchFamily="34" charset="0"/>
              </a:rPr>
              <a:t>Notes and additional resources for users are included in the notes section.</a:t>
            </a:r>
          </a:p>
          <a:p>
            <a:pPr algn="l">
              <a:lnSpc>
                <a:spcPct val="150000"/>
              </a:lnSpc>
            </a:pPr>
            <a:r>
              <a:rPr lang="en-US" sz="4000" dirty="0">
                <a:latin typeface="+mn-lt"/>
                <a:cs typeface="Calibri" panose="020F0502020204030204" pitchFamily="34" charset="0"/>
              </a:rPr>
              <a:t>This content is available under a Creative Commons Attribution License (</a:t>
            </a:r>
            <a:r>
              <a:rPr lang="en-US" sz="4000" dirty="0">
                <a:latin typeface="+mn-lt"/>
                <a:cs typeface="Calibri" panose="020F0502020204030204" pitchFamily="34" charset="0"/>
                <a:hlinkClick r:id="rId2"/>
              </a:rPr>
              <a:t>CC BY 4.0</a:t>
            </a:r>
            <a:r>
              <a:rPr lang="en-US" sz="4000" dirty="0">
                <a:latin typeface="+mn-lt"/>
                <a:cs typeface="Calibri" panose="020F0502020204030204" pitchFamily="34" charset="0"/>
              </a:rPr>
              <a:t>), except supporter logos. Logos are trademarks or registered trademarks of their respective organizations and may not be reused or reproduced without permission.</a:t>
            </a:r>
          </a:p>
        </p:txBody>
      </p:sp>
      <p:pic>
        <p:nvPicPr>
          <p:cNvPr id="6" name="Content Placeholder 5" descr="A grey and black sign with a person in a circle&#10;&#10;Description automatically generated">
            <a:extLst>
              <a:ext uri="{FF2B5EF4-FFF2-40B4-BE49-F238E27FC236}">
                <a16:creationId xmlns:a16="http://schemas.microsoft.com/office/drawing/2014/main" id="{1B8783D8-1528-F9A0-81FD-A0BD91E4F3E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344400" y="6189670"/>
            <a:ext cx="10363200" cy="3625834"/>
          </a:xfrm>
        </p:spPr>
      </p:pic>
    </p:spTree>
    <p:extLst>
      <p:ext uri="{BB962C8B-B14F-4D97-AF65-F5344CB8AC3E}">
        <p14:creationId xmlns:p14="http://schemas.microsoft.com/office/powerpoint/2010/main" val="148046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1868919" y="5353588"/>
            <a:ext cx="20658669"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3600"/>
              </a:spcAft>
              <a:buClrTx/>
              <a:buSzTx/>
              <a:buFontTx/>
              <a:buNone/>
              <a:tabLst/>
            </a:pPr>
            <a:r>
              <a:rPr kumimoji="0" lang="en-US" sz="6000" b="0" i="0" u="none" strike="noStrike" cap="none" spc="0" normalizeH="0" baseline="0" dirty="0">
                <a:ln>
                  <a:noFill/>
                </a:ln>
                <a:solidFill>
                  <a:srgbClr val="FFFFFF"/>
                </a:solidFill>
                <a:effectLst/>
                <a:uFillTx/>
                <a:latin typeface="Lora" pitchFamily="2" charset="0"/>
                <a:ea typeface="Roboto" pitchFamily="2" charset="0"/>
                <a:cs typeface="Calibri" pitchFamily="34" charset="0"/>
                <a:sym typeface="Helvetica Neue"/>
              </a:rPr>
              <a:t>Signed</a:t>
            </a:r>
            <a:r>
              <a:rPr kumimoji="0" lang="en-US" sz="6000" b="0" i="0" u="none" strike="noStrike" cap="none" spc="0" normalizeH="0" dirty="0">
                <a:ln>
                  <a:noFill/>
                </a:ln>
                <a:solidFill>
                  <a:srgbClr val="FFFFFF"/>
                </a:solidFill>
                <a:effectLst/>
                <a:uFillTx/>
                <a:latin typeface="Lora" pitchFamily="2" charset="0"/>
                <a:ea typeface="Roboto" pitchFamily="2" charset="0"/>
                <a:cs typeface="Calibri" pitchFamily="34" charset="0"/>
                <a:sym typeface="Helvetica Neue"/>
              </a:rPr>
              <a:t> by </a:t>
            </a:r>
            <a:r>
              <a:rPr kumimoji="0" lang="en-US" sz="6000" b="0" i="0" u="none" strike="noStrike" cap="none" spc="0" normalizeH="0" baseline="0" dirty="0">
                <a:ln>
                  <a:noFill/>
                </a:ln>
                <a:solidFill>
                  <a:srgbClr val="FFFFFF"/>
                </a:solidFill>
                <a:effectLst/>
                <a:uFillTx/>
                <a:latin typeface="Lora" pitchFamily="2" charset="0"/>
                <a:ea typeface="Roboto" pitchFamily="2" charset="0"/>
                <a:cs typeface="Calibri" pitchFamily="34" charset="0"/>
                <a:sym typeface="Helvetica Neue"/>
              </a:rPr>
              <a:t>over 25,000 people and organizations</a:t>
            </a:r>
          </a:p>
          <a:p>
            <a:pPr marL="0" marR="0" indent="0" algn="ctr" defTabSz="8255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FFFFFF"/>
                </a:solidFill>
                <a:effectLst/>
                <a:uFillTx/>
                <a:latin typeface="Lora" pitchFamily="2" charset="0"/>
                <a:ea typeface="Roboto" pitchFamily="2" charset="0"/>
                <a:cs typeface="Calibri" pitchFamily="34" charset="0"/>
                <a:sym typeface="Helvetica Neue"/>
                <a:hlinkClick r:id="rId5"/>
              </a:rPr>
              <a:t>sfdora.org</a:t>
            </a:r>
            <a:r>
              <a:rPr kumimoji="0" lang="en-US" sz="4200" b="0" i="0" u="none" strike="noStrike" cap="none" spc="0" normalizeH="0" baseline="0" dirty="0">
                <a:ln>
                  <a:noFill/>
                </a:ln>
                <a:solidFill>
                  <a:srgbClr val="FFFFFF"/>
                </a:solidFill>
                <a:effectLst/>
                <a:uFillTx/>
                <a:latin typeface="Lora" pitchFamily="2" charset="0"/>
                <a:ea typeface="Roboto" pitchFamily="2" charset="0"/>
                <a:cs typeface="Calibri" pitchFamily="34" charset="0"/>
                <a:sym typeface="Helvetica Neue"/>
              </a:rPr>
              <a:t> • @DORAssessment on most social media platforms</a:t>
            </a:r>
          </a:p>
        </p:txBody>
      </p:sp>
      <p:sp>
        <p:nvSpPr>
          <p:cNvPr id="13" name="Rectangle 12">
            <a:extLst>
              <a:ext uri="{FF2B5EF4-FFF2-40B4-BE49-F238E27FC236}">
                <a16:creationId xmlns:a16="http://schemas.microsoft.com/office/drawing/2014/main" id="{946F6757-13E1-FAEF-2B49-21AB9883DD4C}"/>
              </a:ext>
            </a:extLst>
          </p:cNvPr>
          <p:cNvSpPr/>
          <p:nvPr/>
        </p:nvSpPr>
        <p:spPr>
          <a:xfrm>
            <a:off x="0" y="0"/>
            <a:ext cx="24384000" cy="13716000"/>
          </a:xfrm>
          <a:prstGeom prst="rect">
            <a:avLst/>
          </a:prstGeom>
          <a:noFill/>
          <a:ln w="762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Subtitle 2"/>
          <p:cNvSpPr txBox="1">
            <a:spLocks/>
          </p:cNvSpPr>
          <p:nvPr/>
        </p:nvSpPr>
        <p:spPr>
          <a:xfrm>
            <a:off x="9187599" y="8796069"/>
            <a:ext cx="6008803" cy="7703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a:defRPr sz="4000"/>
            </a:pPr>
            <a:r>
              <a:rPr lang="en-US" sz="3600" dirty="0">
                <a:latin typeface="+mj-lt"/>
                <a:cs typeface="Calibri" panose="020F0502020204030204" pitchFamily="34" charset="0"/>
              </a:rPr>
              <a:t>Supporting organizations</a:t>
            </a:r>
          </a:p>
        </p:txBody>
      </p:sp>
      <p:sp>
        <p:nvSpPr>
          <p:cNvPr id="38" name="Rectangle 15">
            <a:extLst>
              <a:ext uri="{FF2B5EF4-FFF2-40B4-BE49-F238E27FC236}">
                <a16:creationId xmlns:a16="http://schemas.microsoft.com/office/drawing/2014/main" id="{F6AA42B7-4A54-704D-8EC6-C5BA7123F499}"/>
              </a:ext>
            </a:extLst>
          </p:cNvPr>
          <p:cNvSpPr/>
          <p:nvPr/>
        </p:nvSpPr>
        <p:spPr>
          <a:xfrm>
            <a:off x="2995835" y="10098843"/>
            <a:ext cx="2214234" cy="914400"/>
          </a:xfrm>
          <a:prstGeom prst="rect">
            <a:avLst/>
          </a:prstGeom>
          <a:solidFill>
            <a:srgbClr val="FFFFFF"/>
          </a:solidFill>
          <a:ln w="41275"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4" name="Picture 3" descr="HHMI"/>
          <p:cNvPicPr>
            <a:picLocks noChangeAspect="1"/>
          </p:cNvPicPr>
          <p:nvPr/>
        </p:nvPicPr>
        <p:blipFill>
          <a:blip r:embed="rId6"/>
          <a:stretch>
            <a:fillRect/>
          </a:stretch>
        </p:blipFill>
        <p:spPr>
          <a:xfrm>
            <a:off x="3518610" y="10187177"/>
            <a:ext cx="1152144" cy="768096"/>
          </a:xfrm>
          <a:prstGeom prst="rect">
            <a:avLst/>
          </a:prstGeom>
        </p:spPr>
      </p:pic>
      <p:sp>
        <p:nvSpPr>
          <p:cNvPr id="60" name="Rectangle 15">
            <a:extLst>
              <a:ext uri="{FF2B5EF4-FFF2-40B4-BE49-F238E27FC236}">
                <a16:creationId xmlns:a16="http://schemas.microsoft.com/office/drawing/2014/main" id="{BE1D83AF-8721-7B63-4A08-729F6DF5BF1C}"/>
              </a:ext>
            </a:extLst>
          </p:cNvPr>
          <p:cNvSpPr/>
          <p:nvPr/>
        </p:nvSpPr>
        <p:spPr>
          <a:xfrm>
            <a:off x="2995835" y="12526764"/>
            <a:ext cx="2214234" cy="914400"/>
          </a:xfrm>
          <a:prstGeom prst="rect">
            <a:avLst/>
          </a:prstGeom>
          <a:solidFill>
            <a:srgbClr val="FFFFFF"/>
          </a:solidFill>
          <a:ln w="381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69" name="Picture 68" descr="UK Research and Innovation">
            <a:extLst>
              <a:ext uri="{FF2B5EF4-FFF2-40B4-BE49-F238E27FC236}">
                <a16:creationId xmlns:a16="http://schemas.microsoft.com/office/drawing/2014/main" id="{F50E6136-581A-AA08-D094-6A9006AB8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2832" y="12700878"/>
            <a:ext cx="1920240" cy="566173"/>
          </a:xfrm>
          <a:prstGeom prst="rect">
            <a:avLst/>
          </a:prstGeom>
          <a:ln w="38100">
            <a:noFill/>
          </a:ln>
        </p:spPr>
      </p:pic>
      <p:sp>
        <p:nvSpPr>
          <p:cNvPr id="39" name="Rectangle 15">
            <a:extLst>
              <a:ext uri="{FF2B5EF4-FFF2-40B4-BE49-F238E27FC236}">
                <a16:creationId xmlns:a16="http://schemas.microsoft.com/office/drawing/2014/main" id="{F6AA42B7-4A54-704D-8EC6-C5BA7123F499}"/>
              </a:ext>
            </a:extLst>
          </p:cNvPr>
          <p:cNvSpPr/>
          <p:nvPr/>
        </p:nvSpPr>
        <p:spPr>
          <a:xfrm>
            <a:off x="2995835" y="11294205"/>
            <a:ext cx="2214234" cy="914400"/>
          </a:xfrm>
          <a:prstGeom prst="rect">
            <a:avLst/>
          </a:prstGeom>
          <a:solidFill>
            <a:srgbClr val="FFFFFF"/>
          </a:solidFill>
          <a:ln w="381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74" name="Picture 73" descr="Swiss National Science Foundation">
            <a:extLst>
              <a:ext uri="{FF2B5EF4-FFF2-40B4-BE49-F238E27FC236}">
                <a16:creationId xmlns:a16="http://schemas.microsoft.com/office/drawing/2014/main" id="{0671EC51-DF67-ED52-27B8-1BF4DBC8A1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7112" y="11506147"/>
            <a:ext cx="2011680" cy="455981"/>
          </a:xfrm>
          <a:prstGeom prst="rect">
            <a:avLst/>
          </a:prstGeom>
        </p:spPr>
      </p:pic>
      <p:sp>
        <p:nvSpPr>
          <p:cNvPr id="98" name="TextBox 97">
            <a:extLst>
              <a:ext uri="{FF2B5EF4-FFF2-40B4-BE49-F238E27FC236}">
                <a16:creationId xmlns:a16="http://schemas.microsoft.com/office/drawing/2014/main" id="{2006D76D-B9CF-7159-1271-9560741C2093}"/>
              </a:ext>
            </a:extLst>
          </p:cNvPr>
          <p:cNvSpPr txBox="1"/>
          <p:nvPr/>
        </p:nvSpPr>
        <p:spPr>
          <a:xfrm>
            <a:off x="861860" y="10081575"/>
            <a:ext cx="1830629"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strike="noStrike" cap="none" spc="0" normalizeH="0" baseline="0" dirty="0">
                <a:ln>
                  <a:noFill/>
                </a:ln>
                <a:solidFill>
                  <a:srgbClr val="FFFFFF"/>
                </a:solidFill>
                <a:effectLst/>
                <a:uFillTx/>
                <a:sym typeface="Helvetica Neue"/>
              </a:rPr>
              <a:t>Visionary</a:t>
            </a:r>
          </a:p>
        </p:txBody>
      </p:sp>
      <p:sp>
        <p:nvSpPr>
          <p:cNvPr id="44" name="Rectangle 15">
            <a:extLst>
              <a:ext uri="{FF2B5EF4-FFF2-40B4-BE49-F238E27FC236}">
                <a16:creationId xmlns:a16="http://schemas.microsoft.com/office/drawing/2014/main" id="{F6AA42B7-4A54-704D-8EC6-C5BA7123F499}"/>
              </a:ext>
            </a:extLst>
          </p:cNvPr>
          <p:cNvSpPr/>
          <p:nvPr/>
        </p:nvSpPr>
        <p:spPr>
          <a:xfrm>
            <a:off x="13239001" y="1250949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45" name="Picture 8" descr="Wellcome">
            <a:extLst>
              <a:ext uri="{FF2B5EF4-FFF2-40B4-BE49-F238E27FC236}">
                <a16:creationId xmlns:a16="http://schemas.microsoft.com/office/drawing/2014/main" id="{71F167BA-15D0-D942-8FF8-94FB8770F4BA}"/>
              </a:ext>
            </a:extLst>
          </p:cNvPr>
          <p:cNvPicPr>
            <a:picLocks noChangeAspect="1"/>
          </p:cNvPicPr>
          <p:nvPr/>
        </p:nvPicPr>
        <p:blipFill>
          <a:blip r:embed="rId9"/>
          <a:stretch>
            <a:fillRect/>
          </a:stretch>
        </p:blipFill>
        <p:spPr>
          <a:xfrm>
            <a:off x="13962070" y="12584362"/>
            <a:ext cx="768096" cy="768097"/>
          </a:xfrm>
          <a:prstGeom prst="rect">
            <a:avLst/>
          </a:prstGeom>
          <a:ln w="12700" cap="flat">
            <a:noFill/>
            <a:miter lim="400000"/>
          </a:ln>
          <a:effectLst/>
        </p:spPr>
      </p:pic>
      <p:sp>
        <p:nvSpPr>
          <p:cNvPr id="40" name="Rectangle 15">
            <a:extLst>
              <a:ext uri="{FF2B5EF4-FFF2-40B4-BE49-F238E27FC236}">
                <a16:creationId xmlns:a16="http://schemas.microsoft.com/office/drawing/2014/main" id="{F6AA42B7-4A54-704D-8EC6-C5BA7123F499}"/>
              </a:ext>
            </a:extLst>
          </p:cNvPr>
          <p:cNvSpPr/>
          <p:nvPr/>
        </p:nvSpPr>
        <p:spPr>
          <a:xfrm>
            <a:off x="8249623" y="10081575"/>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46" name="Picture 9" descr="ASCB">
            <a:extLst>
              <a:ext uri="{FF2B5EF4-FFF2-40B4-BE49-F238E27FC236}">
                <a16:creationId xmlns:a16="http://schemas.microsoft.com/office/drawing/2014/main" id="{5139D491-F12A-0D4F-8664-4E083EDF8746}"/>
              </a:ext>
            </a:extLst>
          </p:cNvPr>
          <p:cNvPicPr>
            <a:picLocks noChangeAspect="1"/>
          </p:cNvPicPr>
          <p:nvPr/>
        </p:nvPicPr>
        <p:blipFill>
          <a:blip r:embed="rId10"/>
          <a:srcRect/>
          <a:stretch>
            <a:fillRect/>
          </a:stretch>
        </p:blipFill>
        <p:spPr>
          <a:xfrm>
            <a:off x="8560326" y="10233159"/>
            <a:ext cx="1592827" cy="658369"/>
          </a:xfrm>
          <a:prstGeom prst="rect">
            <a:avLst/>
          </a:prstGeom>
          <a:ln w="12700" cap="flat">
            <a:noFill/>
            <a:miter lim="400000"/>
          </a:ln>
          <a:effectLst/>
        </p:spPr>
      </p:pic>
      <p:sp>
        <p:nvSpPr>
          <p:cNvPr id="20" name="Rectangle 11">
            <a:extLst>
              <a:ext uri="{FF2B5EF4-FFF2-40B4-BE49-F238E27FC236}">
                <a16:creationId xmlns:a16="http://schemas.microsoft.com/office/drawing/2014/main" id="{DFE6E1CF-B00D-7142-857E-B5FD695C7456}"/>
              </a:ext>
            </a:extLst>
          </p:cNvPr>
          <p:cNvSpPr/>
          <p:nvPr/>
        </p:nvSpPr>
        <p:spPr>
          <a:xfrm>
            <a:off x="13239001" y="10098843"/>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7" name="Picture 6" descr="PLOS"/>
          <p:cNvPicPr>
            <a:picLocks noChangeAspect="1"/>
          </p:cNvPicPr>
          <p:nvPr/>
        </p:nvPicPr>
        <p:blipFill>
          <a:blip r:embed="rId11"/>
          <a:stretch>
            <a:fillRect/>
          </a:stretch>
        </p:blipFill>
        <p:spPr>
          <a:xfrm>
            <a:off x="13693283" y="10081575"/>
            <a:ext cx="1192754" cy="935493"/>
          </a:xfrm>
          <a:prstGeom prst="rect">
            <a:avLst/>
          </a:prstGeom>
        </p:spPr>
      </p:pic>
      <p:sp>
        <p:nvSpPr>
          <p:cNvPr id="18" name="Rectangle 15">
            <a:extLst>
              <a:ext uri="{FF2B5EF4-FFF2-40B4-BE49-F238E27FC236}">
                <a16:creationId xmlns:a16="http://schemas.microsoft.com/office/drawing/2014/main" id="{F6AA42B7-4A54-704D-8EC6-C5BA7123F499}"/>
              </a:ext>
            </a:extLst>
          </p:cNvPr>
          <p:cNvSpPr/>
          <p:nvPr/>
        </p:nvSpPr>
        <p:spPr>
          <a:xfrm>
            <a:off x="8249623" y="1127693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55" name="Picture 2" descr="The Company of Biologists">
            <a:extLst>
              <a:ext uri="{FF2B5EF4-FFF2-40B4-BE49-F238E27FC236}">
                <a16:creationId xmlns:a16="http://schemas.microsoft.com/office/drawing/2014/main" id="{9818DA34-78DE-F447-8BB4-C6F0C8A2493C}"/>
              </a:ext>
            </a:extLst>
          </p:cNvPr>
          <p:cNvPicPr>
            <a:picLocks noChangeAspect="1"/>
          </p:cNvPicPr>
          <p:nvPr/>
        </p:nvPicPr>
        <p:blipFill>
          <a:blip r:embed="rId12"/>
          <a:stretch>
            <a:fillRect/>
          </a:stretch>
        </p:blipFill>
        <p:spPr>
          <a:xfrm>
            <a:off x="8734827" y="11346935"/>
            <a:ext cx="1362850" cy="768097"/>
          </a:xfrm>
          <a:prstGeom prst="rect">
            <a:avLst/>
          </a:prstGeom>
          <a:ln w="12700" cap="flat">
            <a:noFill/>
            <a:miter lim="400000"/>
          </a:ln>
          <a:effectLst/>
        </p:spPr>
      </p:pic>
      <p:sp>
        <p:nvSpPr>
          <p:cNvPr id="34" name="Rectangle 17">
            <a:extLst>
              <a:ext uri="{FF2B5EF4-FFF2-40B4-BE49-F238E27FC236}">
                <a16:creationId xmlns:a16="http://schemas.microsoft.com/office/drawing/2014/main" id="{55E3AB17-CAEF-A04C-B73E-CE1773EA66E5}"/>
              </a:ext>
            </a:extLst>
          </p:cNvPr>
          <p:cNvSpPr/>
          <p:nvPr/>
        </p:nvSpPr>
        <p:spPr>
          <a:xfrm>
            <a:off x="13239001" y="1127693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76" name="Graphic 75" descr="The Research Council of Norway">
            <a:extLst>
              <a:ext uri="{FF2B5EF4-FFF2-40B4-BE49-F238E27FC236}">
                <a16:creationId xmlns:a16="http://schemas.microsoft.com/office/drawing/2014/main" id="{87BD9175-2566-AABD-7409-DB1EC967FBC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340278" y="11551257"/>
            <a:ext cx="2011680" cy="365760"/>
          </a:xfrm>
          <a:prstGeom prst="rect">
            <a:avLst/>
          </a:prstGeom>
        </p:spPr>
      </p:pic>
      <p:sp>
        <p:nvSpPr>
          <p:cNvPr id="24" name="Rectangle 23">
            <a:extLst>
              <a:ext uri="{FF2B5EF4-FFF2-40B4-BE49-F238E27FC236}">
                <a16:creationId xmlns:a16="http://schemas.microsoft.com/office/drawing/2014/main" id="{E07864F0-6BA0-E449-B60E-1A240EB26410}"/>
              </a:ext>
            </a:extLst>
          </p:cNvPr>
          <p:cNvSpPr/>
          <p:nvPr/>
        </p:nvSpPr>
        <p:spPr>
          <a:xfrm>
            <a:off x="8254706" y="12481564"/>
            <a:ext cx="2214233"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81" name="Picture 80" descr="Dutch Research Council (NWO)">
            <a:extLst>
              <a:ext uri="{FF2B5EF4-FFF2-40B4-BE49-F238E27FC236}">
                <a16:creationId xmlns:a16="http://schemas.microsoft.com/office/drawing/2014/main" id="{676E7EC8-C451-FA4B-1D30-B0B33C13755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07673" y="12550144"/>
            <a:ext cx="480060" cy="777240"/>
          </a:xfrm>
          <a:prstGeom prst="rect">
            <a:avLst/>
          </a:prstGeom>
        </p:spPr>
      </p:pic>
      <p:sp>
        <p:nvSpPr>
          <p:cNvPr id="43" name="Rectangle 15">
            <a:extLst>
              <a:ext uri="{FF2B5EF4-FFF2-40B4-BE49-F238E27FC236}">
                <a16:creationId xmlns:a16="http://schemas.microsoft.com/office/drawing/2014/main" id="{F6AA42B7-4A54-704D-8EC6-C5BA7123F499}"/>
              </a:ext>
            </a:extLst>
          </p:cNvPr>
          <p:cNvSpPr/>
          <p:nvPr/>
        </p:nvSpPr>
        <p:spPr>
          <a:xfrm>
            <a:off x="10744312" y="11271218"/>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84" name="Picture 83" descr="EMBO">
            <a:extLst>
              <a:ext uri="{FF2B5EF4-FFF2-40B4-BE49-F238E27FC236}">
                <a16:creationId xmlns:a16="http://schemas.microsoft.com/office/drawing/2014/main" id="{2DC7D8C6-295F-4D49-CCA7-17092112A7C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18372" y="11316938"/>
            <a:ext cx="1466114" cy="822960"/>
          </a:xfrm>
          <a:prstGeom prst="rect">
            <a:avLst/>
          </a:prstGeom>
        </p:spPr>
      </p:pic>
      <p:sp>
        <p:nvSpPr>
          <p:cNvPr id="61" name="Rectangle 15">
            <a:extLst>
              <a:ext uri="{FF2B5EF4-FFF2-40B4-BE49-F238E27FC236}">
                <a16:creationId xmlns:a16="http://schemas.microsoft.com/office/drawing/2014/main" id="{B802F872-FE20-4E61-C065-964AFFC813BE}"/>
              </a:ext>
            </a:extLst>
          </p:cNvPr>
          <p:cNvSpPr/>
          <p:nvPr/>
        </p:nvSpPr>
        <p:spPr>
          <a:xfrm>
            <a:off x="10744312" y="12497643"/>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86" name="Picture 85" descr="Luxenbourg National Research Fund">
            <a:extLst>
              <a:ext uri="{FF2B5EF4-FFF2-40B4-BE49-F238E27FC236}">
                <a16:creationId xmlns:a16="http://schemas.microsoft.com/office/drawing/2014/main" id="{081370A2-AB96-C9BA-54A8-87C322737D6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845589" y="12786008"/>
            <a:ext cx="2011680" cy="337671"/>
          </a:xfrm>
          <a:prstGeom prst="rect">
            <a:avLst/>
          </a:prstGeom>
        </p:spPr>
      </p:pic>
      <p:sp>
        <p:nvSpPr>
          <p:cNvPr id="99" name="TextBox 98">
            <a:extLst>
              <a:ext uri="{FF2B5EF4-FFF2-40B4-BE49-F238E27FC236}">
                <a16:creationId xmlns:a16="http://schemas.microsoft.com/office/drawing/2014/main" id="{D66A02B1-3136-26B2-8BD2-F6FA45CC6AC2}"/>
              </a:ext>
            </a:extLst>
          </p:cNvPr>
          <p:cNvSpPr txBox="1"/>
          <p:nvPr/>
        </p:nvSpPr>
        <p:spPr>
          <a:xfrm>
            <a:off x="6200971" y="10081575"/>
            <a:ext cx="17921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3000" b="0" i="0" strike="noStrike" cap="none" spc="0" normalizeH="0" baseline="0" dirty="0">
                <a:ln>
                  <a:noFill/>
                </a:ln>
                <a:solidFill>
                  <a:srgbClr val="FFFFFF"/>
                </a:solidFill>
                <a:effectLst/>
                <a:uFillTx/>
                <a:sym typeface="Helvetica Neue"/>
              </a:rPr>
              <a:t>Sustainer</a:t>
            </a:r>
          </a:p>
        </p:txBody>
      </p:sp>
      <p:sp>
        <p:nvSpPr>
          <p:cNvPr id="41" name="Rectangle 15">
            <a:extLst>
              <a:ext uri="{FF2B5EF4-FFF2-40B4-BE49-F238E27FC236}">
                <a16:creationId xmlns:a16="http://schemas.microsoft.com/office/drawing/2014/main" id="{F6AA42B7-4A54-704D-8EC6-C5BA7123F499}"/>
              </a:ext>
            </a:extLst>
          </p:cNvPr>
          <p:cNvSpPr/>
          <p:nvPr/>
        </p:nvSpPr>
        <p:spPr>
          <a:xfrm>
            <a:off x="18889805" y="10081575"/>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48" name="Picture 11" descr="Cancer Research UK">
            <a:extLst>
              <a:ext uri="{FF2B5EF4-FFF2-40B4-BE49-F238E27FC236}">
                <a16:creationId xmlns:a16="http://schemas.microsoft.com/office/drawing/2014/main" id="{A5FF9B9A-38A0-7D49-B80C-5AFE915B928E}"/>
              </a:ext>
            </a:extLst>
          </p:cNvPr>
          <p:cNvPicPr>
            <a:picLocks noChangeAspect="1"/>
          </p:cNvPicPr>
          <p:nvPr/>
        </p:nvPicPr>
        <p:blipFill>
          <a:blip r:embed="rId18"/>
          <a:stretch>
            <a:fillRect/>
          </a:stretch>
        </p:blipFill>
        <p:spPr>
          <a:xfrm>
            <a:off x="19082105" y="10158045"/>
            <a:ext cx="1896533" cy="768097"/>
          </a:xfrm>
          <a:prstGeom prst="rect">
            <a:avLst/>
          </a:prstGeom>
          <a:ln w="12700" cap="flat">
            <a:noFill/>
            <a:miter lim="400000"/>
          </a:ln>
          <a:effectLst/>
        </p:spPr>
      </p:pic>
      <p:sp>
        <p:nvSpPr>
          <p:cNvPr id="32" name="Rectangle 19">
            <a:extLst>
              <a:ext uri="{FF2B5EF4-FFF2-40B4-BE49-F238E27FC236}">
                <a16:creationId xmlns:a16="http://schemas.microsoft.com/office/drawing/2014/main" id="{1F14DDD1-AAF3-1949-8025-BE575FD5D5E5}"/>
              </a:ext>
            </a:extLst>
          </p:cNvPr>
          <p:cNvSpPr/>
          <p:nvPr/>
        </p:nvSpPr>
        <p:spPr>
          <a:xfrm>
            <a:off x="18889805" y="11276937"/>
            <a:ext cx="2214232"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53" name="Picture 7" descr="F1000 Research">
            <a:extLst>
              <a:ext uri="{FF2B5EF4-FFF2-40B4-BE49-F238E27FC236}">
                <a16:creationId xmlns:a16="http://schemas.microsoft.com/office/drawing/2014/main" id="{A65D2D93-BF89-CE4D-BCD6-27FCEE63298E}"/>
              </a:ext>
            </a:extLst>
          </p:cNvPr>
          <p:cNvPicPr>
            <a:picLocks noChangeAspect="1"/>
          </p:cNvPicPr>
          <p:nvPr/>
        </p:nvPicPr>
        <p:blipFill>
          <a:blip r:embed="rId19"/>
          <a:srcRect t="39354" b="35298"/>
          <a:stretch>
            <a:fillRect/>
          </a:stretch>
        </p:blipFill>
        <p:spPr>
          <a:xfrm>
            <a:off x="18949543" y="11505250"/>
            <a:ext cx="2077918" cy="526696"/>
          </a:xfrm>
          <a:prstGeom prst="rect">
            <a:avLst/>
          </a:prstGeom>
          <a:ln w="12700" cap="flat">
            <a:noFill/>
            <a:miter lim="400000"/>
          </a:ln>
          <a:effectLst/>
        </p:spPr>
      </p:pic>
      <p:sp>
        <p:nvSpPr>
          <p:cNvPr id="26" name="Rectangle 6">
            <a:extLst>
              <a:ext uri="{FF2B5EF4-FFF2-40B4-BE49-F238E27FC236}">
                <a16:creationId xmlns:a16="http://schemas.microsoft.com/office/drawing/2014/main" id="{E118CDC9-1B96-6043-B982-48FB544ED3FD}"/>
              </a:ext>
            </a:extLst>
          </p:cNvPr>
          <p:cNvSpPr/>
          <p:nvPr/>
        </p:nvSpPr>
        <p:spPr>
          <a:xfrm>
            <a:off x="21355196" y="10081575"/>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54" name="Picture 53" descr="Iowa State University - University Library"/>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390668" y="10340646"/>
            <a:ext cx="2139514" cy="385906"/>
          </a:xfrm>
          <a:prstGeom prst="rect">
            <a:avLst/>
          </a:prstGeom>
        </p:spPr>
      </p:pic>
      <p:sp>
        <p:nvSpPr>
          <p:cNvPr id="63" name="Rectangle 15">
            <a:extLst>
              <a:ext uri="{FF2B5EF4-FFF2-40B4-BE49-F238E27FC236}">
                <a16:creationId xmlns:a16="http://schemas.microsoft.com/office/drawing/2014/main" id="{7E669B64-FE86-84CE-78A8-FB1B39211547}"/>
              </a:ext>
            </a:extLst>
          </p:cNvPr>
          <p:cNvSpPr/>
          <p:nvPr/>
        </p:nvSpPr>
        <p:spPr>
          <a:xfrm>
            <a:off x="21355196" y="1127693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1030" name="Picture 6" descr="Science Foundation Ireland">
            <a:extLst>
              <a:ext uri="{FF2B5EF4-FFF2-40B4-BE49-F238E27FC236}">
                <a16:creationId xmlns:a16="http://schemas.microsoft.com/office/drawing/2014/main" id="{BA641B08-EB46-74CC-42D7-F63E6054D65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1561734" y="11322657"/>
            <a:ext cx="1801158" cy="822960"/>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15">
            <a:extLst>
              <a:ext uri="{FF2B5EF4-FFF2-40B4-BE49-F238E27FC236}">
                <a16:creationId xmlns:a16="http://schemas.microsoft.com/office/drawing/2014/main" id="{EB51B92F-5EC3-0CA5-F117-29FD6E22190C}"/>
              </a:ext>
            </a:extLst>
          </p:cNvPr>
          <p:cNvSpPr/>
          <p:nvPr/>
        </p:nvSpPr>
        <p:spPr>
          <a:xfrm>
            <a:off x="21355196" y="1250949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1032" name="Picture 8" descr="University of Calgary">
            <a:extLst>
              <a:ext uri="{FF2B5EF4-FFF2-40B4-BE49-F238E27FC236}">
                <a16:creationId xmlns:a16="http://schemas.microsoft.com/office/drawing/2014/main" id="{B8650E8C-4F94-97BB-A6F5-7B3B507B440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700215" y="12555216"/>
            <a:ext cx="1524196" cy="82296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13">
            <a:extLst>
              <a:ext uri="{FF2B5EF4-FFF2-40B4-BE49-F238E27FC236}">
                <a16:creationId xmlns:a16="http://schemas.microsoft.com/office/drawing/2014/main" id="{15E1894F-3185-6946-9529-E3B8E732887A}"/>
              </a:ext>
            </a:extLst>
          </p:cNvPr>
          <p:cNvSpPr/>
          <p:nvPr/>
        </p:nvSpPr>
        <p:spPr>
          <a:xfrm>
            <a:off x="18889805" y="1250949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88" name="Picture 87" descr="Hindawi">
            <a:extLst>
              <a:ext uri="{FF2B5EF4-FFF2-40B4-BE49-F238E27FC236}">
                <a16:creationId xmlns:a16="http://schemas.microsoft.com/office/drawing/2014/main" id="{0C61CE92-DFA1-D84A-3263-FB8E7105B55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068235" y="12671421"/>
            <a:ext cx="1857375" cy="590550"/>
          </a:xfrm>
          <a:prstGeom prst="rect">
            <a:avLst/>
          </a:prstGeom>
        </p:spPr>
      </p:pic>
      <p:sp>
        <p:nvSpPr>
          <p:cNvPr id="100" name="TextBox 99">
            <a:extLst>
              <a:ext uri="{FF2B5EF4-FFF2-40B4-BE49-F238E27FC236}">
                <a16:creationId xmlns:a16="http://schemas.microsoft.com/office/drawing/2014/main" id="{27DE4381-5189-8BDC-534D-FF8CDB805DF6}"/>
              </a:ext>
            </a:extLst>
          </p:cNvPr>
          <p:cNvSpPr txBox="1"/>
          <p:nvPr/>
        </p:nvSpPr>
        <p:spPr>
          <a:xfrm>
            <a:off x="16380016" y="10081575"/>
            <a:ext cx="225863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3000" b="0" i="0" strike="noStrike" cap="none" spc="0" normalizeH="0" baseline="0" dirty="0">
                <a:ln>
                  <a:noFill/>
                </a:ln>
                <a:solidFill>
                  <a:srgbClr val="FFFFFF"/>
                </a:solidFill>
                <a:effectLst/>
                <a:uFillTx/>
                <a:sym typeface="Helvetica Neue"/>
              </a:rPr>
              <a:t>Contributor</a:t>
            </a:r>
          </a:p>
        </p:txBody>
      </p:sp>
      <p:sp>
        <p:nvSpPr>
          <p:cNvPr id="42" name="Rectangle 15">
            <a:extLst>
              <a:ext uri="{FF2B5EF4-FFF2-40B4-BE49-F238E27FC236}">
                <a16:creationId xmlns:a16="http://schemas.microsoft.com/office/drawing/2014/main" id="{F6AA42B7-4A54-704D-8EC6-C5BA7123F499}"/>
              </a:ext>
            </a:extLst>
          </p:cNvPr>
          <p:cNvSpPr/>
          <p:nvPr/>
        </p:nvSpPr>
        <p:spPr>
          <a:xfrm>
            <a:off x="10768710" y="10096332"/>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105" name="Picture 104" descr="eLife">
            <a:extLst>
              <a:ext uri="{FF2B5EF4-FFF2-40B4-BE49-F238E27FC236}">
                <a16:creationId xmlns:a16="http://schemas.microsoft.com/office/drawing/2014/main" id="{68A60B61-D146-AF95-1C38-ADB0EB1D944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869987" y="10158381"/>
            <a:ext cx="2011680" cy="790303"/>
          </a:xfrm>
          <a:prstGeom prst="rect">
            <a:avLst/>
          </a:prstGeom>
        </p:spPr>
      </p:pic>
      <p:grpSp>
        <p:nvGrpSpPr>
          <p:cNvPr id="10" name="Group 9">
            <a:extLst>
              <a:ext uri="{FF2B5EF4-FFF2-40B4-BE49-F238E27FC236}">
                <a16:creationId xmlns:a16="http://schemas.microsoft.com/office/drawing/2014/main" id="{11AF6289-A5C4-68EE-2EC9-2482604A1E0B}"/>
              </a:ext>
            </a:extLst>
          </p:cNvPr>
          <p:cNvGrpSpPr/>
          <p:nvPr/>
        </p:nvGrpSpPr>
        <p:grpSpPr>
          <a:xfrm>
            <a:off x="3777404" y="1199376"/>
            <a:ext cx="16829192" cy="2624328"/>
            <a:chOff x="3777404" y="1199376"/>
            <a:chExt cx="16829192" cy="2624328"/>
          </a:xfrm>
        </p:grpSpPr>
        <p:pic>
          <p:nvPicPr>
            <p:cNvPr id="37" name="Picture 2" descr="DORA logo."/>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777404" y="1199376"/>
              <a:ext cx="7598893" cy="26243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190D08-B55E-27AC-6434-4C3408C4C11F}"/>
                </a:ext>
              </a:extLst>
            </p:cNvPr>
            <p:cNvSpPr txBox="1"/>
            <p:nvPr/>
          </p:nvSpPr>
          <p:spPr>
            <a:xfrm>
              <a:off x="12005632" y="2467271"/>
              <a:ext cx="860096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4800" dirty="0">
                  <a:solidFill>
                    <a:schemeClr val="bg1"/>
                  </a:solidFill>
                  <a:latin typeface="Jaapokki" panose="00000500000000000000" pitchFamily="50" charset="0"/>
                  <a:ea typeface="Roboto" pitchFamily="2" charset="0"/>
                  <a:cs typeface="Calibri" pitchFamily="34" charset="0"/>
                </a:rPr>
                <a:t>Improving research assessment</a:t>
              </a:r>
              <a:endParaRPr kumimoji="0" lang="en-US" sz="4800" b="1" i="0" u="none" strike="noStrike" cap="none" spc="0" normalizeH="0" baseline="0" dirty="0">
                <a:ln>
                  <a:noFill/>
                </a:ln>
                <a:solidFill>
                  <a:schemeClr val="bg1"/>
                </a:solidFill>
                <a:effectLst/>
                <a:uFillTx/>
                <a:sym typeface="Helvetica Neue"/>
              </a:endParaRPr>
            </a:p>
          </p:txBody>
        </p:sp>
      </p:grpSp>
    </p:spTree>
  </p:cSld>
  <p:clrMapOvr>
    <a:masterClrMapping/>
  </p:clrMapOvr>
</p:sld>
</file>

<file path=ppt/theme/theme1.xml><?xml version="1.0" encoding="utf-8"?>
<a:theme xmlns:a="http://schemas.openxmlformats.org/drawingml/2006/main" name="DORA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A Theme" id="{7551DED0-B164-4769-BE71-E62A04183BB3}" vid="{3046932A-8F4A-415B-9202-8186BFAEF8D5}"/>
    </a:ext>
  </a:ext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DORA Theme</Template>
  <TotalTime>8669</TotalTime>
  <Words>205</Words>
  <Application>Microsoft Office PowerPoint</Application>
  <PresentationFormat>Custom</PresentationFormat>
  <Paragraphs>11</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Helvetica Neue</vt:lpstr>
      <vt:lpstr>Jaapokki</vt:lpstr>
      <vt:lpstr>Lora</vt:lpstr>
      <vt:lpstr>RutanTrial</vt:lpstr>
      <vt:lpstr>DORA Theme</vt:lpstr>
      <vt:lpstr>How to use this resource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On Research Assessment  Improving how research is assessed</dc:title>
  <dc:creator>Anna Hatch</dc:creator>
  <cp:lastModifiedBy>Zen Faulkes</cp:lastModifiedBy>
  <cp:revision>128</cp:revision>
  <cp:lastPrinted>2018-09-05T15:48:59Z</cp:lastPrinted>
  <dcterms:modified xsi:type="dcterms:W3CDTF">2023-10-02T19:20:22Z</dcterms:modified>
</cp:coreProperties>
</file>