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11"/>
  </p:notesMasterIdLst>
  <p:handoutMasterIdLst>
    <p:handoutMasterId r:id="rId12"/>
  </p:handoutMasterIdLst>
  <p:sldIdLst>
    <p:sldId id="312" r:id="rId2"/>
    <p:sldId id="336" r:id="rId3"/>
    <p:sldId id="334" r:id="rId4"/>
    <p:sldId id="322" r:id="rId5"/>
    <p:sldId id="323" r:id="rId6"/>
    <p:sldId id="331" r:id="rId7"/>
    <p:sldId id="325" r:id="rId8"/>
    <p:sldId id="328" r:id="rId9"/>
    <p:sldId id="327" r:id="rId10"/>
  </p:sldIdLst>
  <p:sldSz cx="9144000" cy="5143500" type="screen16x9"/>
  <p:notesSz cx="7010400" cy="9296400"/>
  <p:embeddedFontLst>
    <p:embeddedFont>
      <p:font typeface="Jaapokki" pitchFamily="2" charset="77"/>
      <p:regular r:id="rId13"/>
    </p:embeddedFont>
    <p:embeddedFont>
      <p:font typeface="Lora" pitchFamily="2" charset="77"/>
      <p:regular r:id="rId14"/>
      <p:bold r:id="rId15"/>
      <p:italic r:id="rId16"/>
      <p:boldItalic r:id="rId17"/>
    </p:embeddedFont>
    <p:embeddedFont>
      <p:font typeface="Rutan" pitchFamily="2" charset="77"/>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ry, Stephen" initials="C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711"/>
    <a:srgbClr val="982DA3"/>
    <a:srgbClr val="8E4289"/>
    <a:srgbClr val="39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68" autoAdjust="0"/>
    <p:restoredTop sz="85918" autoAdjust="0"/>
  </p:normalViewPr>
  <p:slideViewPr>
    <p:cSldViewPr snapToGrid="0" snapToObjects="1">
      <p:cViewPr varScale="1">
        <p:scale>
          <a:sx n="145" d="100"/>
          <a:sy n="145" d="100"/>
        </p:scale>
        <p:origin x="704"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latin typeface="Rutan" pitchFamily="50"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E020C-3F64-4AA4-A930-808712D6A409}" type="datetimeFigureOut">
              <a:rPr lang="en-US" smtClean="0">
                <a:latin typeface="Rutan" pitchFamily="50" charset="0"/>
              </a:rPr>
              <a:t>4/20/26</a:t>
            </a:fld>
            <a:endParaRPr lang="en-US" dirty="0">
              <a:latin typeface="Rutan" pitchFamily="50"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latin typeface="Rutan" pitchFamily="50"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2993C-E194-4ECD-B8B5-DDE4E79A33FD}" type="slidenum">
              <a:rPr lang="en-US" smtClean="0">
                <a:latin typeface="Rutan" pitchFamily="50" charset="0"/>
              </a:rPr>
              <a:t>‹#›</a:t>
            </a:fld>
            <a:endParaRPr lang="en-US" dirty="0">
              <a:latin typeface="Rutan" pitchFamily="50" charset="0"/>
            </a:endParaRPr>
          </a:p>
        </p:txBody>
      </p:sp>
    </p:spTree>
    <p:extLst>
      <p:ext uri="{BB962C8B-B14F-4D97-AF65-F5344CB8AC3E}">
        <p14:creationId xmlns:p14="http://schemas.microsoft.com/office/powerpoint/2010/main" val="21182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73833900"/>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Rutan" pitchFamily="50" charset="0"/>
        <a:ea typeface="Rutan" pitchFamily="50" charset="0"/>
        <a:cs typeface="Rutan" pitchFamily="50" charset="0"/>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use what needed and edit the slides as suitable for your institutional needs.</a:t>
            </a:r>
          </a:p>
          <a:p>
            <a:r>
              <a:rPr lang="en-US" dirty="0"/>
              <a:t>This content is available under a Creative Commons Attribution License (CC BY-SA 4.0),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a:p>
            <a:endParaRPr lang="en-US" dirty="0"/>
          </a:p>
        </p:txBody>
      </p:sp>
    </p:spTree>
    <p:extLst>
      <p:ext uri="{BB962C8B-B14F-4D97-AF65-F5344CB8AC3E}">
        <p14:creationId xmlns:p14="http://schemas.microsoft.com/office/powerpoint/2010/main" val="221537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a:t>
            </a:r>
            <a:r>
              <a:rPr lang="en-US" dirty="0"/>
              <a:t>DORA empowers the scholarly community through diverse resources and initiatives to foster responsible, transparent, and equitable evaluation practices. Key offerings include:</a:t>
            </a:r>
          </a:p>
          <a:p>
            <a:r>
              <a:rPr lang="en-US" dirty="0"/>
              <a:t>• </a:t>
            </a:r>
            <a:r>
              <a:rPr lang="en-US" dirty="0" err="1"/>
              <a:t>Reformscape</a:t>
            </a:r>
            <a:r>
              <a:rPr lang="en-US" dirty="0"/>
              <a:t>: An online observatory showcasing responsible assessment policies and practices at academic institutions worldwide.</a:t>
            </a:r>
          </a:p>
          <a:p>
            <a:r>
              <a:rPr lang="en-US" dirty="0"/>
              <a:t>• A Practical Guide to Implementing Responsible Research Assessment at Research Performing Organizations: Offering concrete strategies and examples for organizational change.</a:t>
            </a:r>
          </a:p>
          <a:p>
            <a:r>
              <a:rPr lang="en-US" dirty="0"/>
              <a:t>• Tools like the SPACE rubric and Building Blocks for Impact to help institutions analyze conditions and broaden their definition of scholarly impact.</a:t>
            </a:r>
          </a:p>
          <a:p>
            <a:r>
              <a:rPr lang="en-US" dirty="0"/>
              <a:t>• Fostering communities of practice for knowledge sharing and collective action among funders and other initiatives.</a:t>
            </a:r>
          </a:p>
          <a:p>
            <a:r>
              <a:rPr lang="en-US" dirty="0"/>
              <a:t>DORA aims to move beyond a narrow focus on quantitative indicators to value the full range of diverse contributions, quality, and impact of research and researchers, driving meaningful culture change in academia. Learn more and join the movement at </a:t>
            </a:r>
            <a:r>
              <a:rPr lang="en-US" dirty="0" err="1"/>
              <a:t>sfdora.org</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6B6A9-4BA1-4D8C-99FA-11388A4789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43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DORA’s was first released to address the widespread misuse and inappropriate application of journal-based metrics, such as Journal Impact Factors, in research and researcher evaluation. This misuse occurs at crucial points in a researcher's career, including hiring, promotion, tenure, and funding decisions. The core problem identified was that these metrics were being used as a surrogate measure of the quality of individual research articles or to assess a scientist’s contributions. </a:t>
            </a:r>
            <a:r>
              <a:rPr lang="en-US" sz="825" b="0" i="0" u="none" strike="noStrike" dirty="0">
                <a:effectLst/>
                <a:latin typeface="Rutan" pitchFamily="50" charset="0"/>
                <a:ea typeface="Rutan" pitchFamily="50" charset="0"/>
                <a:cs typeface="Rutan" pitchFamily="50" charset="0"/>
                <a:sym typeface="Helvetica Neue"/>
              </a:rPr>
              <a:t>DORA also includes several specific recommendations for various stakeholders in the research ecosystem, beyond the general call to move away from journal-based metrics. These recommendations aim to foster more holistic, transparent, and equitable research assessment practices. </a:t>
            </a:r>
            <a:r>
              <a:rPr lang="en-US" dirty="0"/>
              <a:t>Over time, DORA evolved from being solely a statement of intent into an active organization campaigning for reform. Its overarching vision is to advance practical and robust approaches to research assessment globally and across all scholarly disciplines</a:t>
            </a:r>
          </a:p>
          <a:p>
            <a:r>
              <a:rPr lang="en-US" dirty="0"/>
              <a:t>When assessment focuses disproportionately on quantitative indicators, it can lead to:</a:t>
            </a:r>
          </a:p>
          <a:p>
            <a:r>
              <a:rPr lang="en-US" dirty="0"/>
              <a:t>• Misdirection of research efforts: Researchers may prioritize publishing in high-JIF journals over other meaningful contributions, potentially leading to a "publish or perish" culture that can compromise broader research learnings and experience.</a:t>
            </a:r>
          </a:p>
          <a:p>
            <a:r>
              <a:rPr lang="en-US" dirty="0"/>
              <a:t>• Reinforcement of biases: Reliance on journal prestige can reinforce existing biases against researchers from less-known institutions or those pursuing non-traditional, but valuable, research paths.</a:t>
            </a:r>
          </a:p>
          <a:p>
            <a:r>
              <a:rPr lang="en-US" dirty="0"/>
              <a:t>• Reduced investment in diverse contributions: Activities like team science, mentorship, public engagement, data sharing, and policy contributions might be undervalued or neglected because they are not easily "counted" by traditional metrics.</a:t>
            </a:r>
          </a:p>
          <a:p>
            <a:r>
              <a:rPr lang="en-US" dirty="0"/>
              <a:t>• Negative impact on early career researchers (ECRs): The pressure to publish in specific journals can lead to mental health challenges and a narrow focus that limits the development of a broad range of skills and contributions.</a:t>
            </a:r>
          </a:p>
          <a:p>
            <a:r>
              <a:rPr lang="en-US" dirty="0"/>
              <a:t>• Lack of alignment with institutional missions: When assessment criteria do not align with an institution's stated values (e.g., fostering interdisciplinarity, open science, societal impact), it creates a disconnect that undermines those goals.</a:t>
            </a:r>
          </a:p>
        </p:txBody>
      </p:sp>
    </p:spTree>
    <p:extLst>
      <p:ext uri="{BB962C8B-B14F-4D97-AF65-F5344CB8AC3E}">
        <p14:creationId xmlns:p14="http://schemas.microsoft.com/office/powerpoint/2010/main" val="88338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Better assessment encourages a balanced and broad approach, recognizing and valuing a fuller range of contributions beyond traditional publications. Responsible research assessment (RRA) focuses on quality over quantity. It encourages the development of an evaluation system that prioritizes these aspects, emphasizing the importance of rigor and transparency in research practice to preserve research integrity and trust. Practices like open datasets and open science are valued for their contributions to replication and transparency. </a:t>
            </a:r>
            <a:br>
              <a:rPr lang="en-AU" dirty="0"/>
            </a:br>
            <a:r>
              <a:rPr lang="en-US" dirty="0"/>
              <a:t>By promoting and implementing responsible research assessment (RRA), DORA aims to improve research in several key ways:</a:t>
            </a:r>
          </a:p>
          <a:p>
            <a:r>
              <a:rPr lang="en-US" b="1" dirty="0"/>
              <a:t>Fostering a Holistic and Inclusive View of Research</a:t>
            </a:r>
            <a:r>
              <a:rPr lang="en-US" dirty="0"/>
              <a:t>: RRA encourages assessing the full range of diverse contributions, quality, and impact of research and researchers. This includes valuing:</a:t>
            </a:r>
          </a:p>
          <a:p>
            <a:pPr marL="171450" indent="-171450">
              <a:buFont typeface="Arial" panose="020B0604020202020204" pitchFamily="34" charset="0"/>
              <a:buChar char="•"/>
            </a:pPr>
            <a:r>
              <a:rPr lang="en-US" dirty="0"/>
              <a:t>Diverse outputs: Beyond traditional journal articles, this encompasses datasets, software, preprints, protocols, and other scholarly products.</a:t>
            </a:r>
          </a:p>
          <a:p>
            <a:pPr marL="171450" indent="-171450">
              <a:buFont typeface="Arial" panose="020B0604020202020204" pitchFamily="34" charset="0"/>
              <a:buChar char="•"/>
            </a:pPr>
            <a:r>
              <a:rPr lang="en-US" dirty="0"/>
              <a:t>Varied contributions: Such as collaborations, teamwork, mentoring, teaching, leadership roles, and contributions to the research community and broader society.</a:t>
            </a:r>
          </a:p>
          <a:p>
            <a:pPr marL="171450" indent="-171450">
              <a:buFont typeface="Arial" panose="020B0604020202020204" pitchFamily="34" charset="0"/>
              <a:buChar char="•"/>
            </a:pPr>
            <a:r>
              <a:rPr lang="en-US" dirty="0"/>
              <a:t>Quality over quantity: Moving beyond simple counts to emphasize the rigor, transparency, and intrinsic merit of the work</a:t>
            </a:r>
          </a:p>
          <a:p>
            <a:r>
              <a:rPr lang="en-US" b="1" dirty="0"/>
              <a:t>Enhancing Research Integrity and Reproducibility</a:t>
            </a:r>
            <a:r>
              <a:rPr lang="en-US" dirty="0"/>
              <a:t>: RRA supports practices that improve the trustworthiness of research. This includes:</a:t>
            </a:r>
          </a:p>
          <a:p>
            <a:pPr marL="171450" indent="-171450">
              <a:buFont typeface="Arial" panose="020B0604020202020204" pitchFamily="34" charset="0"/>
              <a:buChar char="•"/>
            </a:pPr>
            <a:r>
              <a:rPr lang="en-US" dirty="0"/>
              <a:t>Transparency and data sharing: Encouraging researchers to gain credit for work that enhances transparency, such as data sharing, which augments reproducibility and increases public trust.</a:t>
            </a:r>
          </a:p>
          <a:p>
            <a:pPr marL="171450" indent="-171450">
              <a:buFont typeface="Arial" panose="020B0604020202020204" pitchFamily="34" charset="0"/>
              <a:buChar char="•"/>
            </a:pPr>
            <a:r>
              <a:rPr lang="en-US" dirty="0"/>
              <a:t>Rigor in research practice: Emphasizing that the process of doing research, including rigor and transparency, is crucial for preserving integrity.</a:t>
            </a:r>
          </a:p>
          <a:p>
            <a:r>
              <a:rPr lang="en-US" b="1" dirty="0"/>
              <a:t>Promoting Equity, Diversity, and Inclusion (EDI)</a:t>
            </a:r>
            <a:r>
              <a:rPr lang="en-US" dirty="0"/>
              <a:t>: Better assessment directly addresses systemic inequalities and biases in academia:</a:t>
            </a:r>
          </a:p>
          <a:p>
            <a:pPr marL="171450" indent="-171450">
              <a:buFont typeface="Arial" panose="020B0604020202020204" pitchFamily="34" charset="0"/>
              <a:buChar char="•"/>
            </a:pPr>
            <a:r>
              <a:rPr lang="en-US" dirty="0"/>
              <a:t>Reducing bias in evaluation: Strategies like debiasing training, structured interview protocols, and diverse evaluation panels help ensure fairer decisions in hiring, promotion, and funding.</a:t>
            </a:r>
          </a:p>
          <a:p>
            <a:pPr marL="171450" indent="-171450">
              <a:buFont typeface="Arial" panose="020B0604020202020204" pitchFamily="34" charset="0"/>
              <a:buChar char="•"/>
            </a:pPr>
            <a:r>
              <a:rPr lang="en-US" dirty="0"/>
              <a:t>Equal opportunities: Recognizing diverse experiences and non-typical research paths ensures that individuals from various backgrounds and career stages have equitable opportunities for advancement.</a:t>
            </a:r>
          </a:p>
          <a:p>
            <a:pPr marL="171450" indent="-171450">
              <a:buFont typeface="Arial" panose="020B0604020202020204" pitchFamily="34" charset="0"/>
              <a:buChar char="•"/>
            </a:pPr>
            <a:r>
              <a:rPr lang="en-US" dirty="0"/>
              <a:t>Combating "invisible labor": By providing visibility and recognition for contributions that may have traditionally been overlooked, such as extensive mentoring or community service.</a:t>
            </a:r>
          </a:p>
          <a:p>
            <a:r>
              <a:rPr lang="en-US" b="1" dirty="0"/>
              <a:t>Supporting Early Career Researchers (ECRs)</a:t>
            </a:r>
            <a:r>
              <a:rPr lang="en-US" dirty="0"/>
              <a:t>: RRA aims to create a more supportive environment for ECRs by:</a:t>
            </a:r>
          </a:p>
          <a:p>
            <a:pPr marL="171450" indent="-171450">
              <a:buFont typeface="Arial" panose="020B0604020202020204" pitchFamily="34" charset="0"/>
              <a:buChar char="•"/>
            </a:pPr>
            <a:r>
              <a:rPr lang="en-US" dirty="0"/>
              <a:t>Valuing diverse career paths: Offering assessment approaches that recognize a variety of outputs and contributions beyond traditional publication metrics.</a:t>
            </a:r>
          </a:p>
          <a:p>
            <a:pPr marL="171450" indent="-171450">
              <a:buFont typeface="Arial" panose="020B0604020202020204" pitchFamily="34" charset="0"/>
              <a:buChar char="•"/>
            </a:pPr>
            <a:r>
              <a:rPr lang="en-US" dirty="0"/>
              <a:t>Providing clarity and support: Graduate programs can include training on RRA principles, helping ECRs understand how to present their work holistically and navigate assessment processes.</a:t>
            </a:r>
          </a:p>
        </p:txBody>
      </p:sp>
    </p:spTree>
    <p:extLst>
      <p:ext uri="{BB962C8B-B14F-4D97-AF65-F5344CB8AC3E}">
        <p14:creationId xmlns:p14="http://schemas.microsoft.com/office/powerpoint/2010/main" val="302275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DORA's overarching vision is to advance practical and robust approaches to research assessment globally and across all scholarly disciplines. This mission is demanding and aims to achieve a significant shift in how research and researchers are evaluated. The ultimate goal is to foster meaningful and lasting improvements in research assessment by ensuring that decisions focus on the diverse qualities of research products and conduct that are highly valued within academia and society, across all actors in the system. </a:t>
            </a:r>
          </a:p>
          <a:p>
            <a:r>
              <a:rPr lang="en-US" dirty="0">
                <a:effectLst/>
              </a:rPr>
              <a:t>The organization </a:t>
            </a:r>
            <a:r>
              <a:rPr lang="en-US" b="0" dirty="0">
                <a:effectLst/>
              </a:rPr>
              <a:t>works towards this by recognizing that research assessment reform is a complex "systems challenge" requiring collective action among multiple stakeholders.</a:t>
            </a:r>
          </a:p>
          <a:p>
            <a:r>
              <a:rPr lang="en-US" b="0" dirty="0">
                <a:effectLst/>
              </a:rPr>
              <a:t>DORA's core objectives, which align with its vision, include:</a:t>
            </a:r>
          </a:p>
          <a:p>
            <a:r>
              <a:rPr lang="en-US" b="0" dirty="0">
                <a:effectLst/>
              </a:rPr>
              <a:t>• Raising awareness of the negative impacts of assessment practices that rely too heavily on inappropriate metrics, and highlighting the positive impacts of alternative practices.</a:t>
            </a:r>
          </a:p>
          <a:p>
            <a:r>
              <a:rPr lang="en-US" b="0" dirty="0">
                <a:effectLst/>
              </a:rPr>
              <a:t>• Accelerating the development of clear and concrete measures to reform research assessment.</a:t>
            </a:r>
          </a:p>
          <a:p>
            <a:r>
              <a:rPr lang="en-US" b="0" dirty="0">
                <a:effectLst/>
              </a:rPr>
              <a:t>• Supporting advocates of research assessment reform worldwide.</a:t>
            </a:r>
          </a:p>
          <a:p>
            <a:r>
              <a:rPr lang="en-US" b="0" dirty="0">
                <a:effectLst/>
              </a:rPr>
              <a:t>• Improving equity by advocating for broader representation of researchers in the design of assessment practices that directly address structural inequalities in academia. DORA also recognizes that research assessment reform, open scholarship, and equity/inclusion cannot be treated separately, as they interact in complex ways to create a research culture centered on people and values.</a:t>
            </a:r>
          </a:p>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seeks to foster a research system that values the full range of diverse contributions, quality, and impact of research and researchers, leading to a more equitable and impactful future for scholarly work.</a:t>
            </a:r>
            <a:endParaRPr lang="en-US" b="0" dirty="0"/>
          </a:p>
        </p:txBody>
      </p:sp>
    </p:spTree>
    <p:extLst>
      <p:ext uri="{BB962C8B-B14F-4D97-AF65-F5344CB8AC3E}">
        <p14:creationId xmlns:p14="http://schemas.microsoft.com/office/powerpoint/2010/main" val="309179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 </a:t>
            </a:r>
            <a:r>
              <a:rPr lang="en-US" sz="825" b="0" i="0" u="none" strike="noStrike" dirty="0">
                <a:effectLst/>
                <a:latin typeface="Rutan" pitchFamily="50" charset="0"/>
                <a:ea typeface="Rutan" pitchFamily="50" charset="0"/>
                <a:cs typeface="Rutan" pitchFamily="50" charset="0"/>
                <a:sym typeface="Helvetica Neue"/>
              </a:rPr>
              <a:t>has actively worked to spark significant changes in how research performing organizations (RPOs) evaluate research and researchers, with positive results to be shared! Concrete examples of this shift include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825" b="0" i="0" u="none" strike="noStrike" dirty="0">
                <a:effectLst/>
                <a:latin typeface="Rutan" pitchFamily="50" charset="0"/>
                <a:ea typeface="Rutan" pitchFamily="50" charset="0"/>
                <a:cs typeface="Rutan" pitchFamily="50" charset="0"/>
                <a:sym typeface="Helvetica Neue"/>
              </a:rPr>
              <a:t>Yale Molecular Biophysics and Biochemistry department adopting anonymized applications in faculty searches to eliminate bias from journal names or funding agencies;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a:t>
            </a:r>
            <a:r>
              <a:rPr lang="en-US" b="0" dirty="0" err="1"/>
              <a:t>Universitat</a:t>
            </a:r>
            <a:r>
              <a:rPr lang="en-US" b="0" dirty="0"/>
              <a:t> Oberta de Catalunya, for instance, released an action plan with specific deadlines to implement DORA principles;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Open University created a new promotion track for researchers doing publicly engaged work, recognizing contributions beyond traditional publications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endParaRPr lang="en-US" b="0" dirty="0"/>
          </a:p>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r>
              <a:rPr lang="en-US" b="0" dirty="0"/>
              <a:t>DORA actively creates and promotes resources to aid RPOs in implementing change:</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err="1"/>
              <a:t>Reformscape</a:t>
            </a:r>
            <a:r>
              <a:rPr lang="en-US" b="0" dirty="0"/>
              <a:t> (launched 2024): An interactive online observatory that tracks criteria and standards academic institutions use for hiring, review, promotion, and tenure worldwide. It provides a comprehensive dataset and enables RPOs to learn from existing initiatives.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A Practical Guide to Implementing Responsible Research Assessment at Research Performing Organizations (launched May 2025): This guide offers practical guidance and tips for RPOs to develop, review, or reform their assessment practices. It addresses common challenges and provides activities and examples for engaging leadership, forming working groups, and crafting communication plans.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SPACE to Evolve Academic Assessment rubric (launched 2021): Helps institutions gauge their capacity and progress for RRA reform across five key dimensions (Standards for Scholarship, Process Mechanics and Policies, Accountability, Culture Within Institutions, and Evaluative and Iterative Feedback) and three stages of development.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Briefs and toolkits: DORA has developed resources like "Rethinking Research Assessment: Ideas for Action" and "Unintended Cognitive and Systems Biases" to help RPOs identify obstacles, experiment with new approaches, and counteract biases. The "Building Blocks for Impact" tool helps organizations broaden their understanding of scholarly impact.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Case Studies Repository: Documents real-world examples of institutional change in academic career assessment, providing inspiration and insights into processes and challenges.</a:t>
            </a:r>
          </a:p>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br>
              <a:rPr lang="en-US" b="0" dirty="0"/>
            </a:br>
            <a:endParaRPr lang="en-US" b="0" dirty="0"/>
          </a:p>
        </p:txBody>
      </p:sp>
    </p:spTree>
    <p:extLst>
      <p:ext uri="{BB962C8B-B14F-4D97-AF65-F5344CB8AC3E}">
        <p14:creationId xmlns:p14="http://schemas.microsoft.com/office/powerpoint/2010/main" val="425582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Several influential funding organizations have formally signed DORA, committing to its principles. These include 7 UK Research Councils, the Research Council of Norway, ANR, the Australian National Health and Medical Research Council, the Irish Research Council, Science Foundation Ireland, the Academy of Finland and the British Heart Foundation.  Funders are moving away from using journal-based metrics, such as the Journal Impact Factor, as a proxy for the quality of individual articles or a scientist's contributions in funding decisions; adopting the use of a narrative CV format in its major funding streams; and encouraging a wider range of research outputs beyond traditional publications, including data, code, and diverse societal impacts. </a:t>
            </a:r>
            <a:endParaRPr lang="en-US" dirty="0"/>
          </a:p>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launched two quarterly communities of practice in 2020 for public and private funders (one for the Asia-Pacific region and another for Africa, the Americas, and Europe). These groups serve as platforms to increase knowledge sharing, discuss new policies and pilot initiatives, and facilitate collective action for fair and responsible research assessment. These groups have grown significantly in participation.</a:t>
            </a:r>
          </a:p>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has organized workshops with funder groups, such as with the Funding </a:t>
            </a:r>
            <a:r>
              <a:rPr lang="en-US" sz="825" b="0" i="0" u="none" strike="noStrike" dirty="0" err="1">
                <a:effectLst/>
                <a:latin typeface="Rutan" pitchFamily="50" charset="0"/>
                <a:ea typeface="Rutan" pitchFamily="50" charset="0"/>
                <a:cs typeface="Rutan" pitchFamily="50" charset="0"/>
                <a:sym typeface="Helvetica Neue"/>
              </a:rPr>
              <a:t>Organisations</a:t>
            </a:r>
            <a:r>
              <a:rPr lang="en-US" sz="825" b="0" i="0" u="none" strike="noStrike" dirty="0">
                <a:effectLst/>
                <a:latin typeface="Rutan" pitchFamily="50" charset="0"/>
                <a:ea typeface="Rutan" pitchFamily="50" charset="0"/>
                <a:cs typeface="Rutan" pitchFamily="50" charset="0"/>
                <a:sym typeface="Helvetica Neue"/>
              </a:rPr>
              <a:t> for Gender Equality Community of Practice (FORGEN CoP), specifically to explore strategies for optimizing narrative CVs and mitigating bias in their use for grant evaluation. DORA, in collaboration with the Elizabeth Blackwell Institute for Health Research and the </a:t>
            </a:r>
            <a:r>
              <a:rPr lang="en-US" sz="825" b="0" i="0" u="none" strike="noStrike" dirty="0" err="1">
                <a:effectLst/>
                <a:latin typeface="Rutan" pitchFamily="50" charset="0"/>
                <a:ea typeface="Rutan" pitchFamily="50" charset="0"/>
                <a:cs typeface="Rutan" pitchFamily="50" charset="0"/>
                <a:sym typeface="Helvetica Neue"/>
              </a:rPr>
              <a:t>MoreBrains</a:t>
            </a:r>
            <a:r>
              <a:rPr lang="en-US" sz="825" b="0" i="0" u="none" strike="noStrike" dirty="0">
                <a:effectLst/>
                <a:latin typeface="Rutan" pitchFamily="50" charset="0"/>
                <a:ea typeface="Rutan" pitchFamily="50" charset="0"/>
                <a:cs typeface="Rutan" pitchFamily="50" charset="0"/>
                <a:sym typeface="Helvetica Neue"/>
              </a:rPr>
              <a:t> Cooperative, has run workshops focused on improving pre-award processes to foster equitable and transparent research assessment.</a:t>
            </a:r>
          </a:p>
        </p:txBody>
      </p:sp>
    </p:spTree>
    <p:extLst>
      <p:ext uri="{BB962C8B-B14F-4D97-AF65-F5344CB8AC3E}">
        <p14:creationId xmlns:p14="http://schemas.microsoft.com/office/powerpoint/2010/main" val="62165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has sparked significant change within publishing by directly advocating for a reduced reliance on traditional metrics, providing actionable guidance for adopting more holistic assessment practices, actively collaborating on new models for scholarly communication (like preprints and </a:t>
            </a:r>
            <a:r>
              <a:rPr lang="en-US" sz="825" b="0" i="0" u="none" strike="noStrike" dirty="0" err="1">
                <a:effectLst/>
                <a:latin typeface="Rutan" pitchFamily="50" charset="0"/>
                <a:ea typeface="Rutan" pitchFamily="50" charset="0"/>
                <a:cs typeface="Rutan" pitchFamily="50" charset="0"/>
                <a:sym typeface="Helvetica Neue"/>
              </a:rPr>
              <a:t>CRediT</a:t>
            </a:r>
            <a:r>
              <a:rPr lang="en-US" sz="825" b="0" i="0" u="none" strike="noStrike" dirty="0">
                <a:effectLst/>
                <a:latin typeface="Rutan" pitchFamily="50" charset="0"/>
                <a:ea typeface="Rutan" pitchFamily="50" charset="0"/>
                <a:cs typeface="Rutan" pitchFamily="50" charset="0"/>
                <a:sym typeface="Helvetica Neue"/>
              </a:rPr>
              <a:t>), and enhancing accountability for publishers through public commitment requirements.</a:t>
            </a:r>
          </a:p>
          <a:p>
            <a:pPr marL="0" marR="0" indent="0" defTabSz="171450" eaLnBrk="1" fontAlgn="auto" latinLnBrk="0" hangingPunct="1">
              <a:lnSpc>
                <a:spcPct val="117999"/>
              </a:lnSpc>
              <a:spcBef>
                <a:spcPts val="0"/>
              </a:spcBef>
              <a:spcAft>
                <a:spcPts val="0"/>
              </a:spcAft>
              <a:buClrTx/>
              <a:buSzTx/>
              <a:buFontTx/>
              <a:buNone/>
              <a:tabLst/>
              <a:defRPr/>
            </a:pPr>
            <a:r>
              <a:rPr lang="en-AU" dirty="0"/>
              <a:t>DORA's foundational recommendation is to "not use journal-based metrics, such as Journal Impact Factors, as a surrogate measure of the quality of individual research articles, to assess an individual scientist’s contributions, or in hiring, promotion, or funding decisions". While this may be perceived as directly challenging publishers' traditional reliance on such metrics, </a:t>
            </a:r>
            <a:r>
              <a:rPr lang="en-US" sz="825" b="0" i="0" u="none" strike="noStrike" dirty="0">
                <a:effectLst/>
                <a:latin typeface="Rutan" pitchFamily="50" charset="0"/>
                <a:ea typeface="Rutan" pitchFamily="50" charset="0"/>
                <a:cs typeface="Rutan" pitchFamily="50" charset="0"/>
                <a:sym typeface="Helvetica Neue"/>
              </a:rPr>
              <a:t>numerous major publishers and scholarly societies have voluntarily signed DORA, including Springer Nature, Taylor &amp; Francis, and </a:t>
            </a:r>
            <a:r>
              <a:rPr lang="en-US" sz="825" b="0" i="0" u="none" strike="noStrike" dirty="0" err="1">
                <a:effectLst/>
                <a:latin typeface="Rutan" pitchFamily="50" charset="0"/>
                <a:ea typeface="Rutan" pitchFamily="50" charset="0"/>
                <a:cs typeface="Rutan" pitchFamily="50" charset="0"/>
                <a:sym typeface="Helvetica Neue"/>
              </a:rPr>
              <a:t>Redalyc</a:t>
            </a:r>
            <a:r>
              <a:rPr lang="en-US" sz="825" b="0" i="0" u="none" strike="noStrike" dirty="0">
                <a:effectLst/>
                <a:latin typeface="Rutan" pitchFamily="50" charset="0"/>
                <a:ea typeface="Rutan" pitchFamily="50" charset="0"/>
                <a:cs typeface="Rutan" pitchFamily="50" charset="0"/>
                <a:sym typeface="Helvetica Neue"/>
              </a:rPr>
              <a:t>, an organization indexing Latin American journals, which mandated that all 1,360 journals it indexes sign DORA and adhere to its principles</a:t>
            </a:r>
            <a:r>
              <a:rPr lang="en-AU" dirty="0"/>
              <a:t>.</a:t>
            </a:r>
          </a:p>
          <a:p>
            <a:pPr marL="0" marR="0" indent="0" defTabSz="171450" eaLnBrk="1" fontAlgn="auto" latinLnBrk="0" hangingPunct="1">
              <a:lnSpc>
                <a:spcPct val="117999"/>
              </a:lnSpc>
              <a:spcBef>
                <a:spcPts val="0"/>
              </a:spcBef>
              <a:spcAft>
                <a:spcPts val="0"/>
              </a:spcAft>
              <a:buClrTx/>
              <a:buSzTx/>
              <a:buFontTx/>
              <a:buNone/>
              <a:tabLst/>
              <a:defRPr/>
            </a:pPr>
            <a:r>
              <a:rPr lang="en-AU" dirty="0"/>
              <a:t>DORA has actively provided guidance to publishers on how they can support research assessment reform. A feature published by Science Editor, co-authored by DORA staff, offered 10 achievable recommendations for journals and publishers beyond merely abandoning the Impact Factor. </a:t>
            </a:r>
          </a:p>
        </p:txBody>
      </p:sp>
    </p:spTree>
    <p:extLst>
      <p:ext uri="{BB962C8B-B14F-4D97-AF65-F5344CB8AC3E}">
        <p14:creationId xmlns:p14="http://schemas.microsoft.com/office/powerpoint/2010/main" val="304210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u="none" strike="noStrike" dirty="0">
                <a:effectLst/>
                <a:latin typeface="Rutan" pitchFamily="50" charset="0"/>
                <a:ea typeface="Rutan" pitchFamily="50" charset="0"/>
                <a:cs typeface="Rutan" pitchFamily="50" charset="0"/>
                <a:sym typeface="Helvetica Neue"/>
              </a:rPr>
              <a:t>Individuals play a crucial role in implementing Responsible Research Assessment (RRA) by actively challenging traditional practices and advocating for change within their spheres of influence! Beyond those actions listed in the slide, there’s much more people can consider doing, as we share below. Thank you for joining us in this movement!</a:t>
            </a:r>
          </a:p>
          <a:p>
            <a:endParaRPr lang="en-US" dirty="0"/>
          </a:p>
          <a:p>
            <a:r>
              <a:rPr lang="en-US" b="1" dirty="0"/>
              <a:t>For Researchers (including Early Career Researchers and those on committees):</a:t>
            </a:r>
          </a:p>
          <a:p>
            <a:pPr marL="171450" indent="-171450">
              <a:buFont typeface="Arial" panose="020B0604020202020204" pitchFamily="34" charset="0"/>
              <a:buChar char="•"/>
            </a:pPr>
            <a:r>
              <a:rPr lang="en-US" dirty="0"/>
              <a:t>Base assessments on scientific content rather than journal-based metrics when serving on committees for funding, hiring, tenure, or promotion.</a:t>
            </a:r>
          </a:p>
          <a:p>
            <a:pPr marL="171450" indent="-171450">
              <a:buFont typeface="Arial" panose="020B0604020202020204" pitchFamily="34" charset="0"/>
              <a:buChar char="•"/>
            </a:pPr>
            <a:r>
              <a:rPr lang="en-US" dirty="0"/>
              <a:t>Cite primary literature where observations were first reported instead of reviews, to properly credit the original discoverers.</a:t>
            </a:r>
          </a:p>
          <a:p>
            <a:pPr marL="171450" indent="-171450">
              <a:buFont typeface="Arial" panose="020B0604020202020204" pitchFamily="34" charset="0"/>
              <a:buChar char="•"/>
            </a:pPr>
            <a:r>
              <a:rPr lang="en-US" dirty="0"/>
              <a:t>Use a range of article metrics and indicators in personal or supporting statements to demonstrate the impact of individual published articles and other research outputs.</a:t>
            </a:r>
          </a:p>
          <a:p>
            <a:pPr marL="171450" indent="-171450">
              <a:buFont typeface="Arial" panose="020B0604020202020204" pitchFamily="34" charset="0"/>
              <a:buChar char="•"/>
            </a:pPr>
            <a:r>
              <a:rPr lang="en-US" dirty="0"/>
              <a:t>Challenge inappropriate reliance on quantitative metrics and promote best practices that emphasize the value and influence of specific research outputs.</a:t>
            </a:r>
          </a:p>
          <a:p>
            <a:pPr marL="171450" indent="-171450">
              <a:buFont typeface="Arial" panose="020B0604020202020204" pitchFamily="34" charset="0"/>
              <a:buChar char="•"/>
            </a:pPr>
            <a:r>
              <a:rPr lang="en-US" dirty="0"/>
              <a:t>When compiling CVs, consider using narrative CVs or annotated CVs to contextualize achievements, highlight specific contributions, and showcase a broader range of impacts beyond traditional metrics like publications and grants.</a:t>
            </a:r>
          </a:p>
          <a:p>
            <a:pPr marL="171450" indent="-171450">
              <a:buFont typeface="Arial" panose="020B0604020202020204" pitchFamily="34" charset="0"/>
              <a:buChar char="•"/>
            </a:pPr>
            <a:r>
              <a:rPr lang="en-US" dirty="0"/>
              <a:t>Actively engage in discussions around research assessment, especially as Early Career Researchers (ECRs), bringing fresh perspectives on academic incentives and career progression.</a:t>
            </a:r>
          </a:p>
          <a:p>
            <a:pPr marL="171450" indent="-171450">
              <a:buFont typeface="Arial" panose="020B0604020202020204" pitchFamily="34" charset="0"/>
              <a:buChar char="•"/>
            </a:pPr>
            <a:r>
              <a:rPr lang="en-US" dirty="0"/>
              <a:t>Seek out training on responsible research assessment, including topics like research integrity, ethics, responsible use of metrics, open science, and how to create narrative CVs.</a:t>
            </a:r>
          </a:p>
          <a:p>
            <a:pPr marL="171450" indent="-171450">
              <a:buFont typeface="Arial" panose="020B0604020202020204" pitchFamily="34" charset="0"/>
              <a:buChar char="•"/>
            </a:pPr>
            <a:r>
              <a:rPr lang="en-US" dirty="0"/>
              <a:t>When applying for positions or grants, check for transparent assessment criteria and inquire if they are not readily available. Ask if reviewer training materials are provided.</a:t>
            </a:r>
          </a:p>
          <a:p>
            <a:pPr marL="171450" indent="-171450">
              <a:buFont typeface="Arial" panose="020B0604020202020204" pitchFamily="34" charset="0"/>
              <a:buChar char="•"/>
            </a:pPr>
            <a:r>
              <a:rPr lang="en-US" dirty="0"/>
              <a:t>Be a voice for change from within review panels by asking about bias mitigation training and working to hold colleagues accountable during the review process.</a:t>
            </a:r>
          </a:p>
          <a:p>
            <a:endParaRPr lang="en-US" dirty="0"/>
          </a:p>
          <a:p>
            <a:r>
              <a:rPr lang="en-US" b="1" dirty="0"/>
              <a:t>For Staff (Librarians, Research Managers, Administrators, HR Personnel, IT Departments, etc.):</a:t>
            </a:r>
          </a:p>
          <a:p>
            <a:pPr marL="171450" indent="-171450">
              <a:buFont typeface="Arial" panose="020B0604020202020204" pitchFamily="34" charset="0"/>
              <a:buChar char="•"/>
            </a:pPr>
            <a:r>
              <a:rPr lang="en-US" dirty="0"/>
              <a:t>Support bibliometric education for faculty and staff, introducing alternative metrics and advocating for their responsible use, rather than solely focusing on JIF and h-index.</a:t>
            </a:r>
          </a:p>
          <a:p>
            <a:pPr marL="171450" indent="-171450">
              <a:buFont typeface="Arial" panose="020B0604020202020204" pitchFamily="34" charset="0"/>
              <a:buChar char="•"/>
            </a:pPr>
            <a:r>
              <a:rPr lang="en-US" dirty="0"/>
              <a:t>Create online resources and host events on different CV types (e.g., narrative CVs) and why qualitative narratives are beneficial.</a:t>
            </a:r>
          </a:p>
          <a:p>
            <a:pPr marL="171450" indent="-171450">
              <a:buFont typeface="Arial" panose="020B0604020202020204" pitchFamily="34" charset="0"/>
              <a:buChar char="•"/>
            </a:pPr>
            <a:r>
              <a:rPr lang="en-US" dirty="0"/>
              <a:t>Advise and guide researchers and students on "high quality" research, emphasizing RRA principles.</a:t>
            </a:r>
          </a:p>
          <a:p>
            <a:pPr marL="171450" indent="-171450">
              <a:buFont typeface="Arial" panose="020B0604020202020204" pitchFamily="34" charset="0"/>
              <a:buChar char="•"/>
            </a:pPr>
            <a:r>
              <a:rPr lang="en-US" dirty="0"/>
              <a:t>Help shape and implement institutional policies that guide assessment and evaluation frameworks, including criteria and information to be included.</a:t>
            </a:r>
          </a:p>
          <a:p>
            <a:pPr marL="171450" indent="-171450">
              <a:buFont typeface="Arial" panose="020B0604020202020204" pitchFamily="34" charset="0"/>
              <a:buChar char="•"/>
            </a:pPr>
            <a:r>
              <a:rPr lang="en-US" dirty="0"/>
              <a:t>Work with leadership to develop clear guidance for reviewers and applicants, create training materials, and iterate on them as needed.</a:t>
            </a:r>
          </a:p>
          <a:p>
            <a:pPr marL="171450" indent="-171450">
              <a:buFont typeface="Arial" panose="020B0604020202020204" pitchFamily="34" charset="0"/>
              <a:buChar char="•"/>
            </a:pPr>
            <a:r>
              <a:rPr lang="en-US" dirty="0"/>
              <a:t>Ensure existing and new policies align with RRA strategy and are transparent, especially regarding Equity, Diversity, and Inclusion (EDI), hiring, promotion, and open science.</a:t>
            </a:r>
          </a:p>
          <a:p>
            <a:pPr marL="171450" indent="-171450">
              <a:buFont typeface="Arial" panose="020B0604020202020204" pitchFamily="34" charset="0"/>
              <a:buChar char="•"/>
            </a:pPr>
            <a:r>
              <a:rPr lang="en-US" dirty="0"/>
              <a:t>Communicate effectively about RRA, emphasizing its benefits and impacts, and leveraging communication expertise.</a:t>
            </a:r>
          </a:p>
          <a:p>
            <a:endParaRPr lang="en-US" b="1" dirty="0"/>
          </a:p>
          <a:p>
            <a:pPr marL="0" indent="0">
              <a:buFont typeface="Arial" panose="020B0604020202020204" pitchFamily="34" charset="0"/>
              <a:buNone/>
            </a:pPr>
            <a:r>
              <a:rPr lang="en-US" b="1" dirty="0"/>
              <a:t>For Individuals in Leadership/Policymaking Roles:</a:t>
            </a:r>
          </a:p>
          <a:p>
            <a:pPr marL="171450" indent="-171450">
              <a:buFont typeface="Arial" panose="020B0604020202020204" pitchFamily="34" charset="0"/>
              <a:buChar char="•"/>
            </a:pPr>
            <a:r>
              <a:rPr lang="en-US" dirty="0"/>
              <a:t>Develop clear guidance on the type of information that should and should not be included in CVs, and create training for reviewers on effectively reviewing narrative-style CVs.</a:t>
            </a:r>
          </a:p>
          <a:p>
            <a:pPr marL="171450" indent="-171450">
              <a:buFont typeface="Arial" panose="020B0604020202020204" pitchFamily="34" charset="0"/>
              <a:buChar char="•"/>
            </a:pPr>
            <a:r>
              <a:rPr lang="en-US" dirty="0"/>
              <a:t>Influence panel composition and training by working with HR, Ethics, and other departments to develop clear guidance and training materials.</a:t>
            </a:r>
          </a:p>
          <a:p>
            <a:pPr marL="171450" indent="-171450">
              <a:buFont typeface="Arial" panose="020B0604020202020204" pitchFamily="34" charset="0"/>
              <a:buChar char="•"/>
            </a:pPr>
            <a:r>
              <a:rPr lang="en-US" dirty="0"/>
              <a:t>Foster an active dialogue with staff that engages thoughtfully with their questions and concerns regarding quantitative indicators.</a:t>
            </a:r>
          </a:p>
          <a:p>
            <a:pPr marL="171450" indent="-171450">
              <a:buFont typeface="Arial" panose="020B0604020202020204" pitchFamily="34" charset="0"/>
              <a:buChar char="•"/>
            </a:pPr>
            <a:r>
              <a:rPr lang="en-US" dirty="0"/>
              <a:t>Incorporate narrative elements into applications to optimize assessment processes and mitigate biases.</a:t>
            </a:r>
          </a:p>
          <a:p>
            <a:pPr marL="171450" indent="-171450">
              <a:buFont typeface="Arial" panose="020B0604020202020204" pitchFamily="34" charset="0"/>
              <a:buChar char="•"/>
            </a:pPr>
            <a:r>
              <a:rPr lang="en-US" dirty="0"/>
              <a:t>Promote the use of self-evaluation reports for units, based on textual descriptions of activities, mission, vision, and a diverse set of collaborations, outputs, and staff development, rather than just quantitative data.</a:t>
            </a:r>
          </a:p>
          <a:p>
            <a:pPr marL="171450" indent="-171450">
              <a:buFont typeface="Arial" panose="020B0604020202020204" pitchFamily="34" charset="0"/>
              <a:buChar char="•"/>
            </a:pPr>
            <a:r>
              <a:rPr lang="en-US" dirty="0"/>
              <a:t>Ensure that assessment practices do not disadvantage Early Career Researchers (ECRs) and other under-represented groups.</a:t>
            </a:r>
          </a:p>
          <a:p>
            <a:endParaRPr lang="en-US" dirty="0"/>
          </a:p>
          <a:p>
            <a:r>
              <a:rPr lang="en-US" dirty="0"/>
              <a:t>By taking a few of these actions, individuals can collectively contribute to a more holistic, transparent, and equitable research assessment ecosystem.</a:t>
            </a:r>
          </a:p>
          <a:p>
            <a:endParaRPr lang="en-US" dirty="0"/>
          </a:p>
        </p:txBody>
      </p:sp>
    </p:spTree>
    <p:extLst>
      <p:ext uri="{BB962C8B-B14F-4D97-AF65-F5344CB8AC3E}">
        <p14:creationId xmlns:p14="http://schemas.microsoft.com/office/powerpoint/2010/main" val="381232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143000" y="841772"/>
            <a:ext cx="6858000" cy="1790700"/>
          </a:xfrm>
        </p:spPr>
        <p:txBody>
          <a:bodyPr anchor="b"/>
          <a:lstStyle>
            <a:lvl1pPr algn="ctr">
              <a:defRPr sz="4500">
                <a:latin typeface="Jaapokki"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143000" y="2701528"/>
            <a:ext cx="6858000" cy="1241822"/>
          </a:xfrm>
        </p:spPr>
        <p:txBody>
          <a:bodyPr/>
          <a:lstStyle>
            <a:lvl1pPr marL="0" indent="0" algn="ctr">
              <a:buNone/>
              <a:defRPr sz="1800">
                <a:latin typeface="Rutan"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7164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3418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3823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72238" y="252413"/>
            <a:ext cx="6800850" cy="3276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ClrTx/>
              <a:buSzTx/>
              <a:buNone/>
              <a:defRPr sz="2025"/>
            </a:lvl1pPr>
            <a:lvl2pPr marL="0" indent="0" algn="ctr">
              <a:spcBef>
                <a:spcPts val="0"/>
              </a:spcBef>
              <a:buClrTx/>
              <a:buSzTx/>
              <a:buNone/>
              <a:defRPr sz="2025"/>
            </a:lvl2pPr>
            <a:lvl3pPr marL="0" indent="0" algn="ctr">
              <a:spcBef>
                <a:spcPts val="0"/>
              </a:spcBef>
              <a:buClrTx/>
              <a:buSzTx/>
              <a:buNone/>
              <a:defRPr sz="2025"/>
            </a:lvl3pPr>
            <a:lvl4pPr marL="0" indent="0" algn="ctr">
              <a:spcBef>
                <a:spcPts val="0"/>
              </a:spcBef>
              <a:buClrTx/>
              <a:buSzTx/>
              <a:buNone/>
              <a:defRPr sz="2025"/>
            </a:lvl4pPr>
            <a:lvl5pPr marL="0" indent="0" algn="ctr">
              <a:spcBef>
                <a:spcPts val="0"/>
              </a:spcBef>
              <a:buClrTx/>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95670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0"/>
            <a:ext cx="9144000" cy="725672"/>
          </a:xfrm>
          <a:prstGeom prst="rect">
            <a:avLst/>
          </a:prstGeom>
        </p:spPr>
        <p:txBody>
          <a:bodyPr>
            <a:normAutofit/>
          </a:bodyPr>
          <a:lstStyle>
            <a:lvl1pPr>
              <a:defRPr sz="3600" baseline="0">
                <a:latin typeface="Rutan" pitchFamily="50" charset="0"/>
                <a:ea typeface="Rutan" pitchFamily="50" charset="0"/>
                <a:cs typeface="Calibri"/>
                <a:sym typeface="Calibri"/>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marL="0" indent="0">
              <a:lnSpc>
                <a:spcPct val="150000"/>
              </a:lnSpc>
              <a:spcBef>
                <a:spcPts val="900"/>
              </a:spcBef>
              <a:buClrTx/>
              <a:buFontTx/>
              <a:buNone/>
              <a:defRPr>
                <a:latin typeface="Lora" pitchFamily="2" charset="0"/>
                <a:ea typeface="Lora" pitchFamily="2" charset="0"/>
                <a:cs typeface="Calibri"/>
                <a:sym typeface="Calibri"/>
              </a:defRPr>
            </a:lvl1pPr>
            <a:lvl2pPr marL="476250" indent="-238125">
              <a:lnSpc>
                <a:spcPct val="150000"/>
              </a:lnSpc>
              <a:spcBef>
                <a:spcPts val="0"/>
              </a:spcBef>
              <a:buClrTx/>
              <a:buFont typeface="Arial" panose="020B0604020202020204" pitchFamily="34" charset="0"/>
              <a:buChar char="•"/>
              <a:defRPr sz="1800">
                <a:latin typeface="Lora" pitchFamily="2" charset="0"/>
                <a:ea typeface="Lora" pitchFamily="2" charset="0"/>
                <a:cs typeface="Calibri"/>
                <a:sym typeface="Calibri"/>
              </a:defRPr>
            </a:lvl2pPr>
            <a:lvl3pPr marL="714375" indent="-238125">
              <a:lnSpc>
                <a:spcPct val="150000"/>
              </a:lnSpc>
              <a:spcBef>
                <a:spcPts val="0"/>
              </a:spcBef>
              <a:buClrTx/>
              <a:buFont typeface="Wingdings" panose="05000000000000000000" pitchFamily="2" charset="2"/>
              <a:buChar char="§"/>
              <a:defRPr sz="1200">
                <a:latin typeface="Lora" pitchFamily="2" charset="0"/>
                <a:ea typeface="Lora" pitchFamily="2" charset="0"/>
                <a:cs typeface="Calibri"/>
                <a:sym typeface="Calibri"/>
              </a:defRPr>
            </a:lvl3pPr>
            <a:lvl4pPr>
              <a:lnSpc>
                <a:spcPct val="150000"/>
              </a:lnSpc>
              <a:spcBef>
                <a:spcPts val="0"/>
              </a:spcBef>
              <a:buClrTx/>
              <a:defRPr sz="1200">
                <a:latin typeface="Lora" pitchFamily="2" charset="0"/>
                <a:ea typeface="Lora" pitchFamily="2" charset="0"/>
                <a:cs typeface="Calibri"/>
                <a:sym typeface="Calibri"/>
              </a:defRPr>
            </a:lvl4pPr>
            <a:lvl5pPr>
              <a:lnSpc>
                <a:spcPct val="150000"/>
              </a:lnSpc>
              <a:spcBef>
                <a:spcPts val="0"/>
              </a:spcBef>
              <a:buClrTx/>
              <a:defRPr sz="1200">
                <a:latin typeface="Lora" pitchFamily="2" charset="0"/>
                <a:ea typeface="Lora" pitchFamily="2" charset="0"/>
                <a:cs typeface="Calibri"/>
                <a:sym typeface="Calibri"/>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34525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2638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5771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53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6752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057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6428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4068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7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Lora" pitchFamily="2" charset="0"/>
              </a:defRPr>
            </a:lvl1pPr>
          </a:lstStyle>
          <a:p>
            <a:fld id="{C11B3B95-26FF-4681-85A3-D37F5BD4C86A}" type="datetimeFigureOut">
              <a:rPr lang="en-US" smtClean="0"/>
              <a:pPr/>
              <a:t>4/20/26</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Lora" pitchFamily="2" charset="0"/>
              </a:defRPr>
            </a:lvl1pPr>
          </a:lstStyle>
          <a:p>
            <a:fld id="{86CB4B4D-7CA3-9044-876B-883B54F8677D}" type="slidenum">
              <a:rPr lang="en-US" smtClean="0"/>
              <a:t>‹#›</a:t>
            </a:fld>
            <a:endParaRPr lang="en-US"/>
          </a:p>
        </p:txBody>
      </p:sp>
      <p:sp>
        <p:nvSpPr>
          <p:cNvPr id="7" name="Rectangle 6">
            <a:extLst>
              <a:ext uri="{FF2B5EF4-FFF2-40B4-BE49-F238E27FC236}">
                <a16:creationId xmlns:a16="http://schemas.microsoft.com/office/drawing/2014/main" id="{ABBE5E35-3B81-B17F-7C3D-B970831AC30E}"/>
              </a:ext>
            </a:extLst>
          </p:cNvPr>
          <p:cNvSpPr/>
          <p:nvPr/>
        </p:nvSpPr>
        <p:spPr>
          <a:xfrm>
            <a:off x="0" y="0"/>
            <a:ext cx="9144000" cy="51435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44"/>
          </a:p>
        </p:txBody>
      </p:sp>
    </p:spTree>
    <p:extLst>
      <p:ext uri="{BB962C8B-B14F-4D97-AF65-F5344CB8AC3E}">
        <p14:creationId xmlns:p14="http://schemas.microsoft.com/office/powerpoint/2010/main" val="35871233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kern="1200">
          <a:solidFill>
            <a:schemeClr val="bg1"/>
          </a:solidFill>
          <a:latin typeface="Rutan" pitchFamily="50" charset="0"/>
          <a:ea typeface="+mj-ea"/>
          <a:cs typeface="+mj-cs"/>
        </a:defRPr>
      </a:lvl1pPr>
    </p:titleStyle>
    <p:bodyStyle>
      <a:lvl1pPr marL="0" indent="0" algn="l" defTabSz="685800" rtl="0" eaLnBrk="1" latinLnBrk="0" hangingPunct="1">
        <a:lnSpc>
          <a:spcPct val="150000"/>
        </a:lnSpc>
        <a:spcBef>
          <a:spcPts val="750"/>
        </a:spcBef>
        <a:buFont typeface="Arial" panose="020B0604020202020204" pitchFamily="34" charset="0"/>
        <a:buNone/>
        <a:defRPr sz="2100" kern="1200">
          <a:solidFill>
            <a:schemeClr val="bg1"/>
          </a:solidFill>
          <a:latin typeface="Lora" pitchFamily="2" charset="0"/>
          <a:ea typeface="+mn-ea"/>
          <a:cs typeface="+mn-cs"/>
        </a:defRPr>
      </a:lvl1pPr>
      <a:lvl2pPr marL="514350" indent="-171450" algn="l" defTabSz="685800" rtl="0" eaLnBrk="1" latinLnBrk="0" hangingPunct="1">
        <a:lnSpc>
          <a:spcPct val="150000"/>
        </a:lnSpc>
        <a:spcBef>
          <a:spcPts val="375"/>
        </a:spcBef>
        <a:buFont typeface="Arial" panose="020B0604020202020204" pitchFamily="34" charset="0"/>
        <a:buChar char="•"/>
        <a:defRPr sz="1800" kern="1200">
          <a:solidFill>
            <a:schemeClr val="bg1"/>
          </a:solidFill>
          <a:latin typeface="Lora" pitchFamily="2" charset="0"/>
          <a:ea typeface="+mn-ea"/>
          <a:cs typeface="+mn-cs"/>
        </a:defRPr>
      </a:lvl2pPr>
      <a:lvl3pPr marL="857250" indent="-171450" algn="l" defTabSz="685800" rtl="0" eaLnBrk="1" latinLnBrk="0" hangingPunct="1">
        <a:lnSpc>
          <a:spcPct val="150000"/>
        </a:lnSpc>
        <a:spcBef>
          <a:spcPts val="375"/>
        </a:spcBef>
        <a:buFont typeface="Arial" panose="020B0604020202020204" pitchFamily="34" charset="0"/>
        <a:buChar char="•"/>
        <a:defRPr sz="1500" kern="1200">
          <a:solidFill>
            <a:schemeClr val="bg1"/>
          </a:solidFill>
          <a:latin typeface="Lora" pitchFamily="2" charset="0"/>
          <a:ea typeface="+mn-ea"/>
          <a:cs typeface="+mn-cs"/>
        </a:defRPr>
      </a:lvl3pPr>
      <a:lvl4pPr marL="1200150" indent="-171450" algn="l" defTabSz="685800" rtl="0" eaLnBrk="1" latinLnBrk="0" hangingPunct="1">
        <a:lnSpc>
          <a:spcPct val="150000"/>
        </a:lnSpc>
        <a:spcBef>
          <a:spcPts val="375"/>
        </a:spcBef>
        <a:buFont typeface="Arial" panose="020B0604020202020204" pitchFamily="34" charset="0"/>
        <a:buChar char="•"/>
        <a:defRPr sz="1350" kern="1200">
          <a:solidFill>
            <a:schemeClr val="bg1"/>
          </a:solidFill>
          <a:latin typeface="Lora" pitchFamily="2" charset="0"/>
          <a:ea typeface="+mn-ea"/>
          <a:cs typeface="+mn-cs"/>
        </a:defRPr>
      </a:lvl4pPr>
      <a:lvl5pPr marL="1543050" indent="-171450" algn="l" defTabSz="685800" rtl="0" eaLnBrk="1" latinLnBrk="0" hangingPunct="1">
        <a:lnSpc>
          <a:spcPct val="150000"/>
        </a:lnSpc>
        <a:spcBef>
          <a:spcPts val="375"/>
        </a:spcBef>
        <a:buFont typeface="Arial" panose="020B0604020202020204" pitchFamily="34" charset="0"/>
        <a:buChar char="•"/>
        <a:defRPr sz="1350" kern="1200">
          <a:solidFill>
            <a:schemeClr val="bg1"/>
          </a:solidFill>
          <a:latin typeface="Lor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creativecommons.org/licenses/by-sa/4.0/" TargetMode="External"/><Relationship Id="rId4" Type="http://schemas.openxmlformats.org/officeDocument/2006/relationships/hyperlink" Target="https://zenodo.org/communities/sfdora/records?q=&amp;l=list&amp;p=1&amp;s=10&amp;sort=newes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jp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hyperlink" Target="https://sfdora.org/" TargetMode="External"/><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witter.com/jdwasmuth/status/167951036171905843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ellcome.org/news/how-we-judge-research-outputs-when-making-funding-decis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los.org/publish/dor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fdora.org/sig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sfdora.org/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805C1C-7FEB-63E0-84DC-64B41DFF4F35}"/>
              </a:ext>
            </a:extLst>
          </p:cNvPr>
          <p:cNvSpPr>
            <a:spLocks noGrp="1"/>
          </p:cNvSpPr>
          <p:nvPr>
            <p:ph type="title"/>
          </p:nvPr>
        </p:nvSpPr>
        <p:spPr/>
        <p:txBody>
          <a:bodyPr/>
          <a:lstStyle/>
          <a:p>
            <a:r>
              <a:rPr lang="en-US" dirty="0">
                <a:latin typeface="Rutan" pitchFamily="50" charset="0"/>
              </a:rPr>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fontScale="85000" lnSpcReduction="20000"/>
          </a:bodyPr>
          <a:lstStyle/>
          <a:p>
            <a:r>
              <a:rPr lang="en-US" sz="1600" dirty="0">
                <a:cs typeface="Calibri" panose="020F0502020204030204" pitchFamily="34" charset="0"/>
              </a:rPr>
              <a:t>Additional resources for users can be found on our </a:t>
            </a:r>
            <a:r>
              <a:rPr lang="en-US" sz="1600" dirty="0">
                <a:cs typeface="Calibri" panose="020F0502020204030204" pitchFamily="34" charset="0"/>
                <a:hlinkClick r:id="rId3"/>
              </a:rPr>
              <a:t>website</a:t>
            </a:r>
            <a:r>
              <a:rPr lang="en-US" sz="1600" dirty="0">
                <a:cs typeface="Calibri" panose="020F0502020204030204" pitchFamily="34" charset="0"/>
              </a:rPr>
              <a:t> and on our </a:t>
            </a:r>
            <a:r>
              <a:rPr lang="en-US" sz="1600" dirty="0" err="1">
                <a:cs typeface="Calibri" panose="020F0502020204030204" pitchFamily="34" charset="0"/>
                <a:hlinkClick r:id="rId4"/>
              </a:rPr>
              <a:t>zenodo</a:t>
            </a:r>
            <a:r>
              <a:rPr lang="en-US" sz="1600" dirty="0">
                <a:cs typeface="Calibri" panose="020F0502020204030204" pitchFamily="34" charset="0"/>
                <a:hlinkClick r:id="rId4"/>
              </a:rPr>
              <a:t> page</a:t>
            </a:r>
            <a:r>
              <a:rPr lang="en-US" sz="1600" dirty="0">
                <a:cs typeface="Calibri" panose="020F0502020204030204" pitchFamily="34" charset="0"/>
              </a:rPr>
              <a:t>.</a:t>
            </a:r>
          </a:p>
          <a:p>
            <a:pPr algn="l"/>
            <a:r>
              <a:rPr lang="en-US" sz="1500" dirty="0">
                <a:latin typeface="+mn-lt"/>
                <a:cs typeface="Calibri" panose="020F0502020204030204" pitchFamily="34" charset="0"/>
              </a:rPr>
              <a:t>This content is available under a Creative Commons Attribution License (</a:t>
            </a:r>
            <a:r>
              <a:rPr lang="en-US" sz="1500" dirty="0">
                <a:latin typeface="+mn-lt"/>
                <a:cs typeface="Calibri" panose="020F0502020204030204" pitchFamily="34" charset="0"/>
                <a:hlinkClick r:id="rId5"/>
              </a:rPr>
              <a:t>CC BY-SA 4.0</a:t>
            </a:r>
            <a:r>
              <a:rPr lang="en-US" sz="1500" dirty="0">
                <a:latin typeface="+mn-lt"/>
                <a:cs typeface="Calibri" panose="020F0502020204030204" pitchFamily="34" charset="0"/>
              </a:rPr>
              <a:t>), except supporter logos. Logos are trademarks or registered trademarks of their respective organizations and may not be reused or reproduced without permission. </a:t>
            </a:r>
            <a:r>
              <a:rPr lang="en-US" sz="1600" dirty="0">
                <a:latin typeface="+mn-lt"/>
                <a:cs typeface="Calibri" panose="020F0502020204030204" pitchFamily="34" charset="0"/>
              </a:rPr>
              <a:t>The DORA logo may be used provided its visual integrity is maintained and it is not used in any way to suggest endorsement by DORA.</a:t>
            </a:r>
            <a:endParaRPr lang="en-US" sz="1500" dirty="0">
              <a:latin typeface="+mn-lt"/>
              <a:cs typeface="Calibri" panose="020F0502020204030204" pitchFamily="34" charset="0"/>
            </a:endParaRPr>
          </a:p>
        </p:txBody>
      </p:sp>
      <p:pic>
        <p:nvPicPr>
          <p:cNvPr id="7" name="Picture 4" descr="Creative Commons CC BY-SA logo.">
            <a:extLst>
              <a:ext uri="{FF2B5EF4-FFF2-40B4-BE49-F238E27FC236}">
                <a16:creationId xmlns:a16="http://schemas.microsoft.com/office/drawing/2014/main" id="{D2A5BA07-0D61-8873-401F-EEBE9BDAC42C}"/>
              </a:ext>
            </a:extLst>
          </p:cNvPr>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4629150" y="2316150"/>
            <a:ext cx="3886200" cy="13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5">
            <a:extLst>
              <a:ext uri="{FF2B5EF4-FFF2-40B4-BE49-F238E27FC236}">
                <a16:creationId xmlns:a16="http://schemas.microsoft.com/office/drawing/2014/main" id="{99B7AFC0-E952-1DDB-A882-5BC6B69854BC}"/>
              </a:ext>
              <a:ext uri="{C183D7F6-B498-43B3-948B-1728B52AA6E4}">
                <adec:decorative xmlns:adec="http://schemas.microsoft.com/office/drawing/2017/decorative" val="1"/>
              </a:ext>
            </a:extLst>
          </p:cNvPr>
          <p:cNvSpPr/>
          <p:nvPr/>
        </p:nvSpPr>
        <p:spPr>
          <a:xfrm>
            <a:off x="2421760" y="4033054"/>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grpSp>
        <p:nvGrpSpPr>
          <p:cNvPr id="54" name="Group 53">
            <a:extLst>
              <a:ext uri="{FF2B5EF4-FFF2-40B4-BE49-F238E27FC236}">
                <a16:creationId xmlns:a16="http://schemas.microsoft.com/office/drawing/2014/main" id="{A8703DEC-B4BB-6547-9130-26B5DA812D81}"/>
              </a:ext>
            </a:extLst>
          </p:cNvPr>
          <p:cNvGrpSpPr/>
          <p:nvPr/>
        </p:nvGrpSpPr>
        <p:grpSpPr>
          <a:xfrm>
            <a:off x="1006449" y="409707"/>
            <a:ext cx="7169945" cy="1065805"/>
            <a:chOff x="1371600" y="546274"/>
            <a:chExt cx="9559927" cy="1421073"/>
          </a:xfrm>
        </p:grpSpPr>
        <p:pic>
          <p:nvPicPr>
            <p:cNvPr id="25" name="Picture 2" descr="DORA logo.">
              <a:extLst>
                <a:ext uri="{FF2B5EF4-FFF2-40B4-BE49-F238E27FC236}">
                  <a16:creationId xmlns:a16="http://schemas.microsoft.com/office/drawing/2014/main" id="{316B7732-D3B4-87A1-91CD-3E466B0409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46274"/>
              <a:ext cx="4114800" cy="1421073"/>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0">
              <a:extLst>
                <a:ext uri="{FF2B5EF4-FFF2-40B4-BE49-F238E27FC236}">
                  <a16:creationId xmlns:a16="http://schemas.microsoft.com/office/drawing/2014/main" id="{935A5E51-38ED-54A5-EB16-EAA95C60F4D5}"/>
                </a:ext>
              </a:extLst>
            </p:cNvPr>
            <p:cNvSpPr txBox="1">
              <a:spLocks/>
            </p:cNvSpPr>
            <p:nvPr/>
          </p:nvSpPr>
          <p:spPr>
            <a:xfrm>
              <a:off x="6452586" y="836182"/>
              <a:ext cx="4478941" cy="841256"/>
            </a:xfrm>
            <a:prstGeom prst="rect">
              <a:avLst/>
            </a:prstGeom>
            <a:ln w="12700" cap="flat">
              <a:noFill/>
              <a:prstDash/>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a:lvl2pPr>
                <a:defRPr/>
              </a:lvl2pPr>
              <a:lvl3pPr>
                <a:defRPr/>
              </a:lvl3pPr>
              <a:lvl4pPr>
                <a:defRPr/>
              </a:lvl4pPr>
              <a:lvl5pPr>
                <a:defRPr/>
              </a:lvl5pPr>
              <a:lvl6pPr>
                <a:defRPr/>
              </a:lvl6pPr>
              <a:lvl7pPr>
                <a:defRPr/>
              </a:lvl7pPr>
              <a:lvl8pPr>
                <a:defRPr/>
              </a:lvl8pPr>
              <a:lvl9pPr>
                <a:defRPr/>
              </a:lvl9pPr>
            </a:lstStyle>
            <a:p>
              <a:pPr defTabSz="619109" hangingPunct="0">
                <a:lnSpc>
                  <a:spcPct val="100000"/>
                </a:lnSpc>
                <a:spcBef>
                  <a:spcPts val="0"/>
                </a:spcBef>
                <a:defRPr/>
              </a:pPr>
              <a:r>
                <a:rPr lang="en-US" sz="1800" b="1" dirty="0">
                  <a:solidFill>
                    <a:prstClr val="white"/>
                  </a:solidFill>
                  <a:latin typeface="Jaapokki" panose="00000500000000000000" pitchFamily="50" charset="0"/>
                  <a:ea typeface="Roboto" pitchFamily="2" charset="0"/>
                  <a:cs typeface="Calibri" pitchFamily="34" charset="0"/>
                </a:rPr>
                <a:t>Improving research assessment</a:t>
              </a:r>
              <a:endParaRPr lang="en-US" sz="1800" b="1" dirty="0">
                <a:solidFill>
                  <a:prstClr val="white"/>
                </a:solidFill>
                <a:latin typeface="Lora"/>
                <a:sym typeface="Helvetica Neue"/>
              </a:endParaRPr>
            </a:p>
          </p:txBody>
        </p:sp>
      </p:grpSp>
      <p:sp>
        <p:nvSpPr>
          <p:cNvPr id="27" name="TextBox 26">
            <a:extLst>
              <a:ext uri="{FF2B5EF4-FFF2-40B4-BE49-F238E27FC236}">
                <a16:creationId xmlns:a16="http://schemas.microsoft.com/office/drawing/2014/main" id="{4F91D947-9944-C798-9B37-7ED89DB036EB}"/>
              </a:ext>
            </a:extLst>
          </p:cNvPr>
          <p:cNvSpPr txBox="1"/>
          <p:nvPr/>
        </p:nvSpPr>
        <p:spPr>
          <a:xfrm>
            <a:off x="577440" y="1788262"/>
            <a:ext cx="7989120" cy="1272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09" hangingPunct="0">
              <a:spcAft>
                <a:spcPts val="900"/>
              </a:spcAft>
            </a:pPr>
            <a:r>
              <a:rPr lang="en-US" sz="2400" dirty="0">
                <a:solidFill>
                  <a:srgbClr val="FFFFFF"/>
                </a:solidFill>
                <a:latin typeface="Lora" pitchFamily="2" charset="0"/>
                <a:ea typeface="Roboto" pitchFamily="2" charset="0"/>
                <a:cs typeface="Calibri" pitchFamily="34" charset="0"/>
                <a:sym typeface="Helvetica Neue"/>
              </a:rPr>
              <a:t>Signed by over 26,000 people and organizations</a:t>
            </a:r>
          </a:p>
          <a:p>
            <a:pPr algn="ctr" defTabSz="619109" hangingPunct="0">
              <a:spcAft>
                <a:spcPts val="900"/>
              </a:spcAft>
            </a:pPr>
            <a:endParaRPr lang="en-US" sz="750" dirty="0">
              <a:solidFill>
                <a:srgbClr val="FFFFFF"/>
              </a:solidFill>
              <a:latin typeface="Lora" pitchFamily="2" charset="0"/>
              <a:ea typeface="Roboto" pitchFamily="2" charset="0"/>
              <a:cs typeface="Calibri" pitchFamily="34" charset="0"/>
              <a:sym typeface="Helvetica Neue"/>
            </a:endParaRPr>
          </a:p>
          <a:p>
            <a:pPr algn="ctr" defTabSz="619109" hangingPunct="0"/>
            <a:r>
              <a:rPr lang="en-US" sz="1350" dirty="0">
                <a:solidFill>
                  <a:srgbClr val="FFFFFF"/>
                </a:solidFill>
                <a:latin typeface="Lora" pitchFamily="2" charset="0"/>
                <a:ea typeface="Roboto" pitchFamily="2" charset="0"/>
                <a:cs typeface="Calibri" pitchFamily="34" charset="0"/>
                <a:sym typeface="Helvetica Neue"/>
                <a:hlinkClick r:id="rId4"/>
              </a:rPr>
              <a:t>sfdora.org</a:t>
            </a:r>
            <a:r>
              <a:rPr lang="en-US" sz="1350" dirty="0">
                <a:solidFill>
                  <a:srgbClr val="FFFFFF"/>
                </a:solidFill>
                <a:latin typeface="Lora" pitchFamily="2" charset="0"/>
                <a:ea typeface="Roboto" pitchFamily="2" charset="0"/>
                <a:cs typeface="Calibri" pitchFamily="34" charset="0"/>
                <a:sym typeface="Helvetica Neue"/>
              </a:rPr>
              <a:t>  </a:t>
            </a:r>
          </a:p>
          <a:p>
            <a:pPr algn="ctr" defTabSz="619109" hangingPunct="0">
              <a:spcBef>
                <a:spcPts val="450"/>
              </a:spcBef>
            </a:pPr>
            <a:r>
              <a:rPr lang="en-US" sz="1350" dirty="0">
                <a:solidFill>
                  <a:srgbClr val="FFFFFF"/>
                </a:solidFill>
                <a:latin typeface="Lora" pitchFamily="2" charset="0"/>
                <a:ea typeface="Roboto" pitchFamily="2" charset="0"/>
                <a:cs typeface="Calibri" pitchFamily="34" charset="0"/>
                <a:sym typeface="Helvetica Neue"/>
              </a:rPr>
              <a:t>@</a:t>
            </a:r>
            <a:r>
              <a:rPr lang="en-US" sz="1350" dirty="0" err="1">
                <a:solidFill>
                  <a:srgbClr val="FFFFFF"/>
                </a:solidFill>
                <a:latin typeface="Lora" pitchFamily="2" charset="0"/>
                <a:ea typeface="Roboto" pitchFamily="2" charset="0"/>
                <a:cs typeface="Calibri" pitchFamily="34" charset="0"/>
                <a:sym typeface="Helvetica Neue"/>
              </a:rPr>
              <a:t>DORAssessment</a:t>
            </a:r>
            <a:r>
              <a:rPr lang="en-US" sz="1350" dirty="0">
                <a:solidFill>
                  <a:srgbClr val="FFFFFF"/>
                </a:solidFill>
                <a:latin typeface="Lora" pitchFamily="2" charset="0"/>
                <a:ea typeface="Roboto" pitchFamily="2" charset="0"/>
                <a:cs typeface="Calibri" pitchFamily="34" charset="0"/>
                <a:sym typeface="Helvetica Neue"/>
              </a:rPr>
              <a:t> on Bluesky and Declaration on Research Assessment on LinkedIn</a:t>
            </a:r>
          </a:p>
        </p:txBody>
      </p:sp>
      <p:sp>
        <p:nvSpPr>
          <p:cNvPr id="28" name="Subtitle 2">
            <a:extLst>
              <a:ext uri="{FF2B5EF4-FFF2-40B4-BE49-F238E27FC236}">
                <a16:creationId xmlns:a16="http://schemas.microsoft.com/office/drawing/2014/main" id="{930B6BCD-FDA7-3205-577A-C96737817D18}"/>
              </a:ext>
            </a:extLst>
          </p:cNvPr>
          <p:cNvSpPr txBox="1">
            <a:spLocks/>
          </p:cNvSpPr>
          <p:nvPr/>
        </p:nvSpPr>
        <p:spPr>
          <a:xfrm>
            <a:off x="2934042" y="3247443"/>
            <a:ext cx="2750898" cy="28709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defTabSz="619109">
              <a:defRPr sz="4000"/>
            </a:pPr>
            <a:r>
              <a:rPr lang="en-US" sz="1800" dirty="0">
                <a:latin typeface="Rutan" pitchFamily="50" charset="0"/>
                <a:cs typeface="Calibri" panose="020F0502020204030204" pitchFamily="34" charset="0"/>
              </a:rPr>
              <a:t>Supporting organizations</a:t>
            </a:r>
          </a:p>
        </p:txBody>
      </p:sp>
      <p:sp>
        <p:nvSpPr>
          <p:cNvPr id="8" name="Rectangle 15">
            <a:extLst>
              <a:ext uri="{FF2B5EF4-FFF2-40B4-BE49-F238E27FC236}">
                <a16:creationId xmlns:a16="http://schemas.microsoft.com/office/drawing/2014/main" id="{05DB374F-BD5F-4495-E3AD-176E84C0187E}"/>
              </a:ext>
              <a:ext uri="{C183D7F6-B498-43B3-948B-1728B52AA6E4}">
                <adec:decorative xmlns:adec="http://schemas.microsoft.com/office/drawing/2017/decorative" val="1"/>
              </a:ext>
            </a:extLst>
          </p:cNvPr>
          <p:cNvSpPr/>
          <p:nvPr/>
        </p:nvSpPr>
        <p:spPr>
          <a:xfrm>
            <a:off x="8146470" y="401855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9" name="Rectangle 6">
            <a:extLst>
              <a:ext uri="{FF2B5EF4-FFF2-40B4-BE49-F238E27FC236}">
                <a16:creationId xmlns:a16="http://schemas.microsoft.com/office/drawing/2014/main" id="{47CCEFE3-3CD2-4041-1C20-B98FF084BB5F}"/>
              </a:ext>
              <a:ext uri="{C183D7F6-B498-43B3-948B-1728B52AA6E4}">
                <adec:decorative xmlns:adec="http://schemas.microsoft.com/office/drawing/2017/decorative" val="1"/>
              </a:ext>
            </a:extLst>
          </p:cNvPr>
          <p:cNvSpPr/>
          <p:nvPr/>
        </p:nvSpPr>
        <p:spPr>
          <a:xfrm>
            <a:off x="8134937" y="4464668"/>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3" name="Rectangle 15">
            <a:extLst>
              <a:ext uri="{FF2B5EF4-FFF2-40B4-BE49-F238E27FC236}">
                <a16:creationId xmlns:a16="http://schemas.microsoft.com/office/drawing/2014/main" id="{19E245EB-79E4-8F99-9DF4-4FDABB7F1824}"/>
              </a:ext>
              <a:ext uri="{C183D7F6-B498-43B3-948B-1728B52AA6E4}">
                <adec:decorative xmlns:adec="http://schemas.microsoft.com/office/drawing/2017/decorative" val="1"/>
              </a:ext>
            </a:extLst>
          </p:cNvPr>
          <p:cNvSpPr/>
          <p:nvPr/>
        </p:nvSpPr>
        <p:spPr>
          <a:xfrm>
            <a:off x="5179476" y="4477572"/>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4" name="Rectangle 17">
            <a:extLst>
              <a:ext uri="{FF2B5EF4-FFF2-40B4-BE49-F238E27FC236}">
                <a16:creationId xmlns:a16="http://schemas.microsoft.com/office/drawing/2014/main" id="{7951C7CC-C189-4C9E-A431-09137AE20E95}"/>
              </a:ext>
              <a:ext uri="{C183D7F6-B498-43B3-948B-1728B52AA6E4}">
                <adec:decorative xmlns:adec="http://schemas.microsoft.com/office/drawing/2017/decorative" val="1"/>
              </a:ext>
            </a:extLst>
          </p:cNvPr>
          <p:cNvSpPr/>
          <p:nvPr/>
        </p:nvSpPr>
        <p:spPr>
          <a:xfrm>
            <a:off x="5181680" y="4025240"/>
            <a:ext cx="822975" cy="366741"/>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5" name="Rectangle 11">
            <a:extLst>
              <a:ext uri="{FF2B5EF4-FFF2-40B4-BE49-F238E27FC236}">
                <a16:creationId xmlns:a16="http://schemas.microsoft.com/office/drawing/2014/main" id="{B9B6D034-9F6A-7F2C-5787-0E160C1C2864}"/>
              </a:ext>
              <a:ext uri="{C183D7F6-B498-43B3-948B-1728B52AA6E4}">
                <adec:decorative xmlns:adec="http://schemas.microsoft.com/office/drawing/2017/decorative" val="1"/>
              </a:ext>
            </a:extLst>
          </p:cNvPr>
          <p:cNvSpPr/>
          <p:nvPr/>
        </p:nvSpPr>
        <p:spPr>
          <a:xfrm>
            <a:off x="6095395" y="402524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7" name="Rectangle 15">
            <a:extLst>
              <a:ext uri="{FF2B5EF4-FFF2-40B4-BE49-F238E27FC236}">
                <a16:creationId xmlns:a16="http://schemas.microsoft.com/office/drawing/2014/main" id="{302AC43F-011D-9356-6F2C-84326A8BA782}"/>
              </a:ext>
              <a:ext uri="{C183D7F6-B498-43B3-948B-1728B52AA6E4}">
                <adec:decorative xmlns:adec="http://schemas.microsoft.com/office/drawing/2017/decorative" val="1"/>
              </a:ext>
            </a:extLst>
          </p:cNvPr>
          <p:cNvSpPr/>
          <p:nvPr/>
        </p:nvSpPr>
        <p:spPr>
          <a:xfrm>
            <a:off x="4236001" y="4487813"/>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8" name="Rectangle 15">
            <a:extLst>
              <a:ext uri="{FF2B5EF4-FFF2-40B4-BE49-F238E27FC236}">
                <a16:creationId xmlns:a16="http://schemas.microsoft.com/office/drawing/2014/main" id="{2EA02675-7D33-D4F9-0C7D-4895177CDB0D}"/>
              </a:ext>
              <a:ext uri="{C183D7F6-B498-43B3-948B-1728B52AA6E4}">
                <adec:decorative xmlns:adec="http://schemas.microsoft.com/office/drawing/2017/decorative" val="1"/>
              </a:ext>
            </a:extLst>
          </p:cNvPr>
          <p:cNvSpPr/>
          <p:nvPr/>
        </p:nvSpPr>
        <p:spPr>
          <a:xfrm>
            <a:off x="4233797" y="4026789"/>
            <a:ext cx="850254" cy="352981"/>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9" name="Rectangle 18">
            <a:extLst>
              <a:ext uri="{FF2B5EF4-FFF2-40B4-BE49-F238E27FC236}">
                <a16:creationId xmlns:a16="http://schemas.microsoft.com/office/drawing/2014/main" id="{468844C5-E7BC-7B22-ADE6-A3DAF94A0A2A}"/>
              </a:ext>
              <a:ext uri="{C183D7F6-B498-43B3-948B-1728B52AA6E4}">
                <adec:decorative xmlns:adec="http://schemas.microsoft.com/office/drawing/2017/decorative" val="1"/>
              </a:ext>
            </a:extLst>
          </p:cNvPr>
          <p:cNvSpPr/>
          <p:nvPr/>
        </p:nvSpPr>
        <p:spPr>
          <a:xfrm>
            <a:off x="2410648" y="4493762"/>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21" name="Rectangle 15">
            <a:extLst>
              <a:ext uri="{FF2B5EF4-FFF2-40B4-BE49-F238E27FC236}">
                <a16:creationId xmlns:a16="http://schemas.microsoft.com/office/drawing/2014/main" id="{0C0322C7-01A6-CD0C-1DBA-77F93B5B4C02}"/>
              </a:ext>
              <a:ext uri="{C183D7F6-B498-43B3-948B-1728B52AA6E4}">
                <adec:decorative xmlns:adec="http://schemas.microsoft.com/office/drawing/2017/decorative" val="1"/>
              </a:ext>
            </a:extLst>
          </p:cNvPr>
          <p:cNvSpPr/>
          <p:nvPr/>
        </p:nvSpPr>
        <p:spPr>
          <a:xfrm>
            <a:off x="3320082" y="4026665"/>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algn="r" defTabSz="685783">
              <a:defRPr sz="3200" b="0">
                <a:latin typeface="+mn-lt"/>
                <a:ea typeface="+mn-ea"/>
                <a:cs typeface="+mn-cs"/>
                <a:sym typeface="Helvetica Neue Medium"/>
              </a:defRPr>
            </a:pPr>
            <a:endParaRPr sz="2400" dirty="0">
              <a:solidFill>
                <a:prstClr val="black"/>
              </a:solidFill>
              <a:latin typeface="Lora"/>
              <a:sym typeface="Helvetica Neue Medium"/>
            </a:endParaRPr>
          </a:p>
        </p:txBody>
      </p:sp>
      <p:sp>
        <p:nvSpPr>
          <p:cNvPr id="22" name="Rectangle 15">
            <a:extLst>
              <a:ext uri="{FF2B5EF4-FFF2-40B4-BE49-F238E27FC236}">
                <a16:creationId xmlns:a16="http://schemas.microsoft.com/office/drawing/2014/main" id="{5FE2C232-5EDD-8B33-4DA9-6C19E687CB38}"/>
              </a:ext>
              <a:ext uri="{C183D7F6-B498-43B3-948B-1728B52AA6E4}">
                <adec:decorative xmlns:adec="http://schemas.microsoft.com/office/drawing/2017/decorative" val="1"/>
              </a:ext>
            </a:extLst>
          </p:cNvPr>
          <p:cNvSpPr/>
          <p:nvPr/>
        </p:nvSpPr>
        <p:spPr>
          <a:xfrm>
            <a:off x="1247806" y="449419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23" name="Rectangle 15">
            <a:extLst>
              <a:ext uri="{FF2B5EF4-FFF2-40B4-BE49-F238E27FC236}">
                <a16:creationId xmlns:a16="http://schemas.microsoft.com/office/drawing/2014/main" id="{E557A727-D468-3628-FFEE-59BCF2319F93}"/>
              </a:ext>
              <a:ext uri="{C183D7F6-B498-43B3-948B-1728B52AA6E4}">
                <adec:decorative xmlns:adec="http://schemas.microsoft.com/office/drawing/2017/decorative" val="1"/>
              </a:ext>
            </a:extLst>
          </p:cNvPr>
          <p:cNvSpPr/>
          <p:nvPr/>
        </p:nvSpPr>
        <p:spPr>
          <a:xfrm>
            <a:off x="1247806" y="401191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24" name="Rectangle 15">
            <a:extLst>
              <a:ext uri="{FF2B5EF4-FFF2-40B4-BE49-F238E27FC236}">
                <a16:creationId xmlns:a16="http://schemas.microsoft.com/office/drawing/2014/main" id="{CBEF85D0-3AF6-1B4F-137C-CB44B042EDA3}"/>
              </a:ext>
              <a:ext uri="{C183D7F6-B498-43B3-948B-1728B52AA6E4}">
                <adec:decorative xmlns:adec="http://schemas.microsoft.com/office/drawing/2017/decorative" val="1"/>
              </a:ext>
            </a:extLst>
          </p:cNvPr>
          <p:cNvSpPr/>
          <p:nvPr/>
        </p:nvSpPr>
        <p:spPr>
          <a:xfrm>
            <a:off x="6095395" y="4486944"/>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dirty="0">
              <a:solidFill>
                <a:prstClr val="black"/>
              </a:solidFill>
              <a:latin typeface="Lora"/>
              <a:sym typeface="Helvetica Neue Medium"/>
            </a:endParaRPr>
          </a:p>
        </p:txBody>
      </p:sp>
      <p:sp>
        <p:nvSpPr>
          <p:cNvPr id="29" name="TextBox 28">
            <a:extLst>
              <a:ext uri="{FF2B5EF4-FFF2-40B4-BE49-F238E27FC236}">
                <a16:creationId xmlns:a16="http://schemas.microsoft.com/office/drawing/2014/main" id="{C8B60A1A-2696-971C-D57F-7825C622076A}"/>
              </a:ext>
            </a:extLst>
          </p:cNvPr>
          <p:cNvSpPr txBox="1"/>
          <p:nvPr/>
        </p:nvSpPr>
        <p:spPr>
          <a:xfrm>
            <a:off x="1232954" y="3666336"/>
            <a:ext cx="746999"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ctr" defTabSz="619109" hangingPunct="0"/>
            <a:r>
              <a:rPr lang="en-US" sz="1200" dirty="0">
                <a:solidFill>
                  <a:srgbClr val="FFFFFF"/>
                </a:solidFill>
                <a:latin typeface="Lora"/>
                <a:sym typeface="Helvetica Neue"/>
              </a:rPr>
              <a:t>Visionary</a:t>
            </a:r>
          </a:p>
        </p:txBody>
      </p:sp>
      <p:pic>
        <p:nvPicPr>
          <p:cNvPr id="30" name="Picture 29" descr="HHMI">
            <a:extLst>
              <a:ext uri="{FF2B5EF4-FFF2-40B4-BE49-F238E27FC236}">
                <a16:creationId xmlns:a16="http://schemas.microsoft.com/office/drawing/2014/main" id="{8966AADA-EDC3-F95B-0DF3-F5933731979B}"/>
              </a:ext>
            </a:extLst>
          </p:cNvPr>
          <p:cNvPicPr>
            <a:picLocks noChangeAspect="1"/>
          </p:cNvPicPr>
          <p:nvPr/>
        </p:nvPicPr>
        <p:blipFill>
          <a:blip r:embed="rId5"/>
          <a:stretch>
            <a:fillRect/>
          </a:stretch>
        </p:blipFill>
        <p:spPr>
          <a:xfrm>
            <a:off x="2549499" y="4052501"/>
            <a:ext cx="429370" cy="286247"/>
          </a:xfrm>
          <a:prstGeom prst="rect">
            <a:avLst/>
          </a:prstGeom>
        </p:spPr>
      </p:pic>
      <p:pic>
        <p:nvPicPr>
          <p:cNvPr id="31" name="Picture 30" descr="Swiss National Science Foundation">
            <a:extLst>
              <a:ext uri="{FF2B5EF4-FFF2-40B4-BE49-F238E27FC236}">
                <a16:creationId xmlns:a16="http://schemas.microsoft.com/office/drawing/2014/main" id="{7404F0AC-916A-2726-ED5B-1F5747AFB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5549" y="4090894"/>
            <a:ext cx="749693" cy="169931"/>
          </a:xfrm>
          <a:prstGeom prst="rect">
            <a:avLst/>
          </a:prstGeom>
        </p:spPr>
      </p:pic>
      <p:pic>
        <p:nvPicPr>
          <p:cNvPr id="32" name="Picture 31" descr="UK Research and Innovation">
            <a:extLst>
              <a:ext uri="{FF2B5EF4-FFF2-40B4-BE49-F238E27FC236}">
                <a16:creationId xmlns:a16="http://schemas.microsoft.com/office/drawing/2014/main" id="{B12EBB69-7F11-2197-0B54-D7A0653AF0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2587" y="4559078"/>
            <a:ext cx="715616" cy="210996"/>
          </a:xfrm>
          <a:prstGeom prst="rect">
            <a:avLst/>
          </a:prstGeom>
          <a:ln w="38100">
            <a:noFill/>
          </a:ln>
        </p:spPr>
      </p:pic>
      <p:sp>
        <p:nvSpPr>
          <p:cNvPr id="33" name="TextBox 32">
            <a:extLst>
              <a:ext uri="{FF2B5EF4-FFF2-40B4-BE49-F238E27FC236}">
                <a16:creationId xmlns:a16="http://schemas.microsoft.com/office/drawing/2014/main" id="{BA5EC88E-4261-E5D7-86ED-B1CF939E7BB0}"/>
              </a:ext>
            </a:extLst>
          </p:cNvPr>
          <p:cNvSpPr txBox="1"/>
          <p:nvPr/>
        </p:nvSpPr>
        <p:spPr>
          <a:xfrm>
            <a:off x="2353020" y="3669139"/>
            <a:ext cx="751809"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r" defTabSz="619109" hangingPunct="0"/>
            <a:r>
              <a:rPr lang="en-US" sz="1200" dirty="0">
                <a:solidFill>
                  <a:srgbClr val="FFFFFF"/>
                </a:solidFill>
                <a:latin typeface="Lora"/>
                <a:sym typeface="Helvetica Neue"/>
              </a:rPr>
              <a:t>Sustainer</a:t>
            </a:r>
          </a:p>
        </p:txBody>
      </p:sp>
      <p:pic>
        <p:nvPicPr>
          <p:cNvPr id="34" name="Picture 9" descr="ASCB">
            <a:extLst>
              <a:ext uri="{FF2B5EF4-FFF2-40B4-BE49-F238E27FC236}">
                <a16:creationId xmlns:a16="http://schemas.microsoft.com/office/drawing/2014/main" id="{BC76D926-861E-0BAE-89B5-3142C5165840}"/>
              </a:ext>
            </a:extLst>
          </p:cNvPr>
          <p:cNvPicPr>
            <a:picLocks noChangeAspect="1"/>
          </p:cNvPicPr>
          <p:nvPr/>
        </p:nvPicPr>
        <p:blipFill>
          <a:blip r:embed="rId8"/>
          <a:srcRect/>
          <a:stretch>
            <a:fillRect/>
          </a:stretch>
        </p:blipFill>
        <p:spPr>
          <a:xfrm>
            <a:off x="3435871" y="4083156"/>
            <a:ext cx="593600" cy="245354"/>
          </a:xfrm>
          <a:prstGeom prst="rect">
            <a:avLst/>
          </a:prstGeom>
          <a:ln w="12700" cap="flat">
            <a:noFill/>
            <a:miter lim="400000"/>
          </a:ln>
          <a:effectLst/>
        </p:spPr>
      </p:pic>
      <p:pic>
        <p:nvPicPr>
          <p:cNvPr id="36" name="Picture 35" descr="Dutch Research Council (NWO)">
            <a:extLst>
              <a:ext uri="{FF2B5EF4-FFF2-40B4-BE49-F238E27FC236}">
                <a16:creationId xmlns:a16="http://schemas.microsoft.com/office/drawing/2014/main" id="{594AA5E8-8245-0767-4EB3-F4079E0AAD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8525" y="4519319"/>
            <a:ext cx="178904" cy="289655"/>
          </a:xfrm>
          <a:prstGeom prst="rect">
            <a:avLst/>
          </a:prstGeom>
        </p:spPr>
      </p:pic>
      <p:pic>
        <p:nvPicPr>
          <p:cNvPr id="37" name="Picture 36" descr="eLife">
            <a:extLst>
              <a:ext uri="{FF2B5EF4-FFF2-40B4-BE49-F238E27FC236}">
                <a16:creationId xmlns:a16="http://schemas.microsoft.com/office/drawing/2014/main" id="{94D938CF-F8C3-5F58-9BA0-2FF960E796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6614" y="4049913"/>
            <a:ext cx="749693" cy="294523"/>
          </a:xfrm>
          <a:prstGeom prst="rect">
            <a:avLst/>
          </a:prstGeom>
        </p:spPr>
      </p:pic>
      <p:pic>
        <p:nvPicPr>
          <p:cNvPr id="38" name="Picture 37" descr="EMBO">
            <a:extLst>
              <a:ext uri="{FF2B5EF4-FFF2-40B4-BE49-F238E27FC236}">
                <a16:creationId xmlns:a16="http://schemas.microsoft.com/office/drawing/2014/main" id="{5B6CBAB7-C65B-8C90-6B6E-9A7A7C6ED0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75402" y="4504852"/>
            <a:ext cx="546377" cy="306693"/>
          </a:xfrm>
          <a:prstGeom prst="rect">
            <a:avLst/>
          </a:prstGeom>
        </p:spPr>
      </p:pic>
      <p:pic>
        <p:nvPicPr>
          <p:cNvPr id="41" name="Graphic 40" descr="The Research Council of Norway">
            <a:extLst>
              <a:ext uri="{FF2B5EF4-FFF2-40B4-BE49-F238E27FC236}">
                <a16:creationId xmlns:a16="http://schemas.microsoft.com/office/drawing/2014/main" id="{5E1A5420-E0DC-5E8B-74D6-E25DD81C7C2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19422" y="4127471"/>
            <a:ext cx="749693" cy="136308"/>
          </a:xfrm>
          <a:prstGeom prst="rect">
            <a:avLst/>
          </a:prstGeom>
        </p:spPr>
      </p:pic>
      <p:pic>
        <p:nvPicPr>
          <p:cNvPr id="42" name="Picture 8" descr="Wellcome">
            <a:extLst>
              <a:ext uri="{FF2B5EF4-FFF2-40B4-BE49-F238E27FC236}">
                <a16:creationId xmlns:a16="http://schemas.microsoft.com/office/drawing/2014/main" id="{64D423D9-FC1F-4FF0-3A14-50667D108FC5}"/>
              </a:ext>
            </a:extLst>
          </p:cNvPr>
          <p:cNvPicPr>
            <a:picLocks noChangeAspect="1"/>
          </p:cNvPicPr>
          <p:nvPr/>
        </p:nvPicPr>
        <p:blipFill>
          <a:blip r:embed="rId13"/>
          <a:stretch>
            <a:fillRect/>
          </a:stretch>
        </p:blipFill>
        <p:spPr>
          <a:xfrm>
            <a:off x="5448941" y="4505473"/>
            <a:ext cx="286247" cy="286247"/>
          </a:xfrm>
          <a:prstGeom prst="rect">
            <a:avLst/>
          </a:prstGeom>
          <a:ln w="12700" cap="flat">
            <a:noFill/>
            <a:miter lim="400000"/>
          </a:ln>
          <a:effectLst/>
        </p:spPr>
      </p:pic>
      <p:sp>
        <p:nvSpPr>
          <p:cNvPr id="43" name="TextBox 42">
            <a:extLst>
              <a:ext uri="{FF2B5EF4-FFF2-40B4-BE49-F238E27FC236}">
                <a16:creationId xmlns:a16="http://schemas.microsoft.com/office/drawing/2014/main" id="{D99D8D0C-905D-B9C2-6C58-D31FEC8C0623}"/>
              </a:ext>
            </a:extLst>
          </p:cNvPr>
          <p:cNvSpPr txBox="1"/>
          <p:nvPr/>
        </p:nvSpPr>
        <p:spPr>
          <a:xfrm>
            <a:off x="8040991" y="3689727"/>
            <a:ext cx="934551"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r" defTabSz="619109" hangingPunct="0"/>
            <a:r>
              <a:rPr lang="en-US" sz="1200" dirty="0">
                <a:solidFill>
                  <a:srgbClr val="FFFFFF"/>
                </a:solidFill>
                <a:latin typeface="Lora"/>
                <a:sym typeface="Helvetica Neue"/>
              </a:rPr>
              <a:t>Contributor</a:t>
            </a:r>
          </a:p>
        </p:txBody>
      </p:sp>
      <p:pic>
        <p:nvPicPr>
          <p:cNvPr id="47" name="Picture 46" descr="Iowa State University - University Library">
            <a:extLst>
              <a:ext uri="{FF2B5EF4-FFF2-40B4-BE49-F238E27FC236}">
                <a16:creationId xmlns:a16="http://schemas.microsoft.com/office/drawing/2014/main" id="{666EE8B7-CB57-ACF8-EA1B-3261D8ADFF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48156" y="4561216"/>
            <a:ext cx="797333" cy="143816"/>
          </a:xfrm>
          <a:prstGeom prst="rect">
            <a:avLst/>
          </a:prstGeom>
        </p:spPr>
      </p:pic>
      <p:pic>
        <p:nvPicPr>
          <p:cNvPr id="3" name="Picture 2">
            <a:extLst>
              <a:ext uri="{FF2B5EF4-FFF2-40B4-BE49-F238E27FC236}">
                <a16:creationId xmlns:a16="http://schemas.microsoft.com/office/drawing/2014/main" id="{BF211FA3-A39D-34FE-D27E-152FAD81C9F9}"/>
              </a:ext>
            </a:extLst>
          </p:cNvPr>
          <p:cNvPicPr>
            <a:picLocks noChangeAspect="1"/>
          </p:cNvPicPr>
          <p:nvPr/>
        </p:nvPicPr>
        <p:blipFill>
          <a:blip r:embed="rId15"/>
          <a:stretch>
            <a:fillRect/>
          </a:stretch>
        </p:blipFill>
        <p:spPr>
          <a:xfrm>
            <a:off x="8159688" y="4077496"/>
            <a:ext cx="811960" cy="193102"/>
          </a:xfrm>
          <a:prstGeom prst="rect">
            <a:avLst/>
          </a:prstGeom>
        </p:spPr>
      </p:pic>
      <p:pic>
        <p:nvPicPr>
          <p:cNvPr id="5" name="Picture 4">
            <a:extLst>
              <a:ext uri="{FF2B5EF4-FFF2-40B4-BE49-F238E27FC236}">
                <a16:creationId xmlns:a16="http://schemas.microsoft.com/office/drawing/2014/main" id="{F67462D0-592D-FF63-C701-8AD9376FBE64}"/>
              </a:ext>
            </a:extLst>
          </p:cNvPr>
          <p:cNvPicPr>
            <a:picLocks noChangeAspect="1"/>
          </p:cNvPicPr>
          <p:nvPr/>
        </p:nvPicPr>
        <p:blipFill>
          <a:blip r:embed="rId16"/>
          <a:stretch>
            <a:fillRect/>
          </a:stretch>
        </p:blipFill>
        <p:spPr>
          <a:xfrm>
            <a:off x="6225126" y="4047507"/>
            <a:ext cx="479210" cy="275546"/>
          </a:xfrm>
          <a:prstGeom prst="rect">
            <a:avLst/>
          </a:prstGeom>
        </p:spPr>
      </p:pic>
      <p:sp>
        <p:nvSpPr>
          <p:cNvPr id="2" name="TextBox 1">
            <a:extLst>
              <a:ext uri="{FF2B5EF4-FFF2-40B4-BE49-F238E27FC236}">
                <a16:creationId xmlns:a16="http://schemas.microsoft.com/office/drawing/2014/main" id="{43FF3687-F9AC-C8DC-DD06-6D59A9CE3E5D}"/>
              </a:ext>
            </a:extLst>
          </p:cNvPr>
          <p:cNvSpPr txBox="1"/>
          <p:nvPr/>
        </p:nvSpPr>
        <p:spPr>
          <a:xfrm>
            <a:off x="236318" y="3679157"/>
            <a:ext cx="623569" cy="4462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ctr" defTabSz="619109" hangingPunct="0"/>
            <a:r>
              <a:rPr lang="en-US" sz="1200" dirty="0">
                <a:solidFill>
                  <a:srgbClr val="FFFFFF"/>
                </a:solidFill>
                <a:latin typeface="Lora"/>
                <a:sym typeface="Helvetica Neue"/>
              </a:rPr>
              <a:t>Project </a:t>
            </a:r>
          </a:p>
          <a:p>
            <a:pPr algn="ctr" defTabSz="619109" hangingPunct="0"/>
            <a:r>
              <a:rPr lang="en-US" sz="1200" dirty="0">
                <a:solidFill>
                  <a:srgbClr val="FFFFFF"/>
                </a:solidFill>
                <a:latin typeface="Lora"/>
                <a:sym typeface="Helvetica Neue"/>
              </a:rPr>
              <a:t>TARA</a:t>
            </a:r>
          </a:p>
        </p:txBody>
      </p:sp>
      <p:sp>
        <p:nvSpPr>
          <p:cNvPr id="4" name="Rectangle 15">
            <a:extLst>
              <a:ext uri="{FF2B5EF4-FFF2-40B4-BE49-F238E27FC236}">
                <a16:creationId xmlns:a16="http://schemas.microsoft.com/office/drawing/2014/main" id="{9AD06F12-B30C-D0E5-65C0-4209FC1FCEBC}"/>
              </a:ext>
              <a:ext uri="{C183D7F6-B498-43B3-948B-1728B52AA6E4}">
                <adec:decorative xmlns:adec="http://schemas.microsoft.com/office/drawing/2017/decorative" val="1"/>
              </a:ext>
            </a:extLst>
          </p:cNvPr>
          <p:cNvSpPr/>
          <p:nvPr/>
        </p:nvSpPr>
        <p:spPr>
          <a:xfrm>
            <a:off x="143393" y="4231613"/>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pic>
        <p:nvPicPr>
          <p:cNvPr id="10" name="Picture 9" descr="A yellow text on a white background&#10;&#10;AI-generated content may be incorrect.">
            <a:extLst>
              <a:ext uri="{FF2B5EF4-FFF2-40B4-BE49-F238E27FC236}">
                <a16:creationId xmlns:a16="http://schemas.microsoft.com/office/drawing/2014/main" id="{49272115-A3BC-5C61-E014-0C10495F7BC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3884" y="4299619"/>
            <a:ext cx="735021" cy="212114"/>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87DA9D65-EECA-5A64-B3E7-7D9F6A754E2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36142" y="4505295"/>
            <a:ext cx="752610" cy="255658"/>
          </a:xfrm>
          <a:prstGeom prst="rect">
            <a:avLst/>
          </a:prstGeom>
        </p:spPr>
      </p:pic>
      <p:sp>
        <p:nvSpPr>
          <p:cNvPr id="40" name="Rectangle 15">
            <a:extLst>
              <a:ext uri="{FF2B5EF4-FFF2-40B4-BE49-F238E27FC236}">
                <a16:creationId xmlns:a16="http://schemas.microsoft.com/office/drawing/2014/main" id="{E5861ECF-074F-C1CF-AF53-F9539A606A42}"/>
              </a:ext>
              <a:ext uri="{C183D7F6-B498-43B3-948B-1728B52AA6E4}">
                <adec:decorative xmlns:adec="http://schemas.microsoft.com/office/drawing/2017/decorative" val="1"/>
              </a:ext>
            </a:extLst>
          </p:cNvPr>
          <p:cNvSpPr/>
          <p:nvPr/>
        </p:nvSpPr>
        <p:spPr>
          <a:xfrm>
            <a:off x="3340345" y="4492602"/>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46" name="Rectangle 15">
            <a:extLst>
              <a:ext uri="{FF2B5EF4-FFF2-40B4-BE49-F238E27FC236}">
                <a16:creationId xmlns:a16="http://schemas.microsoft.com/office/drawing/2014/main" id="{16FF3D5A-4C1C-0DAA-038D-FB679CBABEEC}"/>
              </a:ext>
              <a:ext uri="{C183D7F6-B498-43B3-948B-1728B52AA6E4}">
                <adec:decorative xmlns:adec="http://schemas.microsoft.com/office/drawing/2017/decorative" val="1"/>
              </a:ext>
            </a:extLst>
          </p:cNvPr>
          <p:cNvSpPr/>
          <p:nvPr/>
        </p:nvSpPr>
        <p:spPr>
          <a:xfrm>
            <a:off x="7009252" y="4025975"/>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48" name="Rectangle 15">
            <a:extLst>
              <a:ext uri="{FF2B5EF4-FFF2-40B4-BE49-F238E27FC236}">
                <a16:creationId xmlns:a16="http://schemas.microsoft.com/office/drawing/2014/main" id="{475253BD-A750-26EB-A956-4BB8BA75C199}"/>
              </a:ext>
              <a:ext uri="{C183D7F6-B498-43B3-948B-1728B52AA6E4}">
                <adec:decorative xmlns:adec="http://schemas.microsoft.com/office/drawing/2017/decorative" val="1"/>
              </a:ext>
            </a:extLst>
          </p:cNvPr>
          <p:cNvSpPr/>
          <p:nvPr/>
        </p:nvSpPr>
        <p:spPr>
          <a:xfrm>
            <a:off x="7034141" y="4492602"/>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pic>
        <p:nvPicPr>
          <p:cNvPr id="51" name="Picture 50" descr="A red and white logo&#10;&#10;AI-generated content may be incorrect.">
            <a:extLst>
              <a:ext uri="{FF2B5EF4-FFF2-40B4-BE49-F238E27FC236}">
                <a16:creationId xmlns:a16="http://schemas.microsoft.com/office/drawing/2014/main" id="{72B3052B-53B7-3580-BF8E-F4910D72ED6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46156" y="4581119"/>
            <a:ext cx="819751" cy="167823"/>
          </a:xfrm>
          <a:prstGeom prst="rect">
            <a:avLst/>
          </a:prstGeom>
        </p:spPr>
      </p:pic>
      <p:pic>
        <p:nvPicPr>
          <p:cNvPr id="53" name="Picture 52" descr="A close-up of a logo&#10;&#10;AI-generated content may be incorrect.">
            <a:extLst>
              <a:ext uri="{FF2B5EF4-FFF2-40B4-BE49-F238E27FC236}">
                <a16:creationId xmlns:a16="http://schemas.microsoft.com/office/drawing/2014/main" id="{18EC9667-0140-7106-C638-25621C8261E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03572" y="4055975"/>
            <a:ext cx="836537" cy="288461"/>
          </a:xfrm>
          <a:prstGeom prst="rect">
            <a:avLst/>
          </a:prstGeom>
        </p:spPr>
      </p:pic>
      <p:pic>
        <p:nvPicPr>
          <p:cNvPr id="56" name="Picture 55" descr="A purple and yellow logo&#10;&#10;AI-generated content may be incorrect.">
            <a:extLst>
              <a:ext uri="{FF2B5EF4-FFF2-40B4-BE49-F238E27FC236}">
                <a16:creationId xmlns:a16="http://schemas.microsoft.com/office/drawing/2014/main" id="{EA3FFA25-BD21-B17B-A551-F14347CAC4B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070170" y="4498941"/>
            <a:ext cx="725564" cy="335112"/>
          </a:xfrm>
          <a:prstGeom prst="rect">
            <a:avLst/>
          </a:prstGeom>
        </p:spPr>
      </p:pic>
    </p:spTree>
    <p:extLst>
      <p:ext uri="{BB962C8B-B14F-4D97-AF65-F5344CB8AC3E}">
        <p14:creationId xmlns:p14="http://schemas.microsoft.com/office/powerpoint/2010/main" val="333412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66E3-862F-3446-B366-969FE54B3ED5}"/>
              </a:ext>
            </a:extLst>
          </p:cNvPr>
          <p:cNvSpPr>
            <a:spLocks noGrp="1"/>
          </p:cNvSpPr>
          <p:nvPr>
            <p:ph type="title"/>
          </p:nvPr>
        </p:nvSpPr>
        <p:spPr/>
        <p:txBody>
          <a:bodyPr/>
          <a:lstStyle/>
          <a:p>
            <a:r>
              <a:rPr lang="en-US" dirty="0">
                <a:latin typeface="Rutan" pitchFamily="50" charset="0"/>
              </a:rPr>
              <a:t>Why DORA exists</a:t>
            </a:r>
          </a:p>
        </p:txBody>
      </p:sp>
      <p:sp>
        <p:nvSpPr>
          <p:cNvPr id="3" name="Content Placeholder 2">
            <a:extLst>
              <a:ext uri="{FF2B5EF4-FFF2-40B4-BE49-F238E27FC236}">
                <a16:creationId xmlns:a16="http://schemas.microsoft.com/office/drawing/2014/main" id="{F2F339A3-E141-818E-A5F1-7580C038B69C}"/>
              </a:ext>
            </a:extLst>
          </p:cNvPr>
          <p:cNvSpPr>
            <a:spLocks noGrp="1"/>
          </p:cNvSpPr>
          <p:nvPr>
            <p:ph idx="1"/>
          </p:nvPr>
        </p:nvSpPr>
        <p:spPr/>
        <p:txBody>
          <a:bodyPr/>
          <a:lstStyle/>
          <a:p>
            <a:pPr>
              <a:lnSpc>
                <a:spcPct val="150000"/>
              </a:lnSpc>
            </a:pPr>
            <a:r>
              <a:rPr lang="en-US" dirty="0"/>
              <a:t>Research needs to be assessed and people want to use quantitative evidence to do so.</a:t>
            </a:r>
          </a:p>
          <a:p>
            <a:pPr>
              <a:lnSpc>
                <a:spcPct val="150000"/>
              </a:lnSpc>
            </a:pPr>
            <a:r>
              <a:rPr lang="en-US" dirty="0"/>
              <a:t>But many measures now used are flawed or inappropriate.</a:t>
            </a:r>
          </a:p>
          <a:p>
            <a:pPr>
              <a:lnSpc>
                <a:spcPct val="150000"/>
              </a:lnSpc>
            </a:pPr>
            <a:r>
              <a:rPr lang="en-US" dirty="0"/>
              <a:t>DORA fosters better ways to assess research.</a:t>
            </a:r>
          </a:p>
        </p:txBody>
      </p:sp>
    </p:spTree>
    <p:extLst>
      <p:ext uri="{BB962C8B-B14F-4D97-AF65-F5344CB8AC3E}">
        <p14:creationId xmlns:p14="http://schemas.microsoft.com/office/powerpoint/2010/main" val="31207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4677-565E-ADA9-780B-8FE920DECE0C}"/>
              </a:ext>
            </a:extLst>
          </p:cNvPr>
          <p:cNvSpPr>
            <a:spLocks noGrp="1"/>
          </p:cNvSpPr>
          <p:nvPr>
            <p:ph type="title"/>
          </p:nvPr>
        </p:nvSpPr>
        <p:spPr/>
        <p:txBody>
          <a:bodyPr>
            <a:normAutofit fontScale="90000"/>
          </a:bodyPr>
          <a:lstStyle/>
          <a:p>
            <a:r>
              <a:rPr lang="en-GB" dirty="0">
                <a:latin typeface="Rutan" pitchFamily="50" charset="0"/>
              </a:rPr>
              <a:t>Better assessment improves research</a:t>
            </a:r>
            <a:endParaRPr lang="en-US" dirty="0">
              <a:latin typeface="Rutan" pitchFamily="50" charset="0"/>
            </a:endParaRPr>
          </a:p>
        </p:txBody>
      </p:sp>
      <p:sp>
        <p:nvSpPr>
          <p:cNvPr id="3" name="Text Placeholder 2">
            <a:extLst>
              <a:ext uri="{FF2B5EF4-FFF2-40B4-BE49-F238E27FC236}">
                <a16:creationId xmlns:a16="http://schemas.microsoft.com/office/drawing/2014/main" id="{AF1FF323-6BDB-6B82-5F45-2BACF12F4E26}"/>
              </a:ext>
            </a:extLst>
          </p:cNvPr>
          <p:cNvSpPr>
            <a:spLocks noGrp="1"/>
          </p:cNvSpPr>
          <p:nvPr>
            <p:ph idx="1"/>
          </p:nvPr>
        </p:nvSpPr>
        <p:spPr/>
        <p:txBody>
          <a:bodyPr/>
          <a:lstStyle/>
          <a:p>
            <a:r>
              <a:rPr lang="en-US" dirty="0">
                <a:latin typeface="Lora" pitchFamily="2" charset="0"/>
              </a:rPr>
              <a:t>A wider range of scholarly products are valued.</a:t>
            </a:r>
          </a:p>
          <a:p>
            <a:pPr lvl="1"/>
            <a:r>
              <a:rPr lang="en-US" dirty="0">
                <a:latin typeface="Lora" pitchFamily="2" charset="0"/>
              </a:rPr>
              <a:t>Datasets, protocols, software, preprints, policy and training can be assessed in addition to peer reviewed journal articles.</a:t>
            </a:r>
          </a:p>
          <a:p>
            <a:r>
              <a:rPr lang="en-US" dirty="0">
                <a:latin typeface="Lora" pitchFamily="2" charset="0"/>
              </a:rPr>
              <a:t>Focuses on the merits of specific individual works.</a:t>
            </a:r>
            <a:endParaRPr lang="en-US" dirty="0"/>
          </a:p>
          <a:p>
            <a:pPr lvl="1"/>
            <a:r>
              <a:rPr lang="en-US" dirty="0">
                <a:latin typeface="Lora" pitchFamily="2" charset="0"/>
              </a:rPr>
              <a:t>Reduces reliance on highly selective journals.</a:t>
            </a:r>
          </a:p>
          <a:p>
            <a:pPr lvl="1"/>
            <a:r>
              <a:rPr lang="en-US" dirty="0">
                <a:latin typeface="Lora" pitchFamily="2" charset="0"/>
              </a:rPr>
              <a:t>Promotes reproducibility and Open Science.</a:t>
            </a:r>
          </a:p>
        </p:txBody>
      </p:sp>
      <p:sp>
        <p:nvSpPr>
          <p:cNvPr id="6" name="Rectangle 5">
            <a:extLst>
              <a:ext uri="{FF2B5EF4-FFF2-40B4-BE49-F238E27FC236}">
                <a16:creationId xmlns:a16="http://schemas.microsoft.com/office/drawing/2014/main" id="{F56BF77A-9234-94B6-A796-A8F3510123DA}"/>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335951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E08A9-0DA1-8945-6592-0FA467CB58CE}"/>
              </a:ext>
            </a:extLst>
          </p:cNvPr>
          <p:cNvSpPr>
            <a:spLocks noGrp="1"/>
          </p:cNvSpPr>
          <p:nvPr>
            <p:ph type="title"/>
          </p:nvPr>
        </p:nvSpPr>
        <p:spPr/>
        <p:txBody>
          <a:bodyPr/>
          <a:lstStyle/>
          <a:p>
            <a:r>
              <a:rPr lang="en-US" dirty="0">
                <a:latin typeface="Rutan" pitchFamily="50" charset="0"/>
              </a:rPr>
              <a:t>DORA’s vision</a:t>
            </a:r>
          </a:p>
        </p:txBody>
      </p:sp>
      <p:sp>
        <p:nvSpPr>
          <p:cNvPr id="3" name="Text Placeholder 2">
            <a:extLst>
              <a:ext uri="{FF2B5EF4-FFF2-40B4-BE49-F238E27FC236}">
                <a16:creationId xmlns:a16="http://schemas.microsoft.com/office/drawing/2014/main" id="{615E0F47-6929-94D1-2A9C-5EED31F20B55}"/>
              </a:ext>
            </a:extLst>
          </p:cNvPr>
          <p:cNvSpPr>
            <a:spLocks noGrp="1"/>
          </p:cNvSpPr>
          <p:nvPr>
            <p:ph idx="1"/>
          </p:nvPr>
        </p:nvSpPr>
        <p:spPr/>
        <p:txBody>
          <a:bodyPr>
            <a:normAutofit fontScale="92500" lnSpcReduction="20000"/>
          </a:bodyPr>
          <a:lstStyle/>
          <a:p>
            <a:r>
              <a:rPr lang="en-US" dirty="0"/>
              <a:t>Advance practical and robust approaches to improve the assessment of research across all scholarly disciplines worldwide.</a:t>
            </a:r>
          </a:p>
          <a:p>
            <a:r>
              <a:rPr lang="en-US" dirty="0"/>
              <a:t>DORA provides recommendations to stimulate positive action by: </a:t>
            </a:r>
          </a:p>
          <a:p>
            <a:pPr lvl="1"/>
            <a:r>
              <a:rPr lang="en-US" dirty="0"/>
              <a:t>Research institutions</a:t>
            </a:r>
          </a:p>
          <a:p>
            <a:pPr lvl="1"/>
            <a:r>
              <a:rPr lang="en-US" dirty="0"/>
              <a:t>Funders</a:t>
            </a:r>
          </a:p>
          <a:p>
            <a:pPr lvl="1"/>
            <a:r>
              <a:rPr lang="en-US" dirty="0"/>
              <a:t>Publishers</a:t>
            </a:r>
          </a:p>
          <a:p>
            <a:pPr lvl="1"/>
            <a:r>
              <a:rPr lang="en-US" dirty="0"/>
              <a:t>Metrics providers</a:t>
            </a:r>
          </a:p>
          <a:p>
            <a:pPr lvl="1"/>
            <a:r>
              <a:rPr lang="en-US" dirty="0"/>
              <a:t>Researchers</a:t>
            </a:r>
          </a:p>
        </p:txBody>
      </p:sp>
      <p:sp>
        <p:nvSpPr>
          <p:cNvPr id="6" name="Rectangle 5">
            <a:extLst>
              <a:ext uri="{FF2B5EF4-FFF2-40B4-BE49-F238E27FC236}">
                <a16:creationId xmlns:a16="http://schemas.microsoft.com/office/drawing/2014/main" id="{64A85155-1F62-278B-96B4-0A1FAA403623}"/>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3903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89956-5537-BDEB-97C6-B87AD7581E51}"/>
              </a:ext>
            </a:extLst>
          </p:cNvPr>
          <p:cNvSpPr>
            <a:spLocks noGrp="1"/>
          </p:cNvSpPr>
          <p:nvPr>
            <p:ph type="title"/>
          </p:nvPr>
        </p:nvSpPr>
        <p:spPr/>
        <p:txBody>
          <a:bodyPr/>
          <a:lstStyle/>
          <a:p>
            <a:r>
              <a:rPr lang="en-US" dirty="0">
                <a:latin typeface="Rutan" pitchFamily="50" charset="0"/>
              </a:rPr>
              <a:t>Institutional change</a:t>
            </a:r>
          </a:p>
        </p:txBody>
      </p:sp>
      <p:sp>
        <p:nvSpPr>
          <p:cNvPr id="6" name="Content Placeholder 5">
            <a:extLst>
              <a:ext uri="{FF2B5EF4-FFF2-40B4-BE49-F238E27FC236}">
                <a16:creationId xmlns:a16="http://schemas.microsoft.com/office/drawing/2014/main" id="{19B0FAB8-EF6C-0021-58D0-874423468FBA}"/>
              </a:ext>
            </a:extLst>
          </p:cNvPr>
          <p:cNvSpPr>
            <a:spLocks noGrp="1"/>
          </p:cNvSpPr>
          <p:nvPr>
            <p:ph idx="1"/>
          </p:nvPr>
        </p:nvSpPr>
        <p:spPr/>
        <p:txBody>
          <a:bodyPr>
            <a:normAutofit/>
          </a:bodyPr>
          <a:lstStyle/>
          <a:p>
            <a:r>
              <a:rPr lang="en-US" dirty="0"/>
              <a:t>“University of Calgary has signed up to DORA and I’m seeing </a:t>
            </a:r>
            <a:r>
              <a:rPr lang="en-US" b="1" dirty="0">
                <a:solidFill>
                  <a:srgbClr val="FCB711"/>
                </a:solidFill>
              </a:rPr>
              <a:t>immediate &amp; positive</a:t>
            </a:r>
            <a:r>
              <a:rPr lang="en-US" dirty="0"/>
              <a:t> changes. Our academic performance review has moved away from simply publication counting.”</a:t>
            </a:r>
          </a:p>
          <a:p>
            <a:pPr algn="r"/>
            <a:r>
              <a:rPr lang="en-US" dirty="0"/>
              <a:t>James </a:t>
            </a:r>
            <a:r>
              <a:rPr lang="en-US" dirty="0" err="1"/>
              <a:t>Wasmuth</a:t>
            </a:r>
            <a:r>
              <a:rPr lang="en-US" dirty="0"/>
              <a:t>, 13 July 2023</a:t>
            </a:r>
          </a:p>
        </p:txBody>
      </p:sp>
      <p:pic>
        <p:nvPicPr>
          <p:cNvPr id="1026" name="Picture 2" descr="Twitter profile picture of James Wasmuth.">
            <a:extLst>
              <a:ext uri="{FF2B5EF4-FFF2-40B4-BE49-F238E27FC236}">
                <a16:creationId xmlns:a16="http://schemas.microsoft.com/office/drawing/2014/main" id="{06FFFA5A-4BD7-9782-242B-A7406A739F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950" y="3619697"/>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BFB177-BBAE-4705-5C03-5C8E4D1BC3EB}"/>
              </a:ext>
            </a:extLst>
          </p:cNvPr>
          <p:cNvSpPr txBox="1"/>
          <p:nvPr/>
        </p:nvSpPr>
        <p:spPr>
          <a:xfrm>
            <a:off x="4572000" y="4928056"/>
            <a:ext cx="4592972" cy="215444"/>
          </a:xfrm>
          <a:prstGeom prst="rect">
            <a:avLst/>
          </a:prstGeom>
          <a:noFill/>
        </p:spPr>
        <p:txBody>
          <a:bodyPr wrap="square">
            <a:spAutoFit/>
          </a:bodyPr>
          <a:lstStyle/>
          <a:p>
            <a:pPr algn="r"/>
            <a:r>
              <a:rPr lang="en-US" sz="800" dirty="0">
                <a:solidFill>
                  <a:schemeClr val="bg1"/>
                </a:solidFill>
                <a:hlinkClick r:id="rId4"/>
              </a:rPr>
              <a:t>https://twitter.com/jdwasmuth/status/1679510361719058432</a:t>
            </a:r>
            <a:r>
              <a:rPr lang="en-US" sz="800" dirty="0">
                <a:solidFill>
                  <a:schemeClr val="bg1"/>
                </a:solidFill>
              </a:rPr>
              <a:t> </a:t>
            </a:r>
          </a:p>
        </p:txBody>
      </p:sp>
    </p:spTree>
    <p:extLst>
      <p:ext uri="{BB962C8B-B14F-4D97-AF65-F5344CB8AC3E}">
        <p14:creationId xmlns:p14="http://schemas.microsoft.com/office/powerpoint/2010/main" val="312323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rmAutofit/>
          </a:bodyPr>
          <a:lstStyle/>
          <a:p>
            <a:r>
              <a:rPr lang="en-US" dirty="0">
                <a:latin typeface="Rutan" pitchFamily="50" charset="0"/>
              </a:rPr>
              <a:t>Change from funders: </a:t>
            </a:r>
            <a:r>
              <a:rPr lang="en-US" dirty="0" err="1">
                <a:latin typeface="Rutan" pitchFamily="50" charset="0"/>
              </a:rPr>
              <a:t>Wellcome</a:t>
            </a:r>
            <a:endParaRPr lang="en-US" dirty="0">
              <a:latin typeface="Rutan" pitchFamily="50" charset="0"/>
            </a:endParaRP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rmAutofit fontScale="85000" lnSpcReduction="20000"/>
          </a:bodyPr>
          <a:lstStyle/>
          <a:p>
            <a:r>
              <a:rPr lang="en-US" sz="2400" dirty="0"/>
              <a:t>Grant application includes: </a:t>
            </a:r>
          </a:p>
          <a:p>
            <a:pPr lvl="1"/>
            <a:r>
              <a:rPr lang="en-US" sz="1900" dirty="0"/>
              <a:t>List of research outputs </a:t>
            </a:r>
          </a:p>
          <a:p>
            <a:pPr lvl="1"/>
            <a:r>
              <a:rPr lang="en-US" sz="1900" dirty="0"/>
              <a:t>Contributions to mentorship</a:t>
            </a:r>
          </a:p>
          <a:p>
            <a:pPr lvl="1"/>
            <a:r>
              <a:rPr lang="en-US" sz="1900" dirty="0"/>
              <a:t>Output sharing plan to advance potential health benefits</a:t>
            </a:r>
          </a:p>
          <a:p>
            <a:pPr lvl="1"/>
            <a:r>
              <a:rPr lang="en-US" sz="1900" dirty="0"/>
              <a:t>Plans for public engagement</a:t>
            </a:r>
          </a:p>
          <a:p>
            <a:r>
              <a:rPr lang="en-US" sz="2500" dirty="0"/>
              <a:t>Guidance provided to advisory panel members.</a:t>
            </a:r>
          </a:p>
        </p:txBody>
      </p:sp>
      <p:pic>
        <p:nvPicPr>
          <p:cNvPr id="12" name="Picture Placeholder 6" descr="Screenshot of online article, &quot;How we judge research outputs when making funding decisions.&quot;">
            <a:extLst>
              <a:ext uri="{FF2B5EF4-FFF2-40B4-BE49-F238E27FC236}">
                <a16:creationId xmlns:a16="http://schemas.microsoft.com/office/drawing/2014/main" id="{91C41985-E1B8-BE1D-FC46-8A816EDC5CCC}"/>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4629150" y="1919462"/>
            <a:ext cx="3886200" cy="21634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AC176742-0254-C26B-23A4-D443AA7B146E}"/>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
        <p:nvSpPr>
          <p:cNvPr id="2" name="TextBox 1">
            <a:extLst>
              <a:ext uri="{FF2B5EF4-FFF2-40B4-BE49-F238E27FC236}">
                <a16:creationId xmlns:a16="http://schemas.microsoft.com/office/drawing/2014/main" id="{FFE3CB54-7035-AA43-9865-2CEFEC8EF598}"/>
              </a:ext>
            </a:extLst>
          </p:cNvPr>
          <p:cNvSpPr txBox="1"/>
          <p:nvPr/>
        </p:nvSpPr>
        <p:spPr>
          <a:xfrm>
            <a:off x="4629150" y="4092421"/>
            <a:ext cx="3886200" cy="338554"/>
          </a:xfrm>
          <a:prstGeom prst="rect">
            <a:avLst/>
          </a:prstGeom>
          <a:noFill/>
        </p:spPr>
        <p:txBody>
          <a:bodyPr wrap="square">
            <a:spAutoFit/>
          </a:bodyPr>
          <a:lstStyle/>
          <a:p>
            <a:pPr algn="r"/>
            <a:r>
              <a:rPr lang="en-US" sz="800" dirty="0">
                <a:hlinkClick r:id="rId4"/>
              </a:rPr>
              <a:t>https://wellcome.org/news/how-we-judge-research-outputs-when-making-funding-decisions</a:t>
            </a:r>
            <a:r>
              <a:rPr lang="en-US" sz="800" dirty="0"/>
              <a:t> </a:t>
            </a:r>
          </a:p>
        </p:txBody>
      </p:sp>
    </p:spTree>
    <p:extLst>
      <p:ext uri="{BB962C8B-B14F-4D97-AF65-F5344CB8AC3E}">
        <p14:creationId xmlns:p14="http://schemas.microsoft.com/office/powerpoint/2010/main" val="52358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E88-56A6-E2AE-BB68-13187C1E5AAA}"/>
              </a:ext>
            </a:extLst>
          </p:cNvPr>
          <p:cNvSpPr>
            <a:spLocks noGrp="1"/>
          </p:cNvSpPr>
          <p:nvPr>
            <p:ph type="title"/>
          </p:nvPr>
        </p:nvSpPr>
        <p:spPr/>
        <p:txBody>
          <a:bodyPr/>
          <a:lstStyle/>
          <a:p>
            <a:r>
              <a:rPr lang="en-US" dirty="0">
                <a:latin typeface="Rutan" pitchFamily="50" charset="0"/>
              </a:rPr>
              <a:t>Change from publishers</a:t>
            </a:r>
          </a:p>
        </p:txBody>
      </p:sp>
      <p:sp>
        <p:nvSpPr>
          <p:cNvPr id="3" name="Text Placeholder 2">
            <a:extLst>
              <a:ext uri="{FF2B5EF4-FFF2-40B4-BE49-F238E27FC236}">
                <a16:creationId xmlns:a16="http://schemas.microsoft.com/office/drawing/2014/main" id="{FBB44B7D-31FD-63A8-B945-70370E305A71}"/>
              </a:ext>
            </a:extLst>
          </p:cNvPr>
          <p:cNvSpPr>
            <a:spLocks noGrp="1"/>
          </p:cNvSpPr>
          <p:nvPr>
            <p:ph idx="1"/>
          </p:nvPr>
        </p:nvSpPr>
        <p:spPr/>
        <p:txBody>
          <a:bodyPr>
            <a:normAutofit fontScale="92500" lnSpcReduction="10000"/>
          </a:bodyPr>
          <a:lstStyle/>
          <a:p>
            <a:r>
              <a:rPr lang="en-US" dirty="0"/>
              <a:t>PLOS </a:t>
            </a:r>
            <a:r>
              <a:rPr lang="en-US" dirty="0">
                <a:hlinkClick r:id="rId3"/>
              </a:rPr>
              <a:t>describes</a:t>
            </a:r>
            <a:r>
              <a:rPr lang="en-US" dirty="0"/>
              <a:t> how its journals comply with DORA recommendations.</a:t>
            </a:r>
          </a:p>
          <a:p>
            <a:r>
              <a:rPr lang="en-US" dirty="0"/>
              <a:t>EMBO Press acknowledges DORA signature; shows citation distributions for its journals; presents all available metrics side-by-side and rounded to single digits.</a:t>
            </a:r>
          </a:p>
          <a:p>
            <a:r>
              <a:rPr lang="en-US" i="1" dirty="0"/>
              <a:t>Development</a:t>
            </a:r>
            <a:r>
              <a:rPr lang="en-US" dirty="0"/>
              <a:t> (Company of Biologists) uses multiple metrics of journal performance.</a:t>
            </a:r>
          </a:p>
        </p:txBody>
      </p:sp>
      <p:sp>
        <p:nvSpPr>
          <p:cNvPr id="4" name="Rectangle 3">
            <a:extLst>
              <a:ext uri="{FF2B5EF4-FFF2-40B4-BE49-F238E27FC236}">
                <a16:creationId xmlns:a16="http://schemas.microsoft.com/office/drawing/2014/main" id="{CC44922F-F40C-3B38-56DF-77EB5F0B63EA}"/>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191730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BF5-B81F-1789-3ED3-F31FDBECE3AC}"/>
              </a:ext>
            </a:extLst>
          </p:cNvPr>
          <p:cNvSpPr>
            <a:spLocks noGrp="1"/>
          </p:cNvSpPr>
          <p:nvPr>
            <p:ph type="title"/>
          </p:nvPr>
        </p:nvSpPr>
        <p:spPr/>
        <p:txBody>
          <a:bodyPr/>
          <a:lstStyle/>
          <a:p>
            <a:r>
              <a:rPr lang="en-US" dirty="0">
                <a:latin typeface="Rutan" pitchFamily="50" charset="0"/>
              </a:rPr>
              <a:t>What you can do</a:t>
            </a:r>
          </a:p>
        </p:txBody>
      </p:sp>
      <p:sp>
        <p:nvSpPr>
          <p:cNvPr id="3" name="Text Placeholder 2">
            <a:extLst>
              <a:ext uri="{FF2B5EF4-FFF2-40B4-BE49-F238E27FC236}">
                <a16:creationId xmlns:a16="http://schemas.microsoft.com/office/drawing/2014/main" id="{F7438189-9C91-1F81-3EA1-CF70CEF9D547}"/>
              </a:ext>
            </a:extLst>
          </p:cNvPr>
          <p:cNvSpPr>
            <a:spLocks noGrp="1"/>
          </p:cNvSpPr>
          <p:nvPr>
            <p:ph sz="half" idx="1"/>
          </p:nvPr>
        </p:nvSpPr>
        <p:spPr/>
        <p:txBody>
          <a:bodyPr>
            <a:normAutofit fontScale="70000" lnSpcReduction="20000"/>
          </a:bodyPr>
          <a:lstStyle/>
          <a:p>
            <a:pPr>
              <a:lnSpc>
                <a:spcPct val="170000"/>
              </a:lnSpc>
              <a:spcBef>
                <a:spcPts val="1200"/>
              </a:spcBef>
            </a:pPr>
            <a:r>
              <a:rPr lang="en-US" dirty="0"/>
              <a:t>Sign DORA! (</a:t>
            </a:r>
            <a:r>
              <a:rPr lang="en-US" dirty="0">
                <a:hlinkClick r:id="rId3"/>
              </a:rPr>
              <a:t>sfdora.org/sign</a:t>
            </a:r>
            <a:r>
              <a:rPr lang="en-US" dirty="0"/>
              <a:t>).</a:t>
            </a:r>
          </a:p>
          <a:p>
            <a:pPr>
              <a:lnSpc>
                <a:spcPct val="170000"/>
              </a:lnSpc>
              <a:spcBef>
                <a:spcPts val="1200"/>
              </a:spcBef>
            </a:pPr>
            <a:r>
              <a:rPr lang="en-US" dirty="0"/>
              <a:t>Ask your institution to review assessment and sign DORA.</a:t>
            </a:r>
          </a:p>
          <a:p>
            <a:pPr>
              <a:lnSpc>
                <a:spcPct val="170000"/>
              </a:lnSpc>
              <a:spcBef>
                <a:spcPts val="1200"/>
              </a:spcBef>
            </a:pPr>
            <a:r>
              <a:rPr lang="en-US" dirty="0"/>
              <a:t>Use our collection of good practices to implement change.</a:t>
            </a:r>
          </a:p>
          <a:p>
            <a:pPr>
              <a:lnSpc>
                <a:spcPct val="170000"/>
              </a:lnSpc>
              <a:spcBef>
                <a:spcPts val="1200"/>
              </a:spcBef>
            </a:pPr>
            <a:r>
              <a:rPr lang="en-US" dirty="0"/>
              <a:t>Tell us how you improved assessment so we can tell others (</a:t>
            </a:r>
            <a:r>
              <a:rPr lang="en-US" dirty="0">
                <a:hlinkClick r:id="rId4"/>
              </a:rPr>
              <a:t>sfdora.org/contact</a:t>
            </a:r>
            <a:r>
              <a:rPr lang="en-US" dirty="0"/>
              <a:t>).</a:t>
            </a:r>
          </a:p>
        </p:txBody>
      </p:sp>
      <p:pic>
        <p:nvPicPr>
          <p:cNvPr id="6" name="Picture Placeholder 5" descr="QR code leading to DORA signing page at http://sfdora.org/sign">
            <a:extLst>
              <a:ext uri="{FF2B5EF4-FFF2-40B4-BE49-F238E27FC236}">
                <a16:creationId xmlns:a16="http://schemas.microsoft.com/office/drawing/2014/main" id="{EC1B2B53-5AE1-7D81-E4B6-BD5DE246C968}"/>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tretch/>
        </p:blipFill>
        <p:spPr>
          <a:xfrm>
            <a:off x="5314374" y="1370013"/>
            <a:ext cx="2515752" cy="3262312"/>
          </a:xfrm>
        </p:spPr>
      </p:pic>
      <p:sp>
        <p:nvSpPr>
          <p:cNvPr id="7" name="Rectangle 6">
            <a:extLst>
              <a:ext uri="{FF2B5EF4-FFF2-40B4-BE49-F238E27FC236}">
                <a16:creationId xmlns:a16="http://schemas.microsoft.com/office/drawing/2014/main" id="{5D7172AD-39E7-65D5-EF37-3128AC536D06}"/>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1355934840"/>
      </p:ext>
    </p:extLst>
  </p:cSld>
  <p:clrMapOvr>
    <a:masterClrMapping/>
  </p:clrMapOvr>
</p:sld>
</file>

<file path=ppt/theme/theme1.xml><?xml version="1.0" encoding="utf-8"?>
<a:theme xmlns:a="http://schemas.openxmlformats.org/drawingml/2006/main" name="DORA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A Theme" id="{7551DED0-B164-4769-BE71-E62A04183BB3}" vid="{3046932A-8F4A-415B-9202-8186BFAEF8D5}"/>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DORA Theme</Template>
  <TotalTime>10597</TotalTime>
  <Words>3316</Words>
  <Application>Microsoft Macintosh PowerPoint</Application>
  <PresentationFormat>On-screen Show (16:9)</PresentationFormat>
  <Paragraphs>141</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Lora</vt:lpstr>
      <vt:lpstr>Wingdings</vt:lpstr>
      <vt:lpstr>Rutan</vt:lpstr>
      <vt:lpstr>Arial</vt:lpstr>
      <vt:lpstr>Calibri</vt:lpstr>
      <vt:lpstr>Aptos</vt:lpstr>
      <vt:lpstr>Jaapokki</vt:lpstr>
      <vt:lpstr>DORA Theme</vt:lpstr>
      <vt:lpstr>How to use this resource</vt:lpstr>
      <vt:lpstr>PowerPoint Presentation</vt:lpstr>
      <vt:lpstr>Why DORA exists</vt:lpstr>
      <vt:lpstr>Better assessment improves research</vt:lpstr>
      <vt:lpstr>DORA’s vision</vt:lpstr>
      <vt:lpstr>Institutional change</vt:lpstr>
      <vt:lpstr>Change from funders: Wellcome</vt:lpstr>
      <vt:lpstr>Change from publishers</vt:lpstr>
      <vt:lpstr>What you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On Research Assessment  Improving how research is assessed</dc:title>
  <dc:creator>Anna Hatch</dc:creator>
  <cp:lastModifiedBy>Janet Catterall</cp:lastModifiedBy>
  <cp:revision>148</cp:revision>
  <cp:lastPrinted>2018-09-05T15:48:59Z</cp:lastPrinted>
  <dcterms:modified xsi:type="dcterms:W3CDTF">2026-04-20T02:29:46Z</dcterms:modified>
</cp:coreProperties>
</file>