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6"/>
  </p:notesMasterIdLst>
  <p:sldIdLst>
    <p:sldId id="311" r:id="rId2"/>
    <p:sldId id="319" r:id="rId3"/>
    <p:sldId id="334" r:id="rId4"/>
    <p:sldId id="337" r:id="rId5"/>
    <p:sldId id="335" r:id="rId6"/>
    <p:sldId id="345" r:id="rId7"/>
    <p:sldId id="344" r:id="rId8"/>
    <p:sldId id="258" r:id="rId9"/>
    <p:sldId id="346" r:id="rId10"/>
    <p:sldId id="347" r:id="rId11"/>
    <p:sldId id="339" r:id="rId12"/>
    <p:sldId id="340" r:id="rId13"/>
    <p:sldId id="342" r:id="rId14"/>
    <p:sldId id="341" r:id="rId15"/>
    <p:sldId id="343" r:id="rId16"/>
    <p:sldId id="329" r:id="rId17"/>
    <p:sldId id="330" r:id="rId18"/>
    <p:sldId id="333" r:id="rId19"/>
    <p:sldId id="322" r:id="rId20"/>
    <p:sldId id="323" r:id="rId21"/>
    <p:sldId id="328" r:id="rId22"/>
    <p:sldId id="327" r:id="rId23"/>
    <p:sldId id="321" r:id="rId24"/>
    <p:sldId id="278" r:id="rId25"/>
  </p:sldIdLst>
  <p:sldSz cx="12192000" cy="6858000"/>
  <p:notesSz cx="6858000" cy="9144000"/>
  <p:embeddedFontLst>
    <p:embeddedFont>
      <p:font typeface="Jaapokki" pitchFamily="2" charset="77"/>
      <p:regular r:id="rId27"/>
    </p:embeddedFont>
    <p:embeddedFont>
      <p:font typeface="Lora" pitchFamily="2" charset="77"/>
      <p:regular r:id="rId28"/>
      <p:bold r:id="rId29"/>
      <p:italic r:id="rId30"/>
      <p:boldItalic r:id="rId31"/>
    </p:embeddedFont>
    <p:embeddedFont>
      <p:font typeface="Rutan" pitchFamily="2" charset="77"/>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68992E-2202-55E3-CE09-96B9F792CBA3}" name="Haley Hazlett" initials="HH" userId="S::hhazlett@ascb.org::c911c53a-0ee2-4048-b3e4-6bfa9c42d41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B7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6" autoAdjust="0"/>
    <p:restoredTop sz="66748" autoAdjust="0"/>
  </p:normalViewPr>
  <p:slideViewPr>
    <p:cSldViewPr snapToGrid="0">
      <p:cViewPr varScale="1">
        <p:scale>
          <a:sx n="93" d="100"/>
          <a:sy n="93" d="100"/>
        </p:scale>
        <p:origin x="272" y="200"/>
      </p:cViewPr>
      <p:guideLst/>
    </p:cSldViewPr>
  </p:slideViewPr>
  <p:outlineViewPr>
    <p:cViewPr>
      <p:scale>
        <a:sx n="33" d="100"/>
        <a:sy n="33" d="100"/>
      </p:scale>
      <p:origin x="0" y="-76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utan" pitchFamily="50"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utan" pitchFamily="50" charset="0"/>
              </a:defRPr>
            </a:lvl1pPr>
          </a:lstStyle>
          <a:p>
            <a:fld id="{5630B67B-2B13-4DB1-BA58-E5D7FE1ABC0B}" type="datetimeFigureOut">
              <a:rPr lang="en-US" smtClean="0"/>
              <a:pPr/>
              <a:t>8/29/25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utan"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utan" pitchFamily="50" charset="0"/>
              </a:defRPr>
            </a:lvl1pPr>
          </a:lstStyle>
          <a:p>
            <a:fld id="{D14F9990-AA1A-44D2-8A5A-751AD3FDB23A}" type="slidenum">
              <a:rPr lang="en-US" smtClean="0"/>
              <a:pPr/>
              <a:t>‹#›</a:t>
            </a:fld>
            <a:endParaRPr lang="en-US" dirty="0"/>
          </a:p>
        </p:txBody>
      </p:sp>
    </p:spTree>
    <p:extLst>
      <p:ext uri="{BB962C8B-B14F-4D97-AF65-F5344CB8AC3E}">
        <p14:creationId xmlns:p14="http://schemas.microsoft.com/office/powerpoint/2010/main" val="255482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utan" pitchFamily="50" charset="0"/>
        <a:ea typeface="+mn-ea"/>
        <a:cs typeface="+mn-cs"/>
      </a:defRPr>
    </a:lvl1pPr>
    <a:lvl2pPr marL="457200" algn="l" defTabSz="914400" rtl="0" eaLnBrk="1" latinLnBrk="0" hangingPunct="1">
      <a:defRPr sz="1200" kern="1200">
        <a:solidFill>
          <a:schemeClr val="tx1"/>
        </a:solidFill>
        <a:latin typeface="Rutan" pitchFamily="50" charset="0"/>
        <a:ea typeface="+mn-ea"/>
        <a:cs typeface="+mn-cs"/>
      </a:defRPr>
    </a:lvl2pPr>
    <a:lvl3pPr marL="914400" algn="l" defTabSz="914400" rtl="0" eaLnBrk="1" latinLnBrk="0" hangingPunct="1">
      <a:defRPr sz="1200" kern="1200">
        <a:solidFill>
          <a:schemeClr val="tx1"/>
        </a:solidFill>
        <a:latin typeface="Rutan" pitchFamily="50" charset="0"/>
        <a:ea typeface="+mn-ea"/>
        <a:cs typeface="+mn-cs"/>
      </a:defRPr>
    </a:lvl3pPr>
    <a:lvl4pPr marL="1371600" algn="l" defTabSz="914400" rtl="0" eaLnBrk="1" latinLnBrk="0" hangingPunct="1">
      <a:defRPr sz="1200" kern="1200">
        <a:solidFill>
          <a:schemeClr val="tx1"/>
        </a:solidFill>
        <a:latin typeface="Rutan" pitchFamily="50" charset="0"/>
        <a:ea typeface="+mn-ea"/>
        <a:cs typeface="+mn-cs"/>
      </a:defRPr>
    </a:lvl4pPr>
    <a:lvl5pPr marL="1828800" algn="l" defTabSz="914400" rtl="0" eaLnBrk="1" latinLnBrk="0" hangingPunct="1">
      <a:defRPr sz="1200" kern="1200">
        <a:solidFill>
          <a:schemeClr val="tx1"/>
        </a:solidFill>
        <a:latin typeface="Rutan"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arcadiafund.org.uk/" TargetMode="External"/><Relationship Id="rId3" Type="http://schemas.openxmlformats.org/officeDocument/2006/relationships/hyperlink" Target="http://sfdora.org/resource/practical-guide-slides" TargetMode="External"/><Relationship Id="rId7" Type="http://schemas.openxmlformats.org/officeDocument/2006/relationships/hyperlink" Target="https://sfdora.org/resource/rethinking-research-assessment-debiasing-committee-composition-and-deliberative-processe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fdora.org/resource/rethinking-research-assessment-building-blocks-for-impact/" TargetMode="External"/><Relationship Id="rId5" Type="http://schemas.openxmlformats.org/officeDocument/2006/relationships/hyperlink" Target="https://sfdora.org/reformscape/" TargetMode="External"/><Relationship Id="rId4" Type="http://schemas.openxmlformats.org/officeDocument/2006/relationships/hyperlink" Target="https://sfdora.org/project-tar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use what needed and edit the slides as suitable for your institutional needs.</a:t>
            </a:r>
          </a:p>
          <a:p>
            <a:r>
              <a:rPr lang="en-US" dirty="0"/>
              <a:t>This content is available under a Creative Commons Attribution License (CC BY-SA 4.0),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a:p>
            <a:endParaRPr lang="en-US"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a:t>
            </a:fld>
            <a:endParaRPr lang="en-US" dirty="0"/>
          </a:p>
        </p:txBody>
      </p:sp>
    </p:spTree>
    <p:extLst>
      <p:ext uri="{BB962C8B-B14F-4D97-AF65-F5344CB8AC3E}">
        <p14:creationId xmlns:p14="http://schemas.microsoft.com/office/powerpoint/2010/main" val="190476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DORA's core objectives, which align with its vision, include:</a:t>
            </a:r>
          </a:p>
          <a:p>
            <a:r>
              <a:rPr lang="en-US" b="0" dirty="0">
                <a:effectLst/>
              </a:rPr>
              <a:t>• Raising awareness of the negative impacts of assessment practices that rely too heavily on inappropriate metrics, and highlighting the positive impacts of alternative practices.</a:t>
            </a:r>
          </a:p>
          <a:p>
            <a:r>
              <a:rPr lang="en-US" b="0" dirty="0">
                <a:effectLst/>
              </a:rPr>
              <a:t>• Accelerating the development of clear and concrete measures to reform research assessment.</a:t>
            </a:r>
          </a:p>
          <a:p>
            <a:r>
              <a:rPr lang="en-US" b="0" dirty="0">
                <a:effectLst/>
              </a:rPr>
              <a:t>• Supporting advocates of research assessment reform worldwide.</a:t>
            </a:r>
          </a:p>
          <a:p>
            <a:r>
              <a:rPr lang="en-US" b="0" dirty="0">
                <a:effectLst/>
              </a:rPr>
              <a:t>• Improving equity by advocating for broader representation of researchers in the design of assessment practices that directly address structural inequalities in academia. DORA also recognizes that research assessment reform, open scholarship, and equity/inclusion cannot be treated separately, as they interact in complex ways to create a research culture centered on people and values.</a:t>
            </a:r>
          </a:p>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seeks to foster a research system that values the full range of diverse contributions, quality, and impact of research and researchers, leading to a more equitable and impactful future for scholarly work.</a:t>
            </a:r>
            <a:endParaRPr lang="en-US" b="0"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10</a:t>
            </a:fld>
            <a:endParaRPr lang="en-US" dirty="0"/>
          </a:p>
        </p:txBody>
      </p:sp>
    </p:spTree>
    <p:extLst>
      <p:ext uri="{BB962C8B-B14F-4D97-AF65-F5344CB8AC3E}">
        <p14:creationId xmlns:p14="http://schemas.microsoft.com/office/powerpoint/2010/main" val="339701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DORA case studies are documented examples of innovation and change in research assessment policies and practices within various organizations, primarily academic institutions and national consortia, that aim to support and inspire the global research community in implementing responsible research assessment. It </a:t>
            </a:r>
            <a:r>
              <a:rPr lang="en-US" sz="1200" b="0" i="0" u="none" strike="noStrike" kern="1200" dirty="0">
                <a:solidFill>
                  <a:schemeClr val="tx1"/>
                </a:solidFill>
                <a:effectLst/>
                <a:latin typeface="Rutan" pitchFamily="50" charset="0"/>
                <a:ea typeface="+mn-ea"/>
                <a:cs typeface="+mn-cs"/>
              </a:rPr>
              <a:t>provides concrete, real-world examples that other individuals and organizations can draw upon as they develop new policies and approaches to assessment. They serve as a "library of examples" to learn from. Each case study typically documents key elements of institutional change, including: motivations for change, processes undertaken, timelines, new policies implemented, and the types of people involved.</a:t>
            </a: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11</a:t>
            </a:fld>
            <a:endParaRPr lang="en-US" dirty="0"/>
          </a:p>
        </p:txBody>
      </p:sp>
    </p:spTree>
    <p:extLst>
      <p:ext uri="{BB962C8B-B14F-4D97-AF65-F5344CB8AC3E}">
        <p14:creationId xmlns:p14="http://schemas.microsoft.com/office/powerpoint/2010/main" val="419587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Reformscape</a:t>
            </a:r>
            <a:r>
              <a:rPr lang="en-US" dirty="0"/>
              <a:t> is DORA's interactive online observatory, launched in 2024, which tracks criteria and standards academic institutions use for hiring, review, promotion, and tenure globally. </a:t>
            </a:r>
            <a:r>
              <a:rPr lang="en-US" sz="1200" b="0" i="0" u="none" strike="noStrike" kern="1200" dirty="0">
                <a:solidFill>
                  <a:schemeClr val="tx1"/>
                </a:solidFill>
                <a:effectLst/>
                <a:latin typeface="Rutan" pitchFamily="50" charset="0"/>
                <a:ea typeface="+mn-ea"/>
                <a:cs typeface="+mn-cs"/>
              </a:rPr>
              <a:t>It serves as a library of examples to inspire and guide institutions looking to improve their academic career assessment practices. It evolved from DORA's earlier "Reimagining Academic Assessment: Stories of innovation and change" repository of case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A system of meta tags was created to allow users to sort and explore source material using descriptive criteria such as geographic location, type of institution, and academic discipline. </a:t>
            </a: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12</a:t>
            </a:fld>
            <a:endParaRPr lang="en-US" dirty="0"/>
          </a:p>
        </p:txBody>
      </p:sp>
    </p:spTree>
    <p:extLst>
      <p:ext uri="{BB962C8B-B14F-4D97-AF65-F5344CB8AC3E}">
        <p14:creationId xmlns:p14="http://schemas.microsoft.com/office/powerpoint/2010/main" val="152849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Rutan" pitchFamily="50" charset="0"/>
                <a:ea typeface="+mn-ea"/>
                <a:cs typeface="+mn-cs"/>
              </a:rPr>
              <a:t>“A Practical Guide to Implementing Responsible Research Assessment at Research Performing Organizations” provides action-oriented guidance, resources, and illustrative examples, for research performing organizations (RPOs) who are looking to shape and deliver responsible research assessment (RRA) practices. This includes RPOs who are looking to create an RRA strategy, organizations wanting to reform existing practices, and organizations simply wanting to take steps towards more holistic and inclusive approaches to research assessment.</a:t>
            </a:r>
          </a:p>
          <a:p>
            <a:r>
              <a:rPr lang="en-US" sz="1200" b="0" i="0" u="none" strike="noStrike" kern="1200" dirty="0">
                <a:solidFill>
                  <a:schemeClr val="tx1"/>
                </a:solidFill>
                <a:effectLst/>
                <a:latin typeface="Rutan" pitchFamily="50" charset="0"/>
                <a:ea typeface="+mn-ea"/>
                <a:cs typeface="+mn-cs"/>
              </a:rPr>
              <a:t>One approach to research assessment certainly does not fit all, so the Guide is intended to be an inspirational tool. It is discipline-agnostic, flexible, and is intended to be adaptable to diverse organizational and disciplinary contexts by users. We envision the Practical Guide being modified and updated over time – and especially being enriched with real examples and through feedback from research performing organizations as they start to use it.</a:t>
            </a:r>
          </a:p>
          <a:p>
            <a:r>
              <a:rPr lang="en-US" sz="1200" b="0" i="0" u="none" strike="noStrike" kern="1200" dirty="0">
                <a:solidFill>
                  <a:schemeClr val="tx1"/>
                </a:solidFill>
                <a:effectLst/>
                <a:latin typeface="Rutan" pitchFamily="50" charset="0"/>
                <a:ea typeface="+mn-ea"/>
                <a:cs typeface="+mn-cs"/>
              </a:rPr>
              <a:t>Alongside the Guide, we have also produced two slides decks to support its implementation: one providing a structured overview of the Guide, and another to foster discussions around the Guide. The slides are </a:t>
            </a:r>
            <a:r>
              <a:rPr lang="en-US" sz="1200" b="0" i="0" u="none" strike="noStrike" kern="1200" dirty="0">
                <a:solidFill>
                  <a:schemeClr val="tx1"/>
                </a:solidFill>
                <a:effectLst/>
                <a:latin typeface="Rutan" pitchFamily="50" charset="0"/>
                <a:ea typeface="+mn-ea"/>
                <a:cs typeface="+mn-cs"/>
                <a:hlinkClick r:id="rId3"/>
              </a:rPr>
              <a:t>freely available here</a:t>
            </a:r>
            <a:r>
              <a:rPr lang="en-US" sz="1200" b="0" i="0" u="none" strike="noStrike" kern="1200" dirty="0">
                <a:solidFill>
                  <a:schemeClr val="tx1"/>
                </a:solidFill>
                <a:effectLst/>
                <a:latin typeface="Rutan" pitchFamily="50"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The Practical Guide has been created as part of </a:t>
            </a:r>
            <a:r>
              <a:rPr lang="en-US" sz="1200" b="0" i="0" u="none" strike="noStrike" kern="1200" dirty="0">
                <a:solidFill>
                  <a:schemeClr val="tx1"/>
                </a:solidFill>
                <a:effectLst/>
                <a:latin typeface="Rutan" pitchFamily="50" charset="0"/>
                <a:ea typeface="+mn-ea"/>
                <a:cs typeface="+mn-cs"/>
                <a:hlinkClick r:id="rId4"/>
              </a:rPr>
              <a:t>Project TARA</a:t>
            </a:r>
            <a:r>
              <a:rPr lang="en-US" sz="1200" b="0" i="0" u="none" strike="noStrike" kern="1200" dirty="0">
                <a:solidFill>
                  <a:schemeClr val="tx1"/>
                </a:solidFill>
                <a:effectLst/>
                <a:latin typeface="Rutan" pitchFamily="50" charset="0"/>
                <a:ea typeface="+mn-ea"/>
                <a:cs typeface="+mn-cs"/>
              </a:rPr>
              <a:t> and, alongside </a:t>
            </a:r>
            <a:r>
              <a:rPr lang="en-US" sz="1200" b="0" i="0" u="none" strike="noStrike" kern="1200" dirty="0">
                <a:solidFill>
                  <a:schemeClr val="tx1"/>
                </a:solidFill>
                <a:effectLst/>
                <a:latin typeface="Rutan" pitchFamily="50" charset="0"/>
                <a:ea typeface="+mn-ea"/>
                <a:cs typeface="+mn-cs"/>
                <a:hlinkClick r:id="rId5"/>
              </a:rPr>
              <a:t>Reformscape</a:t>
            </a:r>
            <a:r>
              <a:rPr lang="en-US" sz="1200" b="0" i="0" u="none" strike="noStrike" kern="1200" dirty="0">
                <a:solidFill>
                  <a:schemeClr val="tx1"/>
                </a:solidFill>
                <a:effectLst/>
                <a:latin typeface="Rutan" pitchFamily="50" charset="0"/>
                <a:ea typeface="+mn-ea"/>
                <a:cs typeface="+mn-cs"/>
              </a:rPr>
              <a:t>, the </a:t>
            </a:r>
            <a:r>
              <a:rPr lang="en-US" sz="1200" b="0" i="0" u="none" strike="noStrike" kern="1200" dirty="0">
                <a:solidFill>
                  <a:schemeClr val="tx1"/>
                </a:solidFill>
                <a:effectLst/>
                <a:latin typeface="Rutan" pitchFamily="50" charset="0"/>
                <a:ea typeface="+mn-ea"/>
                <a:cs typeface="+mn-cs"/>
                <a:hlinkClick r:id="rId6"/>
              </a:rPr>
              <a:t>Building Blocks for Impact</a:t>
            </a:r>
            <a:r>
              <a:rPr lang="en-US" sz="1200" b="0" i="0" u="none" strike="noStrike" kern="1200" dirty="0">
                <a:solidFill>
                  <a:schemeClr val="tx1"/>
                </a:solidFill>
                <a:effectLst/>
                <a:latin typeface="Rutan" pitchFamily="50" charset="0"/>
                <a:ea typeface="+mn-ea"/>
                <a:cs typeface="+mn-cs"/>
              </a:rPr>
              <a:t>, and the </a:t>
            </a:r>
            <a:r>
              <a:rPr lang="en-US" sz="1200" b="0" i="0" u="none" strike="noStrike" kern="1200" dirty="0">
                <a:solidFill>
                  <a:schemeClr val="tx1"/>
                </a:solidFill>
                <a:effectLst/>
                <a:latin typeface="Rutan" pitchFamily="50" charset="0"/>
                <a:ea typeface="+mn-ea"/>
                <a:cs typeface="+mn-cs"/>
                <a:hlinkClick r:id="rId7"/>
              </a:rPr>
              <a:t>Debiasing Committee Composition</a:t>
            </a:r>
            <a:r>
              <a:rPr lang="en-US" sz="1200" b="0" i="0" u="none" strike="noStrike" kern="1200" dirty="0">
                <a:solidFill>
                  <a:schemeClr val="tx1"/>
                </a:solidFill>
                <a:effectLst/>
                <a:latin typeface="Rutan" pitchFamily="50" charset="0"/>
                <a:ea typeface="+mn-ea"/>
                <a:cs typeface="+mn-cs"/>
              </a:rPr>
              <a:t>, forms a suite of tools designed to help organizations who are seeking to reform research assessment practices. Project TARA is supported by </a:t>
            </a:r>
            <a:r>
              <a:rPr lang="en-US" sz="1200" b="0" i="0" u="none" strike="noStrike" kern="1200" dirty="0">
                <a:solidFill>
                  <a:schemeClr val="tx1"/>
                </a:solidFill>
                <a:effectLst/>
                <a:latin typeface="Rutan" pitchFamily="50" charset="0"/>
                <a:ea typeface="+mn-ea"/>
                <a:cs typeface="+mn-cs"/>
                <a:hlinkClick r:id="rId8"/>
              </a:rPr>
              <a:t>Arcadia</a:t>
            </a:r>
            <a:r>
              <a:rPr lang="en-US" sz="1200" b="0" i="0" u="none" strike="noStrike" kern="1200" dirty="0">
                <a:solidFill>
                  <a:schemeClr val="tx1"/>
                </a:solidFill>
                <a:effectLst/>
                <a:latin typeface="Rutan" pitchFamily="50" charset="0"/>
                <a:ea typeface="+mn-ea"/>
                <a:cs typeface="+mn-cs"/>
              </a:rPr>
              <a:t>, a family charitable foundation that helps people to record cultural heritage, to conserve and restore nature, and to promote open access to knowledge, whom we thank. Since 2002 Arcadia has awarded more than $1.2 billion to organizations around the world.</a:t>
            </a: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13</a:t>
            </a:fld>
            <a:endParaRPr lang="en-US" dirty="0"/>
          </a:p>
        </p:txBody>
      </p:sp>
    </p:spTree>
    <p:extLst>
      <p:ext uri="{BB962C8B-B14F-4D97-AF65-F5344CB8AC3E}">
        <p14:creationId xmlns:p14="http://schemas.microsoft.com/office/powerpoint/2010/main" val="297394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DORA's Resource Library is an interactive, searchable collection of materials designed to facilitate the development and implementation of RRA policies and practices globally. The Resource Library combines and expands on DORA’s existing collection of good practices and other resources. It is organized based on type and intended audience, and includes a diverse range of materials such 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Policies and guidance: Formal documents and recommendations related to research assessment.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Good practices: Examples of how organizations are successfully implementing RRA.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Tools: Practical instruments to aid in assessment, such as the SPACE rubric (for analyzing institutional conditions and progress indicators), the Rethinking Research Assessment Brief, and the Cognitive and Systems Biases Brief. Recently, short educational videos on concepts like the h-index have also been added.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Journal articles: Scholarly publications relevant to research assessment.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Position papers: Formal statements outlining DORA's stance or that of other organizations on RRA topics.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Advocacy materials: Resources to support individuals and organizations in advocating for change.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14</a:t>
            </a:fld>
            <a:endParaRPr lang="en-US" dirty="0"/>
          </a:p>
        </p:txBody>
      </p:sp>
    </p:spTree>
    <p:extLst>
      <p:ext uri="{BB962C8B-B14F-4D97-AF65-F5344CB8AC3E}">
        <p14:creationId xmlns:p14="http://schemas.microsoft.com/office/powerpoint/2010/main" val="259060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DORA’s resources are available on our website, but also in a </a:t>
            </a:r>
            <a:r>
              <a:rPr lang="en-US" dirty="0" err="1"/>
              <a:t>Zenodo</a:t>
            </a:r>
            <a:r>
              <a:rPr lang="en-US" dirty="0"/>
              <a:t> community, to ensure that our resources are findable and secure.</a:t>
            </a:r>
          </a:p>
        </p:txBody>
      </p:sp>
      <p:sp>
        <p:nvSpPr>
          <p:cNvPr id="4" name="Slide Number Placeholder 3"/>
          <p:cNvSpPr>
            <a:spLocks noGrp="1"/>
          </p:cNvSpPr>
          <p:nvPr>
            <p:ph type="sldNum" sz="quarter" idx="5"/>
          </p:nvPr>
        </p:nvSpPr>
        <p:spPr/>
        <p:txBody>
          <a:bodyPr/>
          <a:lstStyle/>
          <a:p>
            <a:fld id="{D14F9990-AA1A-44D2-8A5A-751AD3FDB23A}" type="slidenum">
              <a:rPr lang="en-US" smtClean="0"/>
              <a:pPr/>
              <a:t>15</a:t>
            </a:fld>
            <a:endParaRPr lang="en-US" dirty="0"/>
          </a:p>
        </p:txBody>
      </p:sp>
    </p:spTree>
    <p:extLst>
      <p:ext uri="{BB962C8B-B14F-4D97-AF65-F5344CB8AC3E}">
        <p14:creationId xmlns:p14="http://schemas.microsoft.com/office/powerpoint/2010/main" val="415573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 </a:t>
            </a:r>
            <a:r>
              <a:rPr lang="en-US" sz="1200" b="0" i="0" u="none" strike="noStrike" dirty="0">
                <a:effectLst/>
                <a:latin typeface="Rutan" pitchFamily="50" charset="0"/>
                <a:ea typeface="Rutan" pitchFamily="50" charset="0"/>
                <a:cs typeface="Rutan" pitchFamily="50" charset="0"/>
                <a:sym typeface="Helvetica Neue"/>
              </a:rPr>
              <a:t>has actively worked to spark significant changes in how research performing organizations (RPOs) evaluate research and researchers, with positive results to be shared! Concrete examples of this shift include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200" b="0" i="0" u="none" strike="noStrike" dirty="0">
                <a:effectLst/>
                <a:latin typeface="Rutan" pitchFamily="50" charset="0"/>
                <a:ea typeface="Rutan" pitchFamily="50" charset="0"/>
                <a:cs typeface="Rutan" pitchFamily="50" charset="0"/>
                <a:sym typeface="Helvetica Neue"/>
              </a:rPr>
              <a:t>Yale Molecular Biophysics and Biochemistry department adopting anonymized applications in faculty searches to eliminate bias from journal names or funding agencies;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a:t>
            </a:r>
            <a:r>
              <a:rPr lang="en-US" b="0" dirty="0" err="1"/>
              <a:t>Universitat</a:t>
            </a:r>
            <a:r>
              <a:rPr lang="en-US" b="0" dirty="0"/>
              <a:t> Oberta de Catalunya, for instance, released an action plan with specific deadlines to implement DORA principles;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Open University created a new promotion track for researchers doing publicly engaged work, recognizing contributions beyond traditional publications</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16</a:t>
            </a:fld>
            <a:endParaRPr lang="en-US" dirty="0"/>
          </a:p>
        </p:txBody>
      </p:sp>
    </p:spTree>
    <p:extLst>
      <p:ext uri="{BB962C8B-B14F-4D97-AF65-F5344CB8AC3E}">
        <p14:creationId xmlns:p14="http://schemas.microsoft.com/office/powerpoint/2010/main" val="271149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r>
              <a:rPr lang="en-US" b="0" dirty="0"/>
              <a:t>DORA actively creates and promotes resources to aid RPOs in implementing change:</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err="1"/>
              <a:t>Reformscape</a:t>
            </a:r>
            <a:r>
              <a:rPr lang="en-US" b="0" dirty="0"/>
              <a:t> (launched 2024): An interactive online observatory that tracks criteria and standards academic institutions use for hiring, review, promotion, and tenure worldwide. It provides a comprehensive dataset and enables RPOs to learn from existing initiatives.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A Practical Guide to Implementing Responsible Research Assessment at Research Performing Organizations (launched May 2025): This guide offers practical guidance and tips for RPOs to develop, review, or reform their assessment practices. It addresses common challenges and provides activities and examples for engaging leadership, forming working groups, and crafting communication plans.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SPACE to Evolve Academic Assessment rubric (launched 2021): Helps institutions gauge their capacity and progress for RRA reform across five key dimensions (Standards for Scholarship, Process Mechanics and Policies, Accountability, Culture Within Institutions, and Evaluative and Iterative Feedback) and three stages of development.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Briefs and toolkits: DORA has developed resources like "Rethinking Research Assessment: Ideas for Action" and "Unintended Cognitive and Systems Biases" to help RPOs identify obstacles, experiment with new approaches, and counteract biases. The "Building Blocks for Impact" tool helps organizations broaden their understanding of scholarly impact.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Case Studies Repository: Documents real-world examples of institutional change in academic career assessment, providing inspiration and insights into processes and challenges.</a:t>
            </a:r>
          </a:p>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br>
              <a:rPr lang="en-US" b="0" dirty="0"/>
            </a:br>
            <a:endParaRPr lang="en-US" b="0"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17</a:t>
            </a:fld>
            <a:endParaRPr lang="en-US" dirty="0"/>
          </a:p>
        </p:txBody>
      </p:sp>
    </p:spTree>
    <p:extLst>
      <p:ext uri="{BB962C8B-B14F-4D97-AF65-F5344CB8AC3E}">
        <p14:creationId xmlns:p14="http://schemas.microsoft.com/office/powerpoint/2010/main" val="291570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Several influential funding organizations have formally signed DORA, committing to its principles. These include 7 UK Research Councils, the Research Council of Norway, ANR, the Australian National Health and Medical Research Council, the Irish Research Council, Science Foundation Ireland, the Academy of Finland and the British Heart Foundation.  Funders are moving away from using journal-based metrics, such as the Journal Impact Factor, as a proxy for the quality of individual articles or a scientist's contributions in funding decisions; adopting the use of a narrative CV format in its major funding streams; and encouraging a wider range of research outputs beyond traditional publications, including data, code, and diverse societal impacts. </a:t>
            </a:r>
            <a:endParaRPr lang="en-US"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19</a:t>
            </a:fld>
            <a:endParaRPr lang="en-US" dirty="0"/>
          </a:p>
        </p:txBody>
      </p:sp>
    </p:spTree>
    <p:extLst>
      <p:ext uri="{BB962C8B-B14F-4D97-AF65-F5344CB8AC3E}">
        <p14:creationId xmlns:p14="http://schemas.microsoft.com/office/powerpoint/2010/main" val="371052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launched two quarterly communities of practice in 2020 for public and private funders (one for the Asia-Pacific region and another for Africa, the Americas, and Europe). These groups serve as platforms to increase knowledge sharing, discuss new policies and pilot initiatives, and facilitate collective action for fair and responsible research assessment. These groups have grown significantly in participation.</a:t>
            </a:r>
          </a:p>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has organized workshops with funder groups, such as with the Funding </a:t>
            </a:r>
            <a:r>
              <a:rPr lang="en-US" sz="1200" b="0" i="0" u="none" strike="noStrike" dirty="0" err="1">
                <a:effectLst/>
                <a:latin typeface="Rutan" pitchFamily="50" charset="0"/>
                <a:ea typeface="Rutan" pitchFamily="50" charset="0"/>
                <a:cs typeface="Rutan" pitchFamily="50" charset="0"/>
                <a:sym typeface="Helvetica Neue"/>
              </a:rPr>
              <a:t>Organisations</a:t>
            </a:r>
            <a:r>
              <a:rPr lang="en-US" sz="1200" b="0" i="0" u="none" strike="noStrike" dirty="0">
                <a:effectLst/>
                <a:latin typeface="Rutan" pitchFamily="50" charset="0"/>
                <a:ea typeface="Rutan" pitchFamily="50" charset="0"/>
                <a:cs typeface="Rutan" pitchFamily="50" charset="0"/>
                <a:sym typeface="Helvetica Neue"/>
              </a:rPr>
              <a:t> for Gender Equality Community of Practice (FORGEN CoP), specifically to explore strategies for optimizing narrative CVs and mitigating bias in their use for grant evaluation. DORA, in collaboration with the Elizabeth Blackwell Institute for Health Research and the </a:t>
            </a:r>
            <a:r>
              <a:rPr lang="en-US" sz="1200" b="0" i="0" u="none" strike="noStrike" dirty="0" err="1">
                <a:effectLst/>
                <a:latin typeface="Rutan" pitchFamily="50" charset="0"/>
                <a:ea typeface="Rutan" pitchFamily="50" charset="0"/>
                <a:cs typeface="Rutan" pitchFamily="50" charset="0"/>
                <a:sym typeface="Helvetica Neue"/>
              </a:rPr>
              <a:t>MoreBrains</a:t>
            </a:r>
            <a:r>
              <a:rPr lang="en-US" sz="1200" b="0" i="0" u="none" strike="noStrike" dirty="0">
                <a:effectLst/>
                <a:latin typeface="Rutan" pitchFamily="50" charset="0"/>
                <a:ea typeface="Rutan" pitchFamily="50" charset="0"/>
                <a:cs typeface="Rutan" pitchFamily="50" charset="0"/>
                <a:sym typeface="Helvetica Neue"/>
              </a:rPr>
              <a:t> Cooperative, has run workshops focused on improving pre-award processes to foster equitable and transparent research assessment.</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20</a:t>
            </a:fld>
            <a:endParaRPr lang="en-US" dirty="0"/>
          </a:p>
        </p:txBody>
      </p:sp>
    </p:spTree>
    <p:extLst>
      <p:ext uri="{BB962C8B-B14F-4D97-AF65-F5344CB8AC3E}">
        <p14:creationId xmlns:p14="http://schemas.microsoft.com/office/powerpoint/2010/main" val="251420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a:t>
            </a:r>
            <a:r>
              <a:rPr lang="en-US" dirty="0"/>
              <a:t>DORA empowers the scholarly community through diverse resources and initiatives to foster responsible, transparent, and equitable evaluation practices. Key offerings include:</a:t>
            </a:r>
          </a:p>
          <a:p>
            <a:r>
              <a:rPr lang="en-US" dirty="0"/>
              <a:t>• </a:t>
            </a:r>
            <a:r>
              <a:rPr lang="en-US" dirty="0" err="1"/>
              <a:t>Reformscape</a:t>
            </a:r>
            <a:r>
              <a:rPr lang="en-US" dirty="0"/>
              <a:t>: An online observatory showcasing responsible assessment policies and practices at academic institutions worldwide.</a:t>
            </a:r>
          </a:p>
          <a:p>
            <a:r>
              <a:rPr lang="en-US" dirty="0"/>
              <a:t>• A Practical Guide to Implementing Responsible Research Assessment at Research Performing Organizations: Offering concrete strategies and examples for organizational change.</a:t>
            </a:r>
          </a:p>
          <a:p>
            <a:r>
              <a:rPr lang="en-US" dirty="0"/>
              <a:t>• Tools like the SPACE rubric and Building Blocks for Impact to help institutions analyze conditions and broaden their definition of scholarly impact.</a:t>
            </a:r>
          </a:p>
          <a:p>
            <a:r>
              <a:rPr lang="en-US" dirty="0"/>
              <a:t>• Fostering communities of practice for knowledge sharing and collective action among funders and other initiatives.</a:t>
            </a:r>
          </a:p>
          <a:p>
            <a:r>
              <a:rPr lang="en-US" dirty="0"/>
              <a:t>DORA aims to move beyond a narrow focus on quantitative indicators to value the full range of diverse contributions, quality, and impact of research and researchers, driving meaningful culture change in academia. Learn more and join the movement at </a:t>
            </a:r>
            <a:r>
              <a:rPr lang="en-US" dirty="0" err="1"/>
              <a:t>sfdora.org</a:t>
            </a:r>
            <a:r>
              <a:rPr lang="en-US" dirty="0"/>
              <a:t>.</a:t>
            </a:r>
          </a:p>
        </p:txBody>
      </p:sp>
    </p:spTree>
    <p:extLst>
      <p:ext uri="{BB962C8B-B14F-4D97-AF65-F5344CB8AC3E}">
        <p14:creationId xmlns:p14="http://schemas.microsoft.com/office/powerpoint/2010/main" val="82765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has sparked significant change within publishing by directly advocating for a reduced reliance on traditional metrics, providing actionable guidance for adopting more holistic assessment practices, actively collaborating on new models for scholarly communication (like preprints and </a:t>
            </a:r>
            <a:r>
              <a:rPr lang="en-US" sz="1200" b="0" i="0" u="none" strike="noStrike" dirty="0" err="1">
                <a:effectLst/>
                <a:latin typeface="Rutan" pitchFamily="50" charset="0"/>
                <a:ea typeface="Rutan" pitchFamily="50" charset="0"/>
                <a:cs typeface="Rutan" pitchFamily="50" charset="0"/>
                <a:sym typeface="Helvetica Neue"/>
              </a:rPr>
              <a:t>CRediT</a:t>
            </a:r>
            <a:r>
              <a:rPr lang="en-US" sz="1200" b="0" i="0" u="none" strike="noStrike" dirty="0">
                <a:effectLst/>
                <a:latin typeface="Rutan" pitchFamily="50" charset="0"/>
                <a:ea typeface="Rutan" pitchFamily="50" charset="0"/>
                <a:cs typeface="Rutan" pitchFamily="50" charset="0"/>
                <a:sym typeface="Helvetica Neue"/>
              </a:rPr>
              <a:t>), and enhancing accountability for publishers through public commitment requirements.</a:t>
            </a:r>
          </a:p>
          <a:p>
            <a:pPr marL="0" marR="0" indent="0" defTabSz="171450" eaLnBrk="1" fontAlgn="auto" latinLnBrk="0" hangingPunct="1">
              <a:lnSpc>
                <a:spcPct val="117999"/>
              </a:lnSpc>
              <a:spcBef>
                <a:spcPts val="0"/>
              </a:spcBef>
              <a:spcAft>
                <a:spcPts val="0"/>
              </a:spcAft>
              <a:buClrTx/>
              <a:buSzTx/>
              <a:buFontTx/>
              <a:buNone/>
              <a:tabLst/>
              <a:defRPr/>
            </a:pPr>
            <a:r>
              <a:rPr lang="en-AU" dirty="0"/>
              <a:t>DORA's foundational recommendation is to "not use journal-based metrics, such as Journal Impact Factors, as a surrogate measure of the quality of individual research articles, to assess an individual scientist’s contributions, or in hiring, promotion, or funding decisions". While this may be perceived as directly challenging publishers' traditional reliance on such metrics, </a:t>
            </a:r>
            <a:r>
              <a:rPr lang="en-US" sz="1200" b="0" i="0" u="none" strike="noStrike" dirty="0">
                <a:effectLst/>
                <a:latin typeface="Rutan" pitchFamily="50" charset="0"/>
                <a:ea typeface="Rutan" pitchFamily="50" charset="0"/>
                <a:cs typeface="Rutan" pitchFamily="50" charset="0"/>
                <a:sym typeface="Helvetica Neue"/>
              </a:rPr>
              <a:t>numerous major publishers and scholarly societies have voluntarily signed DORA, including Springer Nature, Taylor &amp; Francis, and </a:t>
            </a:r>
            <a:r>
              <a:rPr lang="en-US" sz="1200" b="0" i="0" u="none" strike="noStrike" dirty="0" err="1">
                <a:effectLst/>
                <a:latin typeface="Rutan" pitchFamily="50" charset="0"/>
                <a:ea typeface="Rutan" pitchFamily="50" charset="0"/>
                <a:cs typeface="Rutan" pitchFamily="50" charset="0"/>
                <a:sym typeface="Helvetica Neue"/>
              </a:rPr>
              <a:t>Redalyc</a:t>
            </a:r>
            <a:r>
              <a:rPr lang="en-US" sz="1200" b="0" i="0" u="none" strike="noStrike" dirty="0">
                <a:effectLst/>
                <a:latin typeface="Rutan" pitchFamily="50" charset="0"/>
                <a:ea typeface="Rutan" pitchFamily="50" charset="0"/>
                <a:cs typeface="Rutan" pitchFamily="50" charset="0"/>
                <a:sym typeface="Helvetica Neue"/>
              </a:rPr>
              <a:t>, an organization indexing Latin American journals, which mandated that all 1,360 journals it indexes sign DORA and adhere to its principles</a:t>
            </a:r>
            <a:r>
              <a:rPr lang="en-AU" dirty="0"/>
              <a:t>.</a:t>
            </a:r>
          </a:p>
          <a:p>
            <a:pPr marL="0" marR="0" indent="0" defTabSz="171450" eaLnBrk="1" fontAlgn="auto" latinLnBrk="0" hangingPunct="1">
              <a:lnSpc>
                <a:spcPct val="117999"/>
              </a:lnSpc>
              <a:spcBef>
                <a:spcPts val="0"/>
              </a:spcBef>
              <a:spcAft>
                <a:spcPts val="0"/>
              </a:spcAft>
              <a:buClrTx/>
              <a:buSzTx/>
              <a:buFontTx/>
              <a:buNone/>
              <a:tabLst/>
              <a:defRPr/>
            </a:pPr>
            <a:r>
              <a:rPr lang="en-AU" dirty="0"/>
              <a:t>DORA has actively provided guidance to publishers on how they can support research assessment reform. A feature published by Science Editor, co-authored by DORA staff, offered 10 achievable recommendations for journals and publishers beyond merely abandoning the Impact Factor. </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21</a:t>
            </a:fld>
            <a:endParaRPr lang="en-US" dirty="0"/>
          </a:p>
        </p:txBody>
      </p:sp>
    </p:spTree>
    <p:extLst>
      <p:ext uri="{BB962C8B-B14F-4D97-AF65-F5344CB8AC3E}">
        <p14:creationId xmlns:p14="http://schemas.microsoft.com/office/powerpoint/2010/main" val="4061312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Rutan" pitchFamily="50" charset="0"/>
                <a:ea typeface="Rutan" pitchFamily="50" charset="0"/>
                <a:cs typeface="Rutan" pitchFamily="50" charset="0"/>
                <a:sym typeface="Helvetica Neue"/>
              </a:rPr>
              <a:t>Individuals play a crucial role in implementing Responsible Research Assessment (RRA) by actively challenging traditional practices and advocating for change within their spheres of influence! Beyond those actions listed in the slide, there’s much more people can consider doing, as we share below. Thank you for joining us in this movement!</a:t>
            </a:r>
          </a:p>
          <a:p>
            <a:endParaRPr lang="en-US" dirty="0"/>
          </a:p>
          <a:p>
            <a:r>
              <a:rPr lang="en-US" b="1" dirty="0"/>
              <a:t>For Researchers (including Early Career Researchers and those on committees):</a:t>
            </a:r>
          </a:p>
          <a:p>
            <a:pPr marL="171450" indent="-171450">
              <a:buFont typeface="Arial" panose="020B0604020202020204" pitchFamily="34" charset="0"/>
              <a:buChar char="•"/>
            </a:pPr>
            <a:r>
              <a:rPr lang="en-US" dirty="0"/>
              <a:t>Base assessments on scientific content rather than journal-based metrics when serving on committees for funding, hiring, tenure, or promotion.</a:t>
            </a:r>
          </a:p>
          <a:p>
            <a:pPr marL="171450" indent="-171450">
              <a:buFont typeface="Arial" panose="020B0604020202020204" pitchFamily="34" charset="0"/>
              <a:buChar char="•"/>
            </a:pPr>
            <a:r>
              <a:rPr lang="en-US" dirty="0"/>
              <a:t>Cite primary literature where observations were first reported instead of reviews, to properly credit the original discoverers.</a:t>
            </a:r>
          </a:p>
          <a:p>
            <a:pPr marL="171450" indent="-171450">
              <a:buFont typeface="Arial" panose="020B0604020202020204" pitchFamily="34" charset="0"/>
              <a:buChar char="•"/>
            </a:pPr>
            <a:r>
              <a:rPr lang="en-US" dirty="0"/>
              <a:t>Use a range of article metrics and indicators in personal or supporting statements to demonstrate the impact of individual published articles and other research outputs.</a:t>
            </a:r>
          </a:p>
          <a:p>
            <a:pPr marL="171450" indent="-171450">
              <a:buFont typeface="Arial" panose="020B0604020202020204" pitchFamily="34" charset="0"/>
              <a:buChar char="•"/>
            </a:pPr>
            <a:r>
              <a:rPr lang="en-US" dirty="0"/>
              <a:t>Challenge inappropriate reliance on quantitative metrics and promote best practices that emphasize the value and influence of specific research outputs.</a:t>
            </a:r>
          </a:p>
          <a:p>
            <a:pPr marL="171450" indent="-171450">
              <a:buFont typeface="Arial" panose="020B0604020202020204" pitchFamily="34" charset="0"/>
              <a:buChar char="•"/>
            </a:pPr>
            <a:r>
              <a:rPr lang="en-US" dirty="0"/>
              <a:t>When compiling CVs, consider using narrative CVs or annotated CVs to contextualize achievements, highlight specific contributions, and showcase a broader range of impacts beyond traditional metrics like publications and grants.</a:t>
            </a:r>
          </a:p>
          <a:p>
            <a:pPr marL="171450" indent="-171450">
              <a:buFont typeface="Arial" panose="020B0604020202020204" pitchFamily="34" charset="0"/>
              <a:buChar char="•"/>
            </a:pPr>
            <a:r>
              <a:rPr lang="en-US" dirty="0"/>
              <a:t>Actively engage in discussions around research assessment, especially as Early Career Researchers (ECRs), bringing fresh perspectives on academic incentives and career progression.</a:t>
            </a:r>
          </a:p>
          <a:p>
            <a:pPr marL="171450" indent="-171450">
              <a:buFont typeface="Arial" panose="020B0604020202020204" pitchFamily="34" charset="0"/>
              <a:buChar char="•"/>
            </a:pPr>
            <a:r>
              <a:rPr lang="en-US" dirty="0"/>
              <a:t>Seek out training on responsible research assessment, including topics like research integrity, ethics, responsible use of metrics, open science, and how to create narrative CVs.</a:t>
            </a:r>
          </a:p>
          <a:p>
            <a:pPr marL="171450" indent="-171450">
              <a:buFont typeface="Arial" panose="020B0604020202020204" pitchFamily="34" charset="0"/>
              <a:buChar char="•"/>
            </a:pPr>
            <a:r>
              <a:rPr lang="en-US" dirty="0"/>
              <a:t>When applying for positions or grants, check for transparent assessment criteria and inquire if they are not readily available. Ask if reviewer training materials are provided.</a:t>
            </a:r>
          </a:p>
          <a:p>
            <a:pPr marL="171450" indent="-171450">
              <a:buFont typeface="Arial" panose="020B0604020202020204" pitchFamily="34" charset="0"/>
              <a:buChar char="•"/>
            </a:pPr>
            <a:r>
              <a:rPr lang="en-US" dirty="0"/>
              <a:t>Be a voice for change from within review panels by asking about bias mitigation training and working to hold colleagues accountable during the review process.</a:t>
            </a:r>
          </a:p>
          <a:p>
            <a:endParaRPr lang="en-US" dirty="0"/>
          </a:p>
          <a:p>
            <a:r>
              <a:rPr lang="en-US" b="1" dirty="0"/>
              <a:t>For Staff (Librarians, Research Managers, Administrators, HR Personnel, IT Departments, etc.):</a:t>
            </a:r>
          </a:p>
          <a:p>
            <a:pPr marL="171450" indent="-171450">
              <a:buFont typeface="Arial" panose="020B0604020202020204" pitchFamily="34" charset="0"/>
              <a:buChar char="•"/>
            </a:pPr>
            <a:r>
              <a:rPr lang="en-US" dirty="0"/>
              <a:t>Support bibliometric education for faculty and staff, introducing alternative metrics and advocating for their responsible use, rather than solely focusing on JIF and h-index.</a:t>
            </a:r>
          </a:p>
          <a:p>
            <a:pPr marL="171450" indent="-171450">
              <a:buFont typeface="Arial" panose="020B0604020202020204" pitchFamily="34" charset="0"/>
              <a:buChar char="•"/>
            </a:pPr>
            <a:r>
              <a:rPr lang="en-US" dirty="0"/>
              <a:t>Create online resources and host events on different CV types (e.g., narrative CVs) and why qualitative narratives are beneficial.</a:t>
            </a:r>
          </a:p>
          <a:p>
            <a:pPr marL="171450" indent="-171450">
              <a:buFont typeface="Arial" panose="020B0604020202020204" pitchFamily="34" charset="0"/>
              <a:buChar char="•"/>
            </a:pPr>
            <a:r>
              <a:rPr lang="en-US" dirty="0"/>
              <a:t>Advise and guide researchers and students on "high quality" research, emphasizing RRA principles.</a:t>
            </a:r>
          </a:p>
          <a:p>
            <a:pPr marL="171450" indent="-171450">
              <a:buFont typeface="Arial" panose="020B0604020202020204" pitchFamily="34" charset="0"/>
              <a:buChar char="•"/>
            </a:pPr>
            <a:r>
              <a:rPr lang="en-US" dirty="0"/>
              <a:t>Help shape and implement institutional policies that guide assessment and evaluation frameworks, including criteria and information to be included.</a:t>
            </a:r>
          </a:p>
          <a:p>
            <a:pPr marL="171450" indent="-171450">
              <a:buFont typeface="Arial" panose="020B0604020202020204" pitchFamily="34" charset="0"/>
              <a:buChar char="•"/>
            </a:pPr>
            <a:r>
              <a:rPr lang="en-US" dirty="0"/>
              <a:t>Work with leadership to develop clear guidance for reviewers and applicants, create training materials, and iterate on them as needed.</a:t>
            </a:r>
          </a:p>
          <a:p>
            <a:pPr marL="171450" indent="-171450">
              <a:buFont typeface="Arial" panose="020B0604020202020204" pitchFamily="34" charset="0"/>
              <a:buChar char="•"/>
            </a:pPr>
            <a:r>
              <a:rPr lang="en-US" dirty="0"/>
              <a:t>Ensure existing and new policies align with RRA strategy and are transparent, especially regarding Equity, Diversity, and Inclusion (EDI), hiring, promotion, and open science.</a:t>
            </a:r>
          </a:p>
          <a:p>
            <a:pPr marL="171450" indent="-171450">
              <a:buFont typeface="Arial" panose="020B0604020202020204" pitchFamily="34" charset="0"/>
              <a:buChar char="•"/>
            </a:pPr>
            <a:r>
              <a:rPr lang="en-US" dirty="0"/>
              <a:t>Communicate effectively about RRA, emphasizing its benefits and impacts, and leveraging communication expertise.</a:t>
            </a:r>
          </a:p>
          <a:p>
            <a:endParaRPr lang="en-US" b="1" dirty="0"/>
          </a:p>
          <a:p>
            <a:pPr marL="0" indent="0">
              <a:buFont typeface="Arial" panose="020B0604020202020204" pitchFamily="34" charset="0"/>
              <a:buNone/>
            </a:pPr>
            <a:r>
              <a:rPr lang="en-US" b="1" dirty="0"/>
              <a:t>For Individuals in Leadership/Policymaking Roles:</a:t>
            </a:r>
          </a:p>
          <a:p>
            <a:pPr marL="171450" indent="-171450">
              <a:buFont typeface="Arial" panose="020B0604020202020204" pitchFamily="34" charset="0"/>
              <a:buChar char="•"/>
            </a:pPr>
            <a:r>
              <a:rPr lang="en-US" dirty="0"/>
              <a:t>Develop clear guidance on the type of information that should and should not be included in CVs, and create training for reviewers on effectively reviewing narrative-style CVs.</a:t>
            </a:r>
          </a:p>
          <a:p>
            <a:pPr marL="171450" indent="-171450">
              <a:buFont typeface="Arial" panose="020B0604020202020204" pitchFamily="34" charset="0"/>
              <a:buChar char="•"/>
            </a:pPr>
            <a:r>
              <a:rPr lang="en-US" dirty="0"/>
              <a:t>Influence panel composition and training by working with HR, Ethics, and other departments to develop clear guidance and training materials.</a:t>
            </a:r>
          </a:p>
          <a:p>
            <a:pPr marL="171450" indent="-171450">
              <a:buFont typeface="Arial" panose="020B0604020202020204" pitchFamily="34" charset="0"/>
              <a:buChar char="•"/>
            </a:pPr>
            <a:r>
              <a:rPr lang="en-US" dirty="0"/>
              <a:t>Foster an active dialogue with staff that engages thoughtfully with their questions and concerns regarding quantitative indicators.</a:t>
            </a:r>
          </a:p>
          <a:p>
            <a:pPr marL="171450" indent="-171450">
              <a:buFont typeface="Arial" panose="020B0604020202020204" pitchFamily="34" charset="0"/>
              <a:buChar char="•"/>
            </a:pPr>
            <a:r>
              <a:rPr lang="en-US" dirty="0"/>
              <a:t>Incorporate narrative elements into applications to optimize assessment processes and mitigate biases.</a:t>
            </a:r>
          </a:p>
          <a:p>
            <a:pPr marL="171450" indent="-171450">
              <a:buFont typeface="Arial" panose="020B0604020202020204" pitchFamily="34" charset="0"/>
              <a:buChar char="•"/>
            </a:pPr>
            <a:r>
              <a:rPr lang="en-US" dirty="0"/>
              <a:t>Promote the use of self-evaluation reports for units, based on textual descriptions of activities, mission, vision, and a diverse set of collaborations, outputs, and staff development, rather than just quantitative data.</a:t>
            </a:r>
          </a:p>
          <a:p>
            <a:pPr marL="171450" indent="-171450">
              <a:buFont typeface="Arial" panose="020B0604020202020204" pitchFamily="34" charset="0"/>
              <a:buChar char="•"/>
            </a:pPr>
            <a:r>
              <a:rPr lang="en-US" dirty="0"/>
              <a:t>Ensure that assessment practices do not disadvantage Early Career Researchers (ECRs) and other under-represented groups.</a:t>
            </a:r>
          </a:p>
          <a:p>
            <a:endParaRPr lang="en-US" dirty="0"/>
          </a:p>
          <a:p>
            <a:r>
              <a:rPr lang="en-US" dirty="0"/>
              <a:t>By taking a few of these actions, individuals can collectively contribute to a more holistic, transparent, and equitable research assessment ecosystem.</a:t>
            </a:r>
          </a:p>
          <a:p>
            <a:endParaRPr lang="en-US"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22</a:t>
            </a:fld>
            <a:endParaRPr lang="en-US" dirty="0"/>
          </a:p>
        </p:txBody>
      </p:sp>
    </p:spTree>
    <p:extLst>
      <p:ext uri="{BB962C8B-B14F-4D97-AF65-F5344CB8AC3E}">
        <p14:creationId xmlns:p14="http://schemas.microsoft.com/office/powerpoint/2010/main" val="704736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DORA is a global initiative supported by over 15 different organizations including research funders, professional organizations, publishers, and academic institutions. </a:t>
            </a:r>
            <a:r>
              <a:rPr lang="en-US" sz="1200" b="0" i="0" u="none" strike="noStrike" kern="1200" dirty="0">
                <a:solidFill>
                  <a:schemeClr val="tx1"/>
                </a:solidFill>
                <a:effectLst/>
                <a:latin typeface="Rutan" pitchFamily="50" charset="0"/>
                <a:ea typeface="+mn-ea"/>
                <a:cs typeface="+mn-cs"/>
              </a:rPr>
              <a:t>DORA categorizes its supporting organizations into different tiers based on their annual contribution levels. DORA has procedures for adjusted membership fees for organizations in developing or transitional economies and may also accept "in-kind" support. You can join us as a funding organization – email </a:t>
            </a:r>
            <a:r>
              <a:rPr lang="en-US" sz="1200" b="0" i="0" u="none" strike="noStrike" kern="1200" dirty="0" err="1">
                <a:solidFill>
                  <a:schemeClr val="tx1"/>
                </a:solidFill>
                <a:effectLst/>
                <a:latin typeface="Rutan" pitchFamily="50" charset="0"/>
                <a:ea typeface="+mn-ea"/>
                <a:cs typeface="+mn-cs"/>
              </a:rPr>
              <a:t>administrator@sfdora.org</a:t>
            </a:r>
            <a:r>
              <a:rPr lang="en-US" sz="1200" b="0" i="0" u="none" strike="noStrike" kern="1200" dirty="0">
                <a:solidFill>
                  <a:schemeClr val="tx1"/>
                </a:solidFill>
                <a:effectLst/>
                <a:latin typeface="Rutan" pitchFamily="50" charset="0"/>
                <a:ea typeface="+mn-ea"/>
                <a:cs typeface="+mn-cs"/>
              </a:rPr>
              <a:t> to join this distinct group of leaders in RRA.</a:t>
            </a:r>
            <a:endParaRPr lang="en-US" dirty="0"/>
          </a:p>
        </p:txBody>
      </p:sp>
    </p:spTree>
    <p:extLst>
      <p:ext uri="{BB962C8B-B14F-4D97-AF65-F5344CB8AC3E}">
        <p14:creationId xmlns:p14="http://schemas.microsoft.com/office/powerpoint/2010/main" val="827651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DORA's team is comprised of its leadership, various committees, and staff, supported by an administrative entity and key collaborators. </a:t>
            </a:r>
          </a:p>
          <a:p>
            <a:r>
              <a:rPr lang="en-US" dirty="0"/>
              <a:t>The Steering Committee </a:t>
            </a:r>
            <a:r>
              <a:rPr lang="en-US" sz="1200" b="0" i="0" u="none" strike="noStrike" kern="1200" dirty="0">
                <a:solidFill>
                  <a:schemeClr val="tx1"/>
                </a:solidFill>
                <a:effectLst/>
                <a:latin typeface="Rutan" pitchFamily="50" charset="0"/>
                <a:ea typeface="+mn-ea"/>
                <a:cs typeface="+mn-cs"/>
              </a:rPr>
              <a:t>provides governance, steers strategic priorities, approves supporting organizations and policies, and raises awareness within their respective communities. Membership is designed to reflect diverse geographic regions and stakeholder groups. </a:t>
            </a:r>
            <a:r>
              <a:rPr lang="en-US" dirty="0">
                <a:effectLst/>
              </a:rPr>
              <a:t>DORA operates under the sponsorship of ASCB, which manages DORA's data, website, and handles the hiring and management of DORA staff. This relationship ensures DORA's operational support and financial management.</a:t>
            </a:r>
          </a:p>
          <a:p>
            <a:r>
              <a:rPr lang="en-US" dirty="0">
                <a:effectLst/>
              </a:rPr>
              <a:t>This diverse team structure, with both volunteers, paid staff, and external collaborators, enables DORA to pursue its strategic objectives effectively.</a:t>
            </a: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Here's a breakdown of DORA’s core team:</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Co-Chairs and Vice-Chair</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Co-Chairs: Ginny Barbour (Queensland University of Technology, Australia) and Kelly Cobey (University of Ottawa Heart Institute, Canada).</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Vice-Chair: Rebecca Lawrence (F1000, UK).</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Roles: They provide leadership and guide DORA's strategic direction.</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Program Director / Program Manager (Staff)</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Giovanna Lima: Started as DORA’s new Program Manager in January 2025.</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Role: Responsible for day-to-day operations, program management, community engagement, resource development, and supporting strategic objectives.</a:t>
            </a: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DORA’s was first released to address the widespread misuse and inappropriate application of journal-based metrics, such as Journal Impact Factors, in research and researcher evaluation. This misuse occurs at crucial points in a researcher's career, including hiring, promotion, tenure, and funding decisions. The core problem identified was that these metrics were being used as a surrogate measure of the quality of individual research articles or to assess a scientist’s contributions. </a:t>
            </a:r>
            <a:r>
              <a:rPr lang="en-US" sz="1200" b="0" i="0" u="none" strike="noStrike" dirty="0">
                <a:effectLst/>
                <a:latin typeface="Rutan" pitchFamily="50" charset="0"/>
                <a:ea typeface="Rutan" pitchFamily="50" charset="0"/>
                <a:cs typeface="Rutan" pitchFamily="50" charset="0"/>
                <a:sym typeface="Helvetica Neue"/>
              </a:rPr>
              <a:t>DORA also includes several specific recommendations for various stakeholders in the research ecosystem, beyond the general call to move away from journal-based metrics. These recommendations aim to foster more holistic, transparent, and equitable research assessment practices. </a:t>
            </a:r>
            <a:r>
              <a:rPr lang="en-US" dirty="0"/>
              <a:t>Over time, DORA evolved from being solely a statement of intent into an active organization campaigning for reform. Its overarching vision is to advance practical and robust approaches to research assessment globally and across all scholarly disciplines</a:t>
            </a:r>
          </a:p>
          <a:p>
            <a:r>
              <a:rPr lang="en-US" dirty="0"/>
              <a:t>When assessment focuses disproportionately on quantitative indicators, it can lead to:</a:t>
            </a:r>
          </a:p>
          <a:p>
            <a:r>
              <a:rPr lang="en-US" dirty="0"/>
              <a:t>• Misdirection of research efforts: Researchers may prioritize publishing in high-JIF journals over other meaningful contributions, potentially leading to a "publish or perish" culture that can compromise broader research learnings and experience.</a:t>
            </a:r>
          </a:p>
          <a:p>
            <a:r>
              <a:rPr lang="en-US" dirty="0"/>
              <a:t>• Reinforcement of biases: Reliance on journal prestige can reinforce existing biases against researchers from less-known institutions or those pursuing non-traditional, but valuable, research paths.</a:t>
            </a:r>
          </a:p>
          <a:p>
            <a:r>
              <a:rPr lang="en-US" dirty="0"/>
              <a:t>• Reduced investment in diverse contributions: Activities like team science, mentorship, public engagement, data sharing, and policy contributions might be undervalued or neglected because they are not easily "counted" by traditional metrics.</a:t>
            </a:r>
          </a:p>
          <a:p>
            <a:r>
              <a:rPr lang="en-US" dirty="0"/>
              <a:t>• Negative impact on early career researchers (ECRs): The pressure to publish in specific journals can lead to mental health challenges and a narrow focus that limits the development of a broad range of skills and contributions.</a:t>
            </a:r>
          </a:p>
          <a:p>
            <a:r>
              <a:rPr lang="en-US" dirty="0"/>
              <a:t>• Lack of alignment with institutional missions: When assessment criteria do not align with an institution's stated values (e.g., fostering interdisciplinarity, open science, societal impact), it creates a disconnect that undermines those goals.</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3</a:t>
            </a:fld>
            <a:endParaRPr lang="en-US" dirty="0"/>
          </a:p>
        </p:txBody>
      </p:sp>
    </p:spTree>
    <p:extLst>
      <p:ext uri="{BB962C8B-B14F-4D97-AF65-F5344CB8AC3E}">
        <p14:creationId xmlns:p14="http://schemas.microsoft.com/office/powerpoint/2010/main" val="346366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The Journal Impact Factor (JIF) and other traditional metrics have several long-standing problems that lead to their misuse and negative impacts on research assessment. The JIF has a number of well-documented deficiencies as a tool for research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Highly skewed citation distributions: Citation distributions within journals are highly skewed, meaning a few highly cited articles can disproportionately inflate a journal's impact factor.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Field-specific properties: The properties of the JIF are field-specific. It is a composite of multiple, highly diverse article types, including primary research papers and reviews, making it unsuitable for direct comparison across different scientific disciplines.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Manipulation by editorial policy: Journal Impact Factors can be manipulated, or "gamed," by editorial policies.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Lack of transparency: The data used to calculate Journal Impact Factors are neither transparent nor openly available to the public.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Not a measure of individual article quality: It is a measure of the "average citation performance" of papers in a particular journal over the past two years, not a direct measure of the value or quality of an individual paper or researcher. Claims that JIF signifies the value or quality of individual papers are not supported by evidence.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Poor predictor of citation performance: JIF provides no indication of the wide variation in the distribution of citations among articles within a journal. Evidence shows that JIFs are poor predictors of the citation performance of individual articles.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No evidence for peer review quality: There is no good evidence to support claims that peer review quality is significantly better in higher JIF journals.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Reservations apply to other journal-based indicators: These reservations about the JIF apply equally to other journal-based indicators like the </a:t>
            </a:r>
            <a:r>
              <a:rPr lang="en-US" sz="1200" b="0" i="0" u="none" strike="noStrike" kern="1200" dirty="0" err="1">
                <a:solidFill>
                  <a:schemeClr val="tx1"/>
                </a:solidFill>
                <a:effectLst/>
                <a:latin typeface="Rutan" pitchFamily="50" charset="0"/>
                <a:ea typeface="+mn-ea"/>
                <a:cs typeface="+mn-cs"/>
              </a:rPr>
              <a:t>Citescore</a:t>
            </a:r>
            <a:r>
              <a:rPr lang="en-US" sz="1200" b="0" i="0" u="none" strike="noStrike" kern="1200" dirty="0">
                <a:solidFill>
                  <a:schemeClr val="tx1"/>
                </a:solidFill>
                <a:effectLst/>
                <a:latin typeface="Rutan" pitchFamily="50" charset="0"/>
                <a:ea typeface="+mn-ea"/>
                <a:cs typeface="+mn-cs"/>
              </a:rPr>
              <a:t>, </a:t>
            </a:r>
            <a:r>
              <a:rPr lang="en-US" sz="1200" b="0" i="0" u="none" strike="noStrike" kern="1200" dirty="0" err="1">
                <a:solidFill>
                  <a:schemeClr val="tx1"/>
                </a:solidFill>
                <a:effectLst/>
                <a:latin typeface="Rutan" pitchFamily="50" charset="0"/>
                <a:ea typeface="+mn-ea"/>
                <a:cs typeface="+mn-cs"/>
              </a:rPr>
              <a:t>Eigenfactor</a:t>
            </a:r>
            <a:r>
              <a:rPr lang="en-US" sz="1200" b="0" i="0" u="none" strike="noStrike" kern="1200" dirty="0">
                <a:solidFill>
                  <a:schemeClr val="tx1"/>
                </a:solidFill>
                <a:effectLst/>
                <a:latin typeface="Rutan" pitchFamily="50" charset="0"/>
                <a:ea typeface="+mn-ea"/>
                <a:cs typeface="+mn-cs"/>
              </a:rPr>
              <a:t> Score, and Source Normalized Impact per Paper (SNIP).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4</a:t>
            </a:fld>
            <a:endParaRPr lang="en-US" dirty="0"/>
          </a:p>
        </p:txBody>
      </p:sp>
    </p:spTree>
    <p:extLst>
      <p:ext uri="{BB962C8B-B14F-4D97-AF65-F5344CB8AC3E}">
        <p14:creationId xmlns:p14="http://schemas.microsoft.com/office/powerpoint/2010/main" val="25656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US" sz="1200" dirty="0"/>
              <a:t>Problems with the JIF (from the preamble to the declaration):</a:t>
            </a:r>
          </a:p>
          <a:p>
            <a:pPr marL="342900" lvl="0" indent="-342900" algn="l" rtl="0">
              <a:lnSpc>
                <a:spcPct val="117999"/>
              </a:lnSpc>
              <a:spcBef>
                <a:spcPts val="0"/>
              </a:spcBef>
              <a:spcAft>
                <a:spcPts val="0"/>
              </a:spcAft>
              <a:buClr>
                <a:schemeClr val="dk1"/>
              </a:buClr>
              <a:buSzPts val="2200"/>
              <a:buFont typeface="Helvetica Neue"/>
              <a:buChar char="-"/>
            </a:pPr>
            <a:r>
              <a:rPr lang="en-US" sz="1200" dirty="0"/>
              <a:t>citation distributions within journals are highly skewed</a:t>
            </a:r>
          </a:p>
          <a:p>
            <a:pPr marL="342900" lvl="0" indent="-342900" algn="l" rtl="0">
              <a:lnSpc>
                <a:spcPct val="117999"/>
              </a:lnSpc>
              <a:spcBef>
                <a:spcPts val="0"/>
              </a:spcBef>
              <a:spcAft>
                <a:spcPts val="0"/>
              </a:spcAft>
              <a:buClr>
                <a:schemeClr val="dk1"/>
              </a:buClr>
              <a:buSzPts val="2200"/>
              <a:buFont typeface="Helvetica Neue"/>
              <a:buChar char="-"/>
            </a:pPr>
            <a:r>
              <a:rPr lang="en-US" sz="1200" dirty="0"/>
              <a:t>the properties of the Journal Impact Factor are field-specific: it is a composite of multiple, highly diverse article types, including primary research papers and reviews</a:t>
            </a:r>
          </a:p>
          <a:p>
            <a:pPr marL="342900" lvl="0" indent="-342900" algn="l" rtl="0">
              <a:lnSpc>
                <a:spcPct val="117999"/>
              </a:lnSpc>
              <a:spcBef>
                <a:spcPts val="0"/>
              </a:spcBef>
              <a:spcAft>
                <a:spcPts val="0"/>
              </a:spcAft>
              <a:buClr>
                <a:schemeClr val="dk1"/>
              </a:buClr>
              <a:buSzPts val="2200"/>
              <a:buFont typeface="Helvetica Neue"/>
              <a:buChar char="-"/>
            </a:pPr>
            <a:r>
              <a:rPr lang="en-US" sz="1200" dirty="0"/>
              <a:t>Journal Impact Factors can be manipulated (or “gamed”) by editorial policy</a:t>
            </a:r>
          </a:p>
          <a:p>
            <a:pPr marL="342900" lvl="0" indent="-342900" algn="l" rtl="0">
              <a:lnSpc>
                <a:spcPct val="117999"/>
              </a:lnSpc>
              <a:spcBef>
                <a:spcPts val="0"/>
              </a:spcBef>
              <a:spcAft>
                <a:spcPts val="0"/>
              </a:spcAft>
              <a:buClr>
                <a:schemeClr val="dk1"/>
              </a:buClr>
              <a:buSzPts val="2200"/>
              <a:buFont typeface="Helvetica Neue"/>
              <a:buChar char="-"/>
            </a:pPr>
            <a:r>
              <a:rPr lang="en-US" sz="1200" dirty="0"/>
              <a:t>data used to calculate the Journal Impact Factors are neither transparent nor openly available to the public</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5</a:t>
            </a:fld>
            <a:endParaRPr lang="en-US" dirty="0"/>
          </a:p>
        </p:txBody>
      </p:sp>
    </p:spTree>
    <p:extLst>
      <p:ext uri="{BB962C8B-B14F-4D97-AF65-F5344CB8AC3E}">
        <p14:creationId xmlns:p14="http://schemas.microsoft.com/office/powerpoint/2010/main" val="231013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pervasive reliance on inappropriate proxy measures like the JIF and h-index feeds into a "publish or perish" culture that devalues important scholarly contributions, such as: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Engagement with local communities.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Rigor, transparency, and reproducibility in research.</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Creation of intellectual property and software.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Mentorship.</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Academic service.</a:t>
            </a:r>
          </a:p>
          <a:p>
            <a:pPr marL="0" lvl="0" indent="0" algn="l" rtl="0">
              <a:lnSpc>
                <a:spcPct val="100000"/>
              </a:lnSpc>
              <a:spcBef>
                <a:spcPts val="0"/>
              </a:spcBef>
              <a:spcAft>
                <a:spcPts val="0"/>
              </a:spcAft>
              <a:buSzPts val="1400"/>
              <a:buNone/>
            </a:pPr>
            <a:r>
              <a:rPr lang="en-US" dirty="0"/>
              <a:t>This emphasis on quantity and prestige can mask and devalue important scholarly contributions, lead to undesirable behaviors that hinder scientific progress (e.g., false reporting, aversion to negative data, lack of transparency), and perpetuate existing inequities by favoring established researchers or those from prestigious institutions.</a:t>
            </a:r>
          </a:p>
          <a:p>
            <a:pPr marL="0" lvl="0" indent="0" algn="l" rtl="0">
              <a:lnSpc>
                <a:spcPct val="100000"/>
              </a:lnSpc>
              <a:spcBef>
                <a:spcPts val="0"/>
              </a:spcBef>
              <a:spcAft>
                <a:spcPts val="0"/>
              </a:spcAft>
              <a:buSzPts val="1400"/>
              <a:buNone/>
            </a:pPr>
            <a:r>
              <a:rPr lang="en-US" dirty="0"/>
              <a:t>DORA advocates for moving beyond these narrow quantitative indicators to embrace a more holistic, transparent, and equitable assessment that values the quality, broad range of contributions, and impacts of research.</a:t>
            </a:r>
          </a:p>
          <a:p>
            <a:pPr marL="0" lvl="0" indent="0" algn="l" rtl="0">
              <a:lnSpc>
                <a:spcPct val="100000"/>
              </a:lnSpc>
              <a:spcBef>
                <a:spcPts val="0"/>
              </a:spcBef>
              <a:spcAft>
                <a:spcPts val="0"/>
              </a:spcAft>
              <a:buSzPts val="1400"/>
              <a:buNone/>
            </a:pPr>
            <a:endParaRPr dirty="0"/>
          </a:p>
        </p:txBody>
      </p:sp>
      <p:sp>
        <p:nvSpPr>
          <p:cNvPr id="138" name="Google Shape;13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5:notes"/>
          <p:cNvSpPr txBox="1">
            <a:spLocks noGrp="1"/>
          </p:cNvSpPr>
          <p:nvPr>
            <p:ph type="body" idx="1"/>
          </p:nvPr>
        </p:nvSpPr>
        <p:spPr>
          <a:xfrm>
            <a:off x="914400" y="4343400"/>
            <a:ext cx="5029200" cy="4114800"/>
          </a:xfrm>
          <a:prstGeom prst="rect">
            <a:avLst/>
          </a:prstGeom>
          <a:noFill/>
          <a:ln>
            <a:noFill/>
          </a:ln>
        </p:spPr>
        <p:txBody>
          <a:bodyPr spcFirstLastPara="1" wrap="square" lIns="91325" tIns="45650" rIns="91325" bIns="45650" anchor="t" anchorCtr="0">
            <a:noAutofit/>
          </a:bodyPr>
          <a:lstStyle/>
          <a:p>
            <a:pPr marL="0" lvl="0" indent="0" algn="l" rtl="0">
              <a:lnSpc>
                <a:spcPct val="117999"/>
              </a:lnSpc>
              <a:spcBef>
                <a:spcPts val="0"/>
              </a:spcBef>
              <a:spcAft>
                <a:spcPts val="0"/>
              </a:spcAft>
              <a:buClr>
                <a:schemeClr val="dk1"/>
              </a:buClr>
              <a:buSzPts val="1400"/>
              <a:buFont typeface="Arial"/>
              <a:buNone/>
            </a:pP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Better assessment encourages a balanced and broad approach, recognizing and valuing a fuller range of contributions beyond traditional publications. Responsible research assessment (RRA) focuses on quality over quantity. It encourages the development of an evaluation system that prioritizes these aspects, emphasizing the importance of rigor and transparency in research practice to preserve research integrity and trust. Practices like open datasets and open science are valued for their contributions to replication and transparency. </a:t>
            </a:r>
            <a:br>
              <a:rPr lang="en-AU" dirty="0"/>
            </a:br>
            <a:r>
              <a:rPr lang="en-US" dirty="0"/>
              <a:t>By promoting and implementing responsible research assessment (RRA), DORA aims to improve research in several key ways:</a:t>
            </a:r>
          </a:p>
          <a:p>
            <a:r>
              <a:rPr lang="en-US" b="1" dirty="0"/>
              <a:t>Fostering a Holistic and Inclusive View of Research</a:t>
            </a:r>
            <a:r>
              <a:rPr lang="en-US" dirty="0"/>
              <a:t>: RRA encourages assessing the full range of diverse contributions, quality, and impact of research and researchers. This includes valuing:</a:t>
            </a:r>
          </a:p>
          <a:p>
            <a:pPr marL="171450" indent="-171450">
              <a:buFont typeface="Arial" panose="020B0604020202020204" pitchFamily="34" charset="0"/>
              <a:buChar char="•"/>
            </a:pPr>
            <a:r>
              <a:rPr lang="en-US" dirty="0"/>
              <a:t>Diverse outputs: Beyond traditional journal articles, this encompasses datasets, software, preprints, protocols, and other scholarly products.</a:t>
            </a:r>
          </a:p>
          <a:p>
            <a:pPr marL="171450" indent="-171450">
              <a:buFont typeface="Arial" panose="020B0604020202020204" pitchFamily="34" charset="0"/>
              <a:buChar char="•"/>
            </a:pPr>
            <a:r>
              <a:rPr lang="en-US" dirty="0"/>
              <a:t>Varied contributions: Such as collaborations, teamwork, mentoring, teaching, leadership roles, and contributions to the research community and broader society.</a:t>
            </a:r>
          </a:p>
          <a:p>
            <a:pPr marL="171450" indent="-171450">
              <a:buFont typeface="Arial" panose="020B0604020202020204" pitchFamily="34" charset="0"/>
              <a:buChar char="•"/>
            </a:pPr>
            <a:r>
              <a:rPr lang="en-US" dirty="0"/>
              <a:t>Quality over quantity: Moving beyond simple counts to emphasize the rigor, transparency, and intrinsic merit of the work</a:t>
            </a:r>
          </a:p>
          <a:p>
            <a:r>
              <a:rPr lang="en-US" b="1" dirty="0"/>
              <a:t>Enhancing Research Integrity and Reproducibility</a:t>
            </a:r>
            <a:r>
              <a:rPr lang="en-US" dirty="0"/>
              <a:t>: RRA supports practices that improve the trustworthiness of research. This includes:</a:t>
            </a:r>
          </a:p>
          <a:p>
            <a:pPr marL="171450" indent="-171450">
              <a:buFont typeface="Arial" panose="020B0604020202020204" pitchFamily="34" charset="0"/>
              <a:buChar char="•"/>
            </a:pPr>
            <a:r>
              <a:rPr lang="en-US" dirty="0"/>
              <a:t>Transparency and data sharing: Encouraging researchers to gain credit for work that enhances transparency, such as data sharing, which augments reproducibility and increases public trust.</a:t>
            </a:r>
          </a:p>
          <a:p>
            <a:pPr marL="171450" indent="-171450">
              <a:buFont typeface="Arial" panose="020B0604020202020204" pitchFamily="34" charset="0"/>
              <a:buChar char="•"/>
            </a:pPr>
            <a:r>
              <a:rPr lang="en-US" dirty="0"/>
              <a:t>Rigor in research practice: Emphasizing that the process of doing research, including rigor and transparency, is crucial for preserving integrity.</a:t>
            </a:r>
          </a:p>
          <a:p>
            <a:r>
              <a:rPr lang="en-US" b="1" dirty="0"/>
              <a:t>Promoting Equity, Diversity, and Inclusion (EDI)</a:t>
            </a:r>
            <a:r>
              <a:rPr lang="en-US" dirty="0"/>
              <a:t>: Better assessment directly addresses systemic inequalities and biases in academia:</a:t>
            </a:r>
          </a:p>
          <a:p>
            <a:pPr marL="171450" indent="-171450">
              <a:buFont typeface="Arial" panose="020B0604020202020204" pitchFamily="34" charset="0"/>
              <a:buChar char="•"/>
            </a:pPr>
            <a:r>
              <a:rPr lang="en-US" dirty="0"/>
              <a:t>Reducing bias in evaluation: Strategies like debiasing training, structured interview protocols, and diverse evaluation panels help ensure fairer decisions in hiring, promotion, and funding.</a:t>
            </a:r>
          </a:p>
          <a:p>
            <a:pPr marL="171450" indent="-171450">
              <a:buFont typeface="Arial" panose="020B0604020202020204" pitchFamily="34" charset="0"/>
              <a:buChar char="•"/>
            </a:pPr>
            <a:r>
              <a:rPr lang="en-US" dirty="0"/>
              <a:t>Equal opportunities: Recognizing diverse experiences and non-typical research paths ensures that individuals from various backgrounds and career stages have equitable opportunities for advancement.</a:t>
            </a:r>
          </a:p>
          <a:p>
            <a:pPr marL="171450" indent="-171450">
              <a:buFont typeface="Arial" panose="020B0604020202020204" pitchFamily="34" charset="0"/>
              <a:buChar char="•"/>
            </a:pPr>
            <a:r>
              <a:rPr lang="en-US" dirty="0"/>
              <a:t>Combating "invisible labor": By providing visibility and recognition for contributions that may have traditionally been overlooked, such as extensive mentoring or community service.</a:t>
            </a:r>
          </a:p>
          <a:p>
            <a:r>
              <a:rPr lang="en-US" b="1" dirty="0"/>
              <a:t>Supporting Early Career Researchers (ECRs)</a:t>
            </a:r>
            <a:r>
              <a:rPr lang="en-US" dirty="0"/>
              <a:t>: RRA aims to create a more supportive environment for ECRs by:</a:t>
            </a:r>
          </a:p>
          <a:p>
            <a:pPr marL="171450" indent="-171450">
              <a:buFont typeface="Arial" panose="020B0604020202020204" pitchFamily="34" charset="0"/>
              <a:buChar char="•"/>
            </a:pPr>
            <a:r>
              <a:rPr lang="en-US" dirty="0"/>
              <a:t>Valuing diverse career paths: Offering assessment approaches that recognize a variety of outputs and contributions beyond traditional publication metrics.</a:t>
            </a:r>
          </a:p>
          <a:p>
            <a:pPr marL="171450" indent="-171450">
              <a:buFont typeface="Arial" panose="020B0604020202020204" pitchFamily="34" charset="0"/>
              <a:buChar char="•"/>
            </a:pPr>
            <a:r>
              <a:rPr lang="en-US" dirty="0"/>
              <a:t>Providing clarity and support: Graduate programs can include training on RRA principles, helping ECRs understand how to present their work holistically and navigate assessment processes.</a:t>
            </a:r>
          </a:p>
        </p:txBody>
      </p:sp>
      <p:sp>
        <p:nvSpPr>
          <p:cNvPr id="4" name="Slide Number Placeholder 3"/>
          <p:cNvSpPr>
            <a:spLocks noGrp="1"/>
          </p:cNvSpPr>
          <p:nvPr>
            <p:ph type="sldNum" sz="quarter" idx="5"/>
          </p:nvPr>
        </p:nvSpPr>
        <p:spPr/>
        <p:txBody>
          <a:bodyPr/>
          <a:lstStyle/>
          <a:p>
            <a:fld id="{D14F9990-AA1A-44D2-8A5A-751AD3FDB23A}" type="slidenum">
              <a:rPr lang="en-US" smtClean="0"/>
              <a:pPr/>
              <a:t>8</a:t>
            </a:fld>
            <a:endParaRPr lang="en-US" dirty="0"/>
          </a:p>
        </p:txBody>
      </p:sp>
    </p:spTree>
    <p:extLst>
      <p:ext uri="{BB962C8B-B14F-4D97-AF65-F5344CB8AC3E}">
        <p14:creationId xmlns:p14="http://schemas.microsoft.com/office/powerpoint/2010/main" val="7040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DORA's overarching vision is to advance practical and robust approaches to research assessment globally and across all scholarly disciplines. This mission is demanding and aims to achieve a significant shift in how research and researchers are evaluated. The ultimate goal is to foster meaningful and lasting improvements in research assessment by ensuring that decisions focus on the diverse qualities of research products and conduct that are highly valued within academia and society, across all actors in the system. </a:t>
            </a:r>
          </a:p>
          <a:p>
            <a:r>
              <a:rPr lang="en-US" dirty="0">
                <a:effectLst/>
              </a:rPr>
              <a:t>The organization </a:t>
            </a:r>
            <a:r>
              <a:rPr lang="en-US" b="0" dirty="0">
                <a:effectLst/>
              </a:rPr>
              <a:t>works towards this by recognizing that research assessment reform is a complex "systems challenge" requiring collective action among multiple stakeholders.</a:t>
            </a:r>
          </a:p>
        </p:txBody>
      </p:sp>
      <p:sp>
        <p:nvSpPr>
          <p:cNvPr id="4" name="Slide Number Placeholder 3"/>
          <p:cNvSpPr>
            <a:spLocks noGrp="1"/>
          </p:cNvSpPr>
          <p:nvPr>
            <p:ph type="sldNum" sz="quarter" idx="5"/>
          </p:nvPr>
        </p:nvSpPr>
        <p:spPr/>
        <p:txBody>
          <a:bodyPr/>
          <a:lstStyle/>
          <a:p>
            <a:fld id="{D14F9990-AA1A-44D2-8A5A-751AD3FDB23A}" type="slidenum">
              <a:rPr lang="en-US" smtClean="0"/>
              <a:pPr/>
              <a:t>9</a:t>
            </a:fld>
            <a:endParaRPr lang="en-US" dirty="0"/>
          </a:p>
        </p:txBody>
      </p:sp>
    </p:spTree>
    <p:extLst>
      <p:ext uri="{BB962C8B-B14F-4D97-AF65-F5344CB8AC3E}">
        <p14:creationId xmlns:p14="http://schemas.microsoft.com/office/powerpoint/2010/main" val="3834998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524000" y="1122363"/>
            <a:ext cx="9144000" cy="2387600"/>
          </a:xfrm>
        </p:spPr>
        <p:txBody>
          <a:bodyPr anchor="b"/>
          <a:lstStyle>
            <a:lvl1pPr algn="ctr">
              <a:defRPr sz="6000">
                <a:latin typeface="Jaapokki" panose="00000500000000000000"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524000" y="3602038"/>
            <a:ext cx="9144000" cy="1655762"/>
          </a:xfrm>
        </p:spPr>
        <p:txBody>
          <a:bodyPr/>
          <a:lstStyle>
            <a:lvl1pPr marL="0" indent="0" algn="ctr">
              <a:buNone/>
              <a:defRPr sz="2400">
                <a:latin typeface="Rutan"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5259065F-2D08-2599-6A9B-17C3D6C99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424900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B05E7A95-FD86-EFEC-5593-ED04061EA5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56526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A51EE7D1-1E28-2909-ACD1-A68ABF2FBA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2980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584952" y="1574800"/>
            <a:ext cx="47625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a:latin typeface="Rutan" pitchFamily="50" charset="0"/>
              </a:defRPr>
            </a:lvl1pPr>
          </a:lstStyle>
          <a:p>
            <a:r>
              <a:rPr dirty="0"/>
              <a:t>Title Text</a:t>
            </a:r>
          </a:p>
        </p:txBody>
      </p:sp>
      <p:sp>
        <p:nvSpPr>
          <p:cNvPr id="67" name="Body Level One…"/>
          <p:cNvSpPr txBox="1">
            <a:spLocks noGrp="1"/>
          </p:cNvSpPr>
          <p:nvPr>
            <p:ph type="body" sz="half" idx="1"/>
          </p:nvPr>
        </p:nvSpPr>
        <p:spPr>
          <a:xfrm>
            <a:off x="844550" y="1574800"/>
            <a:ext cx="5111751" cy="4648200"/>
          </a:xfrm>
          <a:prstGeom prst="rect">
            <a:avLst/>
          </a:prstGeom>
        </p:spPr>
        <p:txBody>
          <a:bodyPr/>
          <a:lstStyle>
            <a:lvl1pPr marL="0" indent="0">
              <a:spcBef>
                <a:spcPts val="3200"/>
              </a:spcBef>
              <a:buClrTx/>
              <a:buFontTx/>
              <a:buNone/>
              <a:defRPr sz="3200">
                <a:latin typeface="Lora" pitchFamily="2" charset="0"/>
              </a:defRPr>
            </a:lvl1pPr>
            <a:lvl2pPr marL="558807" indent="-279404">
              <a:spcBef>
                <a:spcPts val="0"/>
              </a:spcBef>
              <a:buClrTx/>
              <a:defRPr sz="2400">
                <a:latin typeface="Lora" pitchFamily="2" charset="0"/>
              </a:defRPr>
            </a:lvl2pPr>
            <a:lvl3pPr marL="838211" indent="-279404">
              <a:spcBef>
                <a:spcPts val="0"/>
              </a:spcBef>
              <a:buClrTx/>
              <a:defRPr sz="1600">
                <a:latin typeface="Lora" pitchFamily="2" charset="0"/>
              </a:defRPr>
            </a:lvl3pPr>
            <a:lvl4pPr marL="1117614" indent="-279404">
              <a:spcBef>
                <a:spcPts val="0"/>
              </a:spcBef>
              <a:buClrTx/>
              <a:defRPr sz="1600">
                <a:latin typeface="Lora" pitchFamily="2" charset="0"/>
              </a:defRPr>
            </a:lvl4pPr>
            <a:lvl5pPr marL="1397018" indent="-279404">
              <a:spcBef>
                <a:spcPts val="0"/>
              </a:spcBef>
              <a:buClrTx/>
              <a:defRPr sz="1600">
                <a:latin typeface="Lora" pitchFamily="2"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close-up of a logo&#10;&#10;AI-generated content may be incorrect.">
            <a:extLst>
              <a:ext uri="{FF2B5EF4-FFF2-40B4-BE49-F238E27FC236}">
                <a16:creationId xmlns:a16="http://schemas.microsoft.com/office/drawing/2014/main" id="{A8FEB84E-7B70-BB99-88E2-978F29C715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175557747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0" y="0"/>
            <a:ext cx="12192000" cy="967563"/>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FFFFFF"/>
              </a:buClr>
              <a:buSzPts val="3600"/>
              <a:buFont typeface="Calibri"/>
              <a:buNone/>
              <a:defRPr sz="4800">
                <a:latin typeface="Calibri"/>
                <a:ea typeface="Calibri"/>
                <a:cs typeface="Calibri"/>
                <a:sym typeface="Calibri"/>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38" name="Google Shape;38;p27"/>
          <p:cNvSpPr txBox="1">
            <a:spLocks noGrp="1"/>
          </p:cNvSpPr>
          <p:nvPr>
            <p:ph type="body" idx="1"/>
          </p:nvPr>
        </p:nvSpPr>
        <p:spPr>
          <a:xfrm>
            <a:off x="844551" y="1574800"/>
            <a:ext cx="10502900" cy="4648200"/>
          </a:xfrm>
          <a:prstGeom prst="rect">
            <a:avLst/>
          </a:prstGeom>
          <a:noFill/>
          <a:ln>
            <a:noFill/>
          </a:ln>
        </p:spPr>
        <p:txBody>
          <a:bodyPr spcFirstLastPara="1" wrap="square" lIns="19050" tIns="19050" rIns="19050" bIns="19050" anchor="ctr" anchorCtr="0">
            <a:normAutofit/>
          </a:bodyPr>
          <a:lstStyle>
            <a:lvl1pPr marL="457200" lvl="0"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1pPr>
            <a:lvl2pPr marL="914400" lvl="1"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2pPr>
            <a:lvl3pPr marL="1371600" lvl="2"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3pPr>
            <a:lvl4pPr marL="1828800" lvl="3"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4pPr>
            <a:lvl5pPr marL="2286000" lvl="4"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5pPr>
            <a:lvl6pPr marL="2743200" lvl="5" indent="-279400" algn="l">
              <a:lnSpc>
                <a:spcPct val="100000"/>
              </a:lnSpc>
              <a:spcBef>
                <a:spcPts val="2933"/>
              </a:spcBef>
              <a:spcAft>
                <a:spcPts val="0"/>
              </a:spcAft>
              <a:buClr>
                <a:schemeClr val="dk1"/>
              </a:buClr>
              <a:buSzPts val="800"/>
              <a:buChar char="•"/>
              <a:defRPr/>
            </a:lvl6pPr>
            <a:lvl7pPr marL="3200400" lvl="6" indent="-279400" algn="l">
              <a:lnSpc>
                <a:spcPct val="100000"/>
              </a:lnSpc>
              <a:spcBef>
                <a:spcPts val="2933"/>
              </a:spcBef>
              <a:spcAft>
                <a:spcPts val="0"/>
              </a:spcAft>
              <a:buClr>
                <a:schemeClr val="dk1"/>
              </a:buClr>
              <a:buSzPts val="800"/>
              <a:buChar char="•"/>
              <a:defRPr/>
            </a:lvl7pPr>
            <a:lvl8pPr marL="3657600" lvl="7" indent="-279400" algn="l">
              <a:lnSpc>
                <a:spcPct val="100000"/>
              </a:lnSpc>
              <a:spcBef>
                <a:spcPts val="2933"/>
              </a:spcBef>
              <a:spcAft>
                <a:spcPts val="0"/>
              </a:spcAft>
              <a:buClr>
                <a:schemeClr val="dk1"/>
              </a:buClr>
              <a:buSzPts val="800"/>
              <a:buChar char="•"/>
              <a:defRPr/>
            </a:lvl8pPr>
            <a:lvl9pPr marL="4114800" lvl="8" indent="-279400" algn="l">
              <a:lnSpc>
                <a:spcPct val="100000"/>
              </a:lnSpc>
              <a:spcBef>
                <a:spcPts val="2933"/>
              </a:spcBef>
              <a:spcAft>
                <a:spcPts val="0"/>
              </a:spcAft>
              <a:buClr>
                <a:schemeClr val="dk1"/>
              </a:buClr>
              <a:buSzPts val="800"/>
              <a:buChar char="•"/>
              <a:defRPr/>
            </a:lvl9pPr>
          </a:lstStyle>
          <a:p>
            <a:endParaRPr/>
          </a:p>
        </p:txBody>
      </p:sp>
      <p:sp>
        <p:nvSpPr>
          <p:cNvPr id="39" name="Google Shape;39;p27"/>
          <p:cNvSpPr txBox="1">
            <a:spLocks noGrp="1"/>
          </p:cNvSpPr>
          <p:nvPr>
            <p:ph type="sldNum" idx="12"/>
          </p:nvPr>
        </p:nvSpPr>
        <p:spPr>
          <a:xfrm>
            <a:off x="5979516" y="6540500"/>
            <a:ext cx="226619" cy="223138"/>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pic>
        <p:nvPicPr>
          <p:cNvPr id="2" name="Picture 1" descr="A close-up of a logo&#10;&#10;AI-generated content may be incorrect.">
            <a:extLst>
              <a:ext uri="{FF2B5EF4-FFF2-40B4-BE49-F238E27FC236}">
                <a16:creationId xmlns:a16="http://schemas.microsoft.com/office/drawing/2014/main" id="{68355816-9B4E-892A-3F1D-D7C73C92D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66442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A729526F-F9B6-EAFA-81A0-095501656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42098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57FAC5F6-E86A-3035-233A-A760A69AF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28765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11" name="Picture 10" descr="A close-up of a logo&#10;&#10;AI-generated content may be incorrect.">
            <a:extLst>
              <a:ext uri="{FF2B5EF4-FFF2-40B4-BE49-F238E27FC236}">
                <a16:creationId xmlns:a16="http://schemas.microsoft.com/office/drawing/2014/main" id="{0B6D7353-7602-1052-CC8A-2B24466A0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13144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10" name="Picture 9" descr="A close-up of a logo&#10;&#10;AI-generated content may be incorrect.">
            <a:extLst>
              <a:ext uri="{FF2B5EF4-FFF2-40B4-BE49-F238E27FC236}">
                <a16:creationId xmlns:a16="http://schemas.microsoft.com/office/drawing/2014/main" id="{D397369C-941E-E84C-FDF1-1D9EEFE24E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9872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6" name="Picture 5" descr="A close-up of a logo&#10;&#10;AI-generated content may be incorrect.">
            <a:extLst>
              <a:ext uri="{FF2B5EF4-FFF2-40B4-BE49-F238E27FC236}">
                <a16:creationId xmlns:a16="http://schemas.microsoft.com/office/drawing/2014/main" id="{65C31923-6703-A58D-CCBD-38A7B11EC1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111695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5" name="Picture 4" descr="A close-up of a logo&#10;&#10;AI-generated content may be incorrect.">
            <a:extLst>
              <a:ext uri="{FF2B5EF4-FFF2-40B4-BE49-F238E27FC236}">
                <a16:creationId xmlns:a16="http://schemas.microsoft.com/office/drawing/2014/main" id="{F35ECFAA-7608-E629-C2BD-9106EE9DD5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414308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EF9E5B58-C025-AE07-F7D3-10D4A994D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62984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8/29/25</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23026AE9-B799-0F53-A2EE-8531ECB5FB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67523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ora" pitchFamily="2" charset="0"/>
              </a:defRPr>
            </a:lvl1pPr>
          </a:lstStyle>
          <a:p>
            <a:fld id="{C11B3B95-26FF-4681-85A3-D37F5BD4C86A}" type="datetimeFigureOut">
              <a:rPr lang="en-US" smtClean="0"/>
              <a:pPr/>
              <a:t>8/29/25</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ora" pitchFamily="2" charset="0"/>
              </a:defRPr>
            </a:lvl1pPr>
          </a:lstStyle>
          <a:p>
            <a:fld id="{89CE4DB0-0814-4A83-B3ED-C0DF411EE77A}" type="slidenum">
              <a:rPr lang="en-US" smtClean="0"/>
              <a:pPr/>
              <a:t>‹#›</a:t>
            </a:fld>
            <a:endParaRPr lang="en-US"/>
          </a:p>
        </p:txBody>
      </p:sp>
      <p:sp>
        <p:nvSpPr>
          <p:cNvPr id="7" name="Rectangle 6">
            <a:extLst>
              <a:ext uri="{FF2B5EF4-FFF2-40B4-BE49-F238E27FC236}">
                <a16:creationId xmlns:a16="http://schemas.microsoft.com/office/drawing/2014/main" id="{ABBE5E35-3B81-B17F-7C3D-B970831AC30E}"/>
              </a:ext>
            </a:extLst>
          </p:cNvPr>
          <p:cNvSpPr/>
          <p:nvPr userDrawn="1"/>
        </p:nvSpPr>
        <p:spPr>
          <a:xfrm>
            <a:off x="0" y="0"/>
            <a:ext cx="12192000" cy="6858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64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creativecommons.org/licenses/by-sa/4.0/" TargetMode="External"/><Relationship Id="rId4" Type="http://schemas.openxmlformats.org/officeDocument/2006/relationships/hyperlink" Target="https://zenodo.org/communities/sfdora/records?q=&amp;l=list&amp;p=1&amp;s=10&amp;sort=newes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hyperlink" Target="https://sfdora.org/2023/03/29/towards-the-future-of-responsible-research-assessment-announcing-doras-new-three-year-strategic-pla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fdora.org/dora-case-stud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sfdora.org/reformscape"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zenodo.org/records/15000683"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sfdora.org/resource-library/"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hyperlink" Target="https://sfdora.org/2023/03/02/introducing-two-new-tools-to-support-responsible-research-assessment-debiasing-committee-composition-and-building-blocks-for-impac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zenodo.org/communities/sfdora/records?q=&amp;l=list&amp;p=1&amp;s=10&amp;sort=newes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sfdora.org/2018/05/15/how-to-strengthen-hiring-practices-at-academic-institutions-an-interview-with-dr-sandra-schmi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twitter.com/dirnagl/status/97022784794311475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jdwasmuth/status/1679510361719058432"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ellcome.org/news/how-we-judge-research-outputs-when-making-funding-decisio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news.cancerresearchuk.org/2018/02/20/improving-research-evaluation-dor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los.org/publish/dor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fdora.org/sig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sfdora.org/contac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image" Target="../media/image26.tiff"/><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jpeg"/><Relationship Id="rId2" Type="http://schemas.openxmlformats.org/officeDocument/2006/relationships/notesSlide" Target="../notesSlides/notesSlide22.xml"/><Relationship Id="rId16" Type="http://schemas.openxmlformats.org/officeDocument/2006/relationships/image" Target="../media/image39.png"/><Relationship Id="rId20" Type="http://schemas.openxmlformats.org/officeDocument/2006/relationships/image" Target="../media/image43.jp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36/bmj.314.7079.49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nature.com/nature-index/news/whats-wrong-with-the-jif-in-five-graphs" TargetMode="External"/><Relationship Id="rId4" Type="http://schemas.openxmlformats.org/officeDocument/2006/relationships/hyperlink" Target="https://doi.org/10.1016/S0010-9452(08)70603-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nature.com/nature-index/news/whats-wrong-with-the-jif-in-five-graph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cholcommlab.ca/2022/05/04/findings-from-the-rpt-proje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325AE-888E-5AB3-180E-396389D2AFB1}"/>
              </a:ext>
            </a:extLst>
          </p:cNvPr>
          <p:cNvSpPr>
            <a:spLocks noGrp="1"/>
          </p:cNvSpPr>
          <p:nvPr>
            <p:ph type="title"/>
          </p:nvPr>
        </p:nvSpPr>
        <p:spPr/>
        <p:txBody>
          <a:bodyPr/>
          <a:lstStyle/>
          <a:p>
            <a:r>
              <a:rPr lang="en-US" dirty="0"/>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fontScale="85000" lnSpcReduction="10000"/>
          </a:bodyPr>
          <a:lstStyle/>
          <a:p>
            <a:pPr algn="l"/>
            <a:r>
              <a:rPr lang="en-US" sz="2000" dirty="0">
                <a:latin typeface="+mn-lt"/>
                <a:cs typeface="Calibri" panose="020F0502020204030204" pitchFamily="34" charset="0"/>
              </a:rPr>
              <a:t>Additional resources for users can be found on our </a:t>
            </a:r>
            <a:r>
              <a:rPr lang="en-US" sz="2000" dirty="0">
                <a:latin typeface="+mn-lt"/>
                <a:cs typeface="Calibri" panose="020F0502020204030204" pitchFamily="34" charset="0"/>
                <a:hlinkClick r:id="rId3"/>
              </a:rPr>
              <a:t>website</a:t>
            </a:r>
            <a:r>
              <a:rPr lang="en-US" sz="2000" dirty="0">
                <a:latin typeface="+mn-lt"/>
                <a:cs typeface="Calibri" panose="020F0502020204030204" pitchFamily="34" charset="0"/>
              </a:rPr>
              <a:t> and on our </a:t>
            </a:r>
            <a:r>
              <a:rPr lang="en-US" sz="2000">
                <a:latin typeface="+mn-lt"/>
                <a:cs typeface="Calibri" panose="020F0502020204030204" pitchFamily="34" charset="0"/>
                <a:hlinkClick r:id="rId4"/>
              </a:rPr>
              <a:t>zenodo page</a:t>
            </a:r>
            <a:r>
              <a:rPr lang="en-US" sz="2000">
                <a:latin typeface="+mn-lt"/>
                <a:cs typeface="Calibri" panose="020F0502020204030204" pitchFamily="34" charset="0"/>
              </a:rPr>
              <a:t>.</a:t>
            </a:r>
            <a:endParaRPr lang="en-US" sz="2000" dirty="0">
              <a:latin typeface="+mn-lt"/>
              <a:cs typeface="Calibri" panose="020F0502020204030204" pitchFamily="34" charset="0"/>
            </a:endParaRPr>
          </a:p>
          <a:p>
            <a:pPr algn="l"/>
            <a:r>
              <a:rPr lang="en-US" sz="2000" dirty="0">
                <a:latin typeface="+mn-lt"/>
                <a:cs typeface="Calibri" panose="020F0502020204030204" pitchFamily="34" charset="0"/>
              </a:rPr>
              <a:t>This content is available under a Creative Commons Attribution License (</a:t>
            </a:r>
            <a:r>
              <a:rPr lang="en-US" sz="2000" dirty="0">
                <a:latin typeface="+mn-lt"/>
                <a:cs typeface="Calibri" panose="020F0502020204030204" pitchFamily="34" charset="0"/>
                <a:hlinkClick r:id="rId5"/>
              </a:rPr>
              <a:t>CC BY-SA 4.0</a:t>
            </a:r>
            <a:r>
              <a:rPr lang="en-US" sz="2000" dirty="0">
                <a:latin typeface="+mn-lt"/>
                <a:cs typeface="Calibri" panose="020F0502020204030204" pitchFamily="34" charset="0"/>
              </a:rPr>
              <a:t>),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p:txBody>
      </p:sp>
      <p:pic>
        <p:nvPicPr>
          <p:cNvPr id="2052" name="Picture 4" descr="Creative Commons CC BY-SA logo.">
            <a:extLst>
              <a:ext uri="{FF2B5EF4-FFF2-40B4-BE49-F238E27FC236}">
                <a16:creationId xmlns:a16="http://schemas.microsoft.com/office/drawing/2014/main" id="{EBBE8861-BA67-087A-EBEF-F944F2B3128B}"/>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6172200" y="3087936"/>
            <a:ext cx="5181600" cy="182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F55C-B51F-7BCC-A784-3DB0D7CC6843}"/>
              </a:ext>
            </a:extLst>
          </p:cNvPr>
          <p:cNvSpPr>
            <a:spLocks noGrp="1"/>
          </p:cNvSpPr>
          <p:nvPr>
            <p:ph type="title"/>
          </p:nvPr>
        </p:nvSpPr>
        <p:spPr/>
        <p:txBody>
          <a:bodyPr>
            <a:normAutofit/>
          </a:bodyPr>
          <a:lstStyle/>
          <a:p>
            <a:r>
              <a:rPr lang="en-US" sz="3600" dirty="0"/>
              <a:t>DORA’s approaches</a:t>
            </a:r>
          </a:p>
        </p:txBody>
      </p:sp>
      <p:pic>
        <p:nvPicPr>
          <p:cNvPr id="9" name="Content Placeholder 8" descr="Lighthouse scene with solid fill">
            <a:extLst>
              <a:ext uri="{FF2B5EF4-FFF2-40B4-BE49-F238E27FC236}">
                <a16:creationId xmlns:a16="http://schemas.microsoft.com/office/drawing/2014/main" id="{2193DB6C-813E-D829-2CB2-CFFD807FB4E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297404" y="2019754"/>
            <a:ext cx="1097280" cy="1097280"/>
          </a:xfrm>
        </p:spPr>
      </p:pic>
      <p:pic>
        <p:nvPicPr>
          <p:cNvPr id="11" name="Graphic 10" descr="Mining tools with solid fill">
            <a:extLst>
              <a:ext uri="{FF2B5EF4-FFF2-40B4-BE49-F238E27FC236}">
                <a16:creationId xmlns:a16="http://schemas.microsoft.com/office/drawing/2014/main" id="{6BD6C8F5-F465-22DD-263F-B74E8CAD31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7360" y="2019754"/>
            <a:ext cx="1097280" cy="1097280"/>
          </a:xfrm>
          <a:prstGeom prst="rect">
            <a:avLst/>
          </a:prstGeom>
        </p:spPr>
      </p:pic>
      <p:pic>
        <p:nvPicPr>
          <p:cNvPr id="13" name="Graphic 12" descr="Muscular arm with solid fill">
            <a:extLst>
              <a:ext uri="{FF2B5EF4-FFF2-40B4-BE49-F238E27FC236}">
                <a16:creationId xmlns:a16="http://schemas.microsoft.com/office/drawing/2014/main" id="{38B6E9FC-654D-2E44-0961-B60D30465D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56247" y="2011204"/>
            <a:ext cx="1097280" cy="1097280"/>
          </a:xfrm>
          <a:prstGeom prst="rect">
            <a:avLst/>
          </a:prstGeom>
        </p:spPr>
      </p:pic>
      <p:sp>
        <p:nvSpPr>
          <p:cNvPr id="15" name="TextBox 14">
            <a:extLst>
              <a:ext uri="{FF2B5EF4-FFF2-40B4-BE49-F238E27FC236}">
                <a16:creationId xmlns:a16="http://schemas.microsoft.com/office/drawing/2014/main" id="{70079422-2390-123E-836C-460E7FEA1BDD}"/>
              </a:ext>
            </a:extLst>
          </p:cNvPr>
          <p:cNvSpPr txBox="1"/>
          <p:nvPr/>
        </p:nvSpPr>
        <p:spPr>
          <a:xfrm>
            <a:off x="464127" y="3429000"/>
            <a:ext cx="3484418" cy="2246769"/>
          </a:xfrm>
          <a:prstGeom prst="rect">
            <a:avLst/>
          </a:prstGeom>
          <a:noFill/>
        </p:spPr>
        <p:txBody>
          <a:bodyPr wrap="square">
            <a:spAutoFit/>
          </a:bodyPr>
          <a:lstStyle/>
          <a:p>
            <a:r>
              <a:rPr lang="en-US" sz="2000" b="1" dirty="0">
                <a:solidFill>
                  <a:srgbClr val="FCB711"/>
                </a:solidFill>
              </a:rPr>
              <a:t>Increase awareness</a:t>
            </a:r>
            <a:r>
              <a:rPr lang="en-US" sz="2000" dirty="0"/>
              <a:t> </a:t>
            </a:r>
            <a:r>
              <a:rPr lang="en-US" sz="2000" dirty="0">
                <a:solidFill>
                  <a:schemeClr val="bg1"/>
                </a:solidFill>
              </a:rPr>
              <a:t>of the negative impacts of current assessment practices through</a:t>
            </a:r>
          </a:p>
          <a:p>
            <a:pPr marL="285750" indent="-285750">
              <a:buFontTx/>
              <a:buChar char="-"/>
            </a:pPr>
            <a:r>
              <a:rPr lang="en-US" sz="2000" dirty="0">
                <a:solidFill>
                  <a:schemeClr val="bg1"/>
                </a:solidFill>
              </a:rPr>
              <a:t>Events and communications</a:t>
            </a:r>
          </a:p>
          <a:p>
            <a:pPr marL="285750" indent="-285750">
              <a:buFontTx/>
              <a:buChar char="-"/>
            </a:pPr>
            <a:r>
              <a:rPr lang="en-US" sz="2000" dirty="0">
                <a:solidFill>
                  <a:schemeClr val="bg1"/>
                </a:solidFill>
              </a:rPr>
              <a:t>Research projects</a:t>
            </a:r>
          </a:p>
        </p:txBody>
      </p:sp>
      <p:sp>
        <p:nvSpPr>
          <p:cNvPr id="16" name="TextBox 15">
            <a:extLst>
              <a:ext uri="{FF2B5EF4-FFF2-40B4-BE49-F238E27FC236}">
                <a16:creationId xmlns:a16="http://schemas.microsoft.com/office/drawing/2014/main" id="{DCBFFC86-E579-7E05-4317-C1EED879500C}"/>
              </a:ext>
            </a:extLst>
          </p:cNvPr>
          <p:cNvSpPr txBox="1"/>
          <p:nvPr/>
        </p:nvSpPr>
        <p:spPr>
          <a:xfrm>
            <a:off x="4547757" y="3429000"/>
            <a:ext cx="3483864" cy="2246769"/>
          </a:xfrm>
          <a:prstGeom prst="rect">
            <a:avLst/>
          </a:prstGeom>
          <a:noFill/>
        </p:spPr>
        <p:txBody>
          <a:bodyPr wrap="square">
            <a:spAutoFit/>
          </a:bodyPr>
          <a:lstStyle/>
          <a:p>
            <a:r>
              <a:rPr lang="en-US" sz="2000" b="1" dirty="0">
                <a:solidFill>
                  <a:srgbClr val="FCB711"/>
                </a:solidFill>
              </a:rPr>
              <a:t>Develop measures</a:t>
            </a:r>
            <a:r>
              <a:rPr lang="en-US" sz="2000" dirty="0"/>
              <a:t> </a:t>
            </a:r>
            <a:r>
              <a:rPr lang="en-US" sz="2000" dirty="0">
                <a:solidFill>
                  <a:schemeClr val="bg1"/>
                </a:solidFill>
              </a:rPr>
              <a:t>for assessment reform through</a:t>
            </a:r>
          </a:p>
          <a:p>
            <a:pPr marL="285750" indent="-285750">
              <a:buFontTx/>
              <a:buChar char="-"/>
            </a:pPr>
            <a:r>
              <a:rPr lang="en-US" sz="2000" dirty="0">
                <a:solidFill>
                  <a:schemeClr val="bg1"/>
                </a:solidFill>
              </a:rPr>
              <a:t>Advice and training materials</a:t>
            </a:r>
          </a:p>
          <a:p>
            <a:pPr marL="285750" indent="-285750">
              <a:buFontTx/>
              <a:buChar char="-"/>
            </a:pPr>
            <a:r>
              <a:rPr lang="en-US" sz="2000" dirty="0">
                <a:solidFill>
                  <a:schemeClr val="bg1"/>
                </a:solidFill>
              </a:rPr>
              <a:t>Curated resources and case studies</a:t>
            </a:r>
          </a:p>
          <a:p>
            <a:pPr marL="285750" indent="-285750">
              <a:buFontTx/>
              <a:buChar char="-"/>
            </a:pPr>
            <a:r>
              <a:rPr lang="en-US" sz="2000" dirty="0">
                <a:solidFill>
                  <a:schemeClr val="bg1"/>
                </a:solidFill>
              </a:rPr>
              <a:t>Partnerships</a:t>
            </a:r>
          </a:p>
        </p:txBody>
      </p:sp>
      <p:sp>
        <p:nvSpPr>
          <p:cNvPr id="17" name="TextBox 16">
            <a:extLst>
              <a:ext uri="{FF2B5EF4-FFF2-40B4-BE49-F238E27FC236}">
                <a16:creationId xmlns:a16="http://schemas.microsoft.com/office/drawing/2014/main" id="{2D0A9FE9-0872-07A9-2E63-19765BF61F3C}"/>
              </a:ext>
            </a:extLst>
          </p:cNvPr>
          <p:cNvSpPr txBox="1"/>
          <p:nvPr/>
        </p:nvSpPr>
        <p:spPr>
          <a:xfrm>
            <a:off x="8362955" y="3429000"/>
            <a:ext cx="3483864" cy="2554545"/>
          </a:xfrm>
          <a:prstGeom prst="rect">
            <a:avLst/>
          </a:prstGeom>
          <a:noFill/>
        </p:spPr>
        <p:txBody>
          <a:bodyPr wrap="square">
            <a:spAutoFit/>
          </a:bodyPr>
          <a:lstStyle/>
          <a:p>
            <a:r>
              <a:rPr lang="en-US" sz="2000" b="1" dirty="0">
                <a:solidFill>
                  <a:srgbClr val="FCB711"/>
                </a:solidFill>
              </a:rPr>
              <a:t>Support advocates</a:t>
            </a:r>
            <a:r>
              <a:rPr lang="en-US" sz="2000" dirty="0">
                <a:solidFill>
                  <a:schemeClr val="bg1"/>
                </a:solidFill>
              </a:rPr>
              <a:t> of research assessment reform through</a:t>
            </a:r>
          </a:p>
          <a:p>
            <a:pPr marL="285750" indent="-285750">
              <a:buFontTx/>
              <a:buChar char="-"/>
            </a:pPr>
            <a:r>
              <a:rPr lang="en-US" sz="2000" dirty="0">
                <a:solidFill>
                  <a:schemeClr val="bg1"/>
                </a:solidFill>
              </a:rPr>
              <a:t>Communities of practice</a:t>
            </a:r>
          </a:p>
          <a:p>
            <a:pPr marL="285750" indent="-285750">
              <a:buFontTx/>
              <a:buChar char="-"/>
            </a:pPr>
            <a:r>
              <a:rPr lang="en-US" sz="2000" dirty="0">
                <a:solidFill>
                  <a:schemeClr val="bg1"/>
                </a:solidFill>
              </a:rPr>
              <a:t>Community grants</a:t>
            </a:r>
          </a:p>
          <a:p>
            <a:pPr marL="285750" indent="-285750">
              <a:buFontTx/>
              <a:buChar char="-"/>
            </a:pPr>
            <a:r>
              <a:rPr lang="en-US" sz="2000" dirty="0">
                <a:solidFill>
                  <a:schemeClr val="bg1"/>
                </a:solidFill>
              </a:rPr>
              <a:t>Ambassadors program </a:t>
            </a:r>
          </a:p>
          <a:p>
            <a:endParaRPr lang="en-US" sz="2000" dirty="0">
              <a:solidFill>
                <a:schemeClr val="bg1"/>
              </a:solidFill>
            </a:endParaRPr>
          </a:p>
        </p:txBody>
      </p:sp>
      <p:sp>
        <p:nvSpPr>
          <p:cNvPr id="3" name="TextBox 2">
            <a:extLst>
              <a:ext uri="{FF2B5EF4-FFF2-40B4-BE49-F238E27FC236}">
                <a16:creationId xmlns:a16="http://schemas.microsoft.com/office/drawing/2014/main" id="{82FB0690-BEF5-8707-1094-86AF1EDDE979}"/>
              </a:ext>
            </a:extLst>
          </p:cNvPr>
          <p:cNvSpPr txBox="1"/>
          <p:nvPr/>
        </p:nvSpPr>
        <p:spPr>
          <a:xfrm>
            <a:off x="284517" y="5983545"/>
            <a:ext cx="7089058" cy="215444"/>
          </a:xfrm>
          <a:prstGeom prst="rect">
            <a:avLst/>
          </a:prstGeom>
          <a:noFill/>
        </p:spPr>
        <p:txBody>
          <a:bodyPr wrap="square">
            <a:spAutoFit/>
          </a:bodyPr>
          <a:lstStyle/>
          <a:p>
            <a:pPr algn="r"/>
            <a:r>
              <a:rPr lang="en-US" sz="800" dirty="0">
                <a:hlinkClick r:id="rId9"/>
              </a:rPr>
              <a:t>https://sfdora.org/2023/03/29/towards-the-future-of-responsible-research-assessment-announcing-doras-new-three-year-strategic-plan/</a:t>
            </a:r>
            <a:r>
              <a:rPr lang="en-US" sz="800" dirty="0"/>
              <a:t> </a:t>
            </a:r>
          </a:p>
        </p:txBody>
      </p:sp>
      <p:sp>
        <p:nvSpPr>
          <p:cNvPr id="5" name="TextBox 4">
            <a:extLst>
              <a:ext uri="{FF2B5EF4-FFF2-40B4-BE49-F238E27FC236}">
                <a16:creationId xmlns:a16="http://schemas.microsoft.com/office/drawing/2014/main" id="{55EA4D3C-AE7A-902A-A26D-81BAAF0D0A1C}"/>
              </a:ext>
            </a:extLst>
          </p:cNvPr>
          <p:cNvSpPr txBox="1"/>
          <p:nvPr/>
        </p:nvSpPr>
        <p:spPr>
          <a:xfrm>
            <a:off x="3038254" y="3244334"/>
            <a:ext cx="6119036" cy="369332"/>
          </a:xfrm>
          <a:prstGeom prst="rect">
            <a:avLst/>
          </a:prstGeom>
          <a:noFill/>
        </p:spPr>
        <p:txBody>
          <a:bodyPr wrap="square">
            <a:spAutoFit/>
          </a:bodyPr>
          <a:lstStyle/>
          <a:p>
            <a:r>
              <a:rPr lang="en-US" b="0" i="0" u="none" strike="noStrike" dirty="0">
                <a:solidFill>
                  <a:srgbClr val="1F1F1F"/>
                </a:solidFill>
                <a:effectLst/>
                <a:latin typeface="Google Sans"/>
              </a:rPr>
              <a:t>Joséphine</a:t>
            </a:r>
            <a:endParaRPr lang="en-US" dirty="0"/>
          </a:p>
        </p:txBody>
      </p:sp>
    </p:spTree>
    <p:extLst>
      <p:ext uri="{BB962C8B-B14F-4D97-AF65-F5344CB8AC3E}">
        <p14:creationId xmlns:p14="http://schemas.microsoft.com/office/powerpoint/2010/main" val="102469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DORA resources</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a:bodyPr>
          <a:lstStyle/>
          <a:p>
            <a:r>
              <a:rPr lang="en-US" dirty="0">
                <a:hlinkClick r:id="rId3"/>
              </a:rPr>
              <a:t>Case studies</a:t>
            </a:r>
            <a:r>
              <a:rPr lang="en-US" dirty="0"/>
              <a:t>: Describes how single institutions changed their assessment policies</a:t>
            </a:r>
          </a:p>
        </p:txBody>
      </p:sp>
      <p:pic>
        <p:nvPicPr>
          <p:cNvPr id="8" name="Content Placeholder 7" descr="Screenshot of DORA case studies page, with title, &quot;Reimagining academic assessment: stories of innovation and change.&quot;">
            <a:extLst>
              <a:ext uri="{FF2B5EF4-FFF2-40B4-BE49-F238E27FC236}">
                <a16:creationId xmlns:a16="http://schemas.microsoft.com/office/drawing/2014/main" id="{7403F793-BF55-6864-81A5-2DB0CC559734}"/>
              </a:ext>
            </a:extLst>
          </p:cNvPr>
          <p:cNvPicPr>
            <a:picLocks noGrp="1" noChangeAspect="1"/>
          </p:cNvPicPr>
          <p:nvPr>
            <p:ph sz="half" idx="2"/>
          </p:nvPr>
        </p:nvPicPr>
        <p:blipFill>
          <a:blip r:embed="rId4"/>
          <a:stretch>
            <a:fillRect/>
          </a:stretch>
        </p:blipFill>
        <p:spPr>
          <a:xfrm>
            <a:off x="6172200" y="2527077"/>
            <a:ext cx="5181600" cy="2948434"/>
          </a:xfrm>
        </p:spPr>
      </p:pic>
    </p:spTree>
    <p:extLst>
      <p:ext uri="{BB962C8B-B14F-4D97-AF65-F5344CB8AC3E}">
        <p14:creationId xmlns:p14="http://schemas.microsoft.com/office/powerpoint/2010/main" val="137773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nlarged portion of DORA logo in gold.">
            <a:extLst>
              <a:ext uri="{FF2B5EF4-FFF2-40B4-BE49-F238E27FC236}">
                <a16:creationId xmlns:a16="http://schemas.microsoft.com/office/drawing/2014/main" id="{E4077DAB-258B-FADF-946F-44E5C2D1734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a:bodyPr>
          <a:lstStyle/>
          <a:p>
            <a:r>
              <a:rPr lang="en-US" dirty="0">
                <a:hlinkClick r:id="rId5"/>
              </a:rPr>
              <a:t>Reformscape</a:t>
            </a:r>
            <a:r>
              <a:rPr lang="en-US" dirty="0"/>
              <a:t>: An observatory of responsible research assessment policies from research institutions</a:t>
            </a:r>
          </a:p>
        </p:txBody>
      </p:sp>
      <p:pic>
        <p:nvPicPr>
          <p:cNvPr id="6" name="Content Placeholder 5" descr="Reformscape logo">
            <a:extLst>
              <a:ext uri="{FF2B5EF4-FFF2-40B4-BE49-F238E27FC236}">
                <a16:creationId xmlns:a16="http://schemas.microsoft.com/office/drawing/2014/main" id="{6E1E70E3-7557-8306-DA91-E44347AEE1CD}"/>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172200" y="3558154"/>
            <a:ext cx="5181600" cy="886280"/>
          </a:xfrm>
        </p:spPr>
      </p:pic>
      <p:pic>
        <p:nvPicPr>
          <p:cNvPr id="4" name="Google Shape;219;p16" title="Arcadia Logo - Logotype yellow on transparent.png">
            <a:extLst>
              <a:ext uri="{FF2B5EF4-FFF2-40B4-BE49-F238E27FC236}">
                <a16:creationId xmlns:a16="http://schemas.microsoft.com/office/drawing/2014/main" id="{AB9DAA25-1CB3-6D43-6C82-7B50B6A2BFFF}"/>
              </a:ext>
            </a:extLst>
          </p:cNvPr>
          <p:cNvPicPr preferRelativeResize="0"/>
          <p:nvPr/>
        </p:nvPicPr>
        <p:blipFill>
          <a:blip r:embed="rId7">
            <a:alphaModFix/>
          </a:blip>
          <a:stretch>
            <a:fillRect/>
          </a:stretch>
        </p:blipFill>
        <p:spPr>
          <a:xfrm>
            <a:off x="8487936" y="6283151"/>
            <a:ext cx="1984917" cy="574849"/>
          </a:xfrm>
          <a:prstGeom prst="rect">
            <a:avLst/>
          </a:prstGeom>
          <a:noFill/>
          <a:ln>
            <a:noFill/>
          </a:ln>
        </p:spPr>
      </p:pic>
    </p:spTree>
    <p:extLst>
      <p:ext uri="{BB962C8B-B14F-4D97-AF65-F5344CB8AC3E}">
        <p14:creationId xmlns:p14="http://schemas.microsoft.com/office/powerpoint/2010/main" val="158422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9395-5B28-15E6-57A7-16BAC2A19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6E709-F644-C996-5EFC-942D6CF8C404}"/>
              </a:ext>
            </a:extLst>
          </p:cNvPr>
          <p:cNvSpPr>
            <a:spLocks noGrp="1"/>
          </p:cNvSpPr>
          <p:nvPr>
            <p:ph type="title"/>
          </p:nvPr>
        </p:nvSpPr>
        <p:spPr/>
        <p:txBody>
          <a:bodyPr/>
          <a:lstStyle/>
          <a:p>
            <a:r>
              <a:rPr lang="en-US" dirty="0"/>
              <a:t>Practical guide</a:t>
            </a:r>
          </a:p>
        </p:txBody>
      </p:sp>
      <p:sp>
        <p:nvSpPr>
          <p:cNvPr id="3" name="Content Placeholder 2">
            <a:extLst>
              <a:ext uri="{FF2B5EF4-FFF2-40B4-BE49-F238E27FC236}">
                <a16:creationId xmlns:a16="http://schemas.microsoft.com/office/drawing/2014/main" id="{50B4C4E7-A9AE-357F-6F7C-B2BBD33BA04F}"/>
              </a:ext>
            </a:extLst>
          </p:cNvPr>
          <p:cNvSpPr>
            <a:spLocks noGrp="1"/>
          </p:cNvSpPr>
          <p:nvPr>
            <p:ph sz="half" idx="1"/>
          </p:nvPr>
        </p:nvSpPr>
        <p:spPr/>
        <p:txBody>
          <a:bodyPr anchor="ctr">
            <a:normAutofit/>
          </a:bodyPr>
          <a:lstStyle/>
          <a:p>
            <a:r>
              <a:rPr lang="en-US" sz="2400" dirty="0">
                <a:hlinkClick r:id="rId3"/>
              </a:rPr>
              <a:t>The Guide</a:t>
            </a:r>
            <a:r>
              <a:rPr lang="en-US" sz="2400" dirty="0"/>
              <a:t>: </a:t>
            </a:r>
            <a:r>
              <a:rPr lang="en-AU" sz="2400" dirty="0"/>
              <a:t>action-oriented guidance, resources, and illustrative examples for organisations </a:t>
            </a:r>
            <a:r>
              <a:rPr lang="en-US" sz="2400" dirty="0"/>
              <a:t>looking to shape and deliver responsible research assessment  practices.</a:t>
            </a:r>
          </a:p>
        </p:txBody>
      </p:sp>
      <p:pic>
        <p:nvPicPr>
          <p:cNvPr id="7" name="Content Placeholder 6">
            <a:extLst>
              <a:ext uri="{FF2B5EF4-FFF2-40B4-BE49-F238E27FC236}">
                <a16:creationId xmlns:a16="http://schemas.microsoft.com/office/drawing/2014/main" id="{F42EE1C7-2455-7D77-F8A0-CBA1C44E860A}"/>
              </a:ext>
            </a:extLst>
          </p:cNvPr>
          <p:cNvPicPr>
            <a:picLocks noGrp="1" noChangeAspect="1"/>
          </p:cNvPicPr>
          <p:nvPr>
            <p:ph sz="half" idx="2"/>
          </p:nvPr>
        </p:nvPicPr>
        <p:blipFill>
          <a:blip r:embed="rId4"/>
          <a:stretch>
            <a:fillRect/>
          </a:stretch>
        </p:blipFill>
        <p:spPr>
          <a:xfrm>
            <a:off x="6681026" y="2137623"/>
            <a:ext cx="2375567" cy="3330085"/>
          </a:xfrm>
        </p:spPr>
      </p:pic>
      <p:pic>
        <p:nvPicPr>
          <p:cNvPr id="4" name="Google Shape;219;p16" title="Arcadia Logo - Logotype yellow on transparent.png">
            <a:extLst>
              <a:ext uri="{FF2B5EF4-FFF2-40B4-BE49-F238E27FC236}">
                <a16:creationId xmlns:a16="http://schemas.microsoft.com/office/drawing/2014/main" id="{B2A1865E-1F46-2378-0BF1-8329910D9D26}"/>
              </a:ext>
            </a:extLst>
          </p:cNvPr>
          <p:cNvPicPr preferRelativeResize="0"/>
          <p:nvPr/>
        </p:nvPicPr>
        <p:blipFill>
          <a:blip r:embed="rId5">
            <a:alphaModFix/>
          </a:blip>
          <a:stretch>
            <a:fillRect/>
          </a:stretch>
        </p:blipFill>
        <p:spPr>
          <a:xfrm>
            <a:off x="8633688" y="6212160"/>
            <a:ext cx="1932504" cy="596873"/>
          </a:xfrm>
          <a:prstGeom prst="rect">
            <a:avLst/>
          </a:prstGeom>
          <a:noFill/>
          <a:ln>
            <a:noFill/>
          </a:ln>
        </p:spPr>
      </p:pic>
      <p:sp>
        <p:nvSpPr>
          <p:cNvPr id="5" name="Google Shape;240;p16">
            <a:extLst>
              <a:ext uri="{FF2B5EF4-FFF2-40B4-BE49-F238E27FC236}">
                <a16:creationId xmlns:a16="http://schemas.microsoft.com/office/drawing/2014/main" id="{0BCA8559-8BDC-97E0-096C-F16588F2E4E2}"/>
              </a:ext>
            </a:extLst>
          </p:cNvPr>
          <p:cNvSpPr txBox="1"/>
          <p:nvPr/>
        </p:nvSpPr>
        <p:spPr>
          <a:xfrm>
            <a:off x="9514477" y="2312929"/>
            <a:ext cx="2375568" cy="10224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ct val="100000"/>
              <a:buFont typeface="Arial"/>
              <a:buNone/>
            </a:pPr>
            <a:r>
              <a:rPr lang="en-US" sz="1400" b="0" i="0" u="none" strike="noStrike" cap="none" dirty="0">
                <a:solidFill>
                  <a:srgbClr val="FFFFFF"/>
                </a:solidFill>
                <a:latin typeface="Lora"/>
                <a:ea typeface="Lora"/>
                <a:cs typeface="Lora"/>
                <a:sym typeface="Lora"/>
              </a:rPr>
              <a:t>Download from </a:t>
            </a:r>
            <a:r>
              <a:rPr lang="en-US" sz="1400" b="0" i="0" u="none" strike="noStrike" cap="none" dirty="0" err="1">
                <a:solidFill>
                  <a:srgbClr val="FFFFFF"/>
                </a:solidFill>
                <a:latin typeface="Lora"/>
                <a:ea typeface="Lora"/>
                <a:cs typeface="Lora"/>
                <a:sym typeface="Lora"/>
              </a:rPr>
              <a:t>Zenodo</a:t>
            </a:r>
            <a:br>
              <a:rPr lang="en-US" sz="1400" b="0" i="0" u="none" strike="noStrike" cap="none" dirty="0">
                <a:solidFill>
                  <a:srgbClr val="FFFFFF"/>
                </a:solidFill>
                <a:latin typeface="Lora"/>
                <a:ea typeface="Lora"/>
                <a:cs typeface="Lora"/>
                <a:sym typeface="Lora"/>
              </a:rPr>
            </a:br>
            <a:br>
              <a:rPr lang="en-US" sz="1400" b="0" i="0" u="none" strike="noStrike" cap="none" dirty="0">
                <a:solidFill>
                  <a:srgbClr val="FFFFFF"/>
                </a:solidFill>
                <a:latin typeface="Lora"/>
                <a:ea typeface="Lora"/>
                <a:cs typeface="Lora"/>
                <a:sym typeface="Lora"/>
              </a:rPr>
            </a:br>
            <a:r>
              <a:rPr lang="en-US" sz="1400" b="0" i="0" u="none" strike="noStrike" cap="none" dirty="0" err="1">
                <a:solidFill>
                  <a:srgbClr val="FFFFFF"/>
                </a:solidFill>
                <a:latin typeface="Lora"/>
                <a:ea typeface="Lora"/>
                <a:cs typeface="Lora"/>
                <a:sym typeface="Lora"/>
              </a:rPr>
              <a:t>bit.ly</a:t>
            </a:r>
            <a:r>
              <a:rPr lang="en-US" sz="1400" b="0" i="0" u="none" strike="noStrike" cap="none" dirty="0">
                <a:solidFill>
                  <a:srgbClr val="FFFFFF"/>
                </a:solidFill>
                <a:latin typeface="Lora"/>
                <a:ea typeface="Lora"/>
                <a:cs typeface="Lora"/>
                <a:sym typeface="Lora"/>
              </a:rPr>
              <a:t>/DORA-Guide</a:t>
            </a:r>
            <a:endParaRPr sz="1400" b="0" i="0" u="none" strike="noStrike" cap="none" dirty="0">
              <a:solidFill>
                <a:srgbClr val="FFFFFF"/>
              </a:solidFill>
              <a:latin typeface="Arial"/>
              <a:ea typeface="Arial"/>
              <a:cs typeface="Arial"/>
              <a:sym typeface="Arial"/>
            </a:endParaRPr>
          </a:p>
        </p:txBody>
      </p:sp>
      <p:pic>
        <p:nvPicPr>
          <p:cNvPr id="6" name="Google Shape;241;p16" descr="A qr code with a white background&#10;&#10;AI-generated content may be incorrect.">
            <a:extLst>
              <a:ext uri="{FF2B5EF4-FFF2-40B4-BE49-F238E27FC236}">
                <a16:creationId xmlns:a16="http://schemas.microsoft.com/office/drawing/2014/main" id="{564D6269-A7AB-9B18-4FD9-EE21AE0472E2}"/>
              </a:ext>
            </a:extLst>
          </p:cNvPr>
          <p:cNvPicPr preferRelativeResize="0"/>
          <p:nvPr/>
        </p:nvPicPr>
        <p:blipFill rotWithShape="1">
          <a:blip r:embed="rId6">
            <a:alphaModFix/>
          </a:blip>
          <a:srcRect l="6613" r="7386" b="18340"/>
          <a:stretch/>
        </p:blipFill>
        <p:spPr>
          <a:xfrm>
            <a:off x="9717819" y="3667330"/>
            <a:ext cx="1968884" cy="1800378"/>
          </a:xfrm>
          <a:prstGeom prst="rect">
            <a:avLst/>
          </a:prstGeom>
          <a:noFill/>
          <a:ln>
            <a:noFill/>
          </a:ln>
        </p:spPr>
      </p:pic>
    </p:spTree>
    <p:extLst>
      <p:ext uri="{BB962C8B-B14F-4D97-AF65-F5344CB8AC3E}">
        <p14:creationId xmlns:p14="http://schemas.microsoft.com/office/powerpoint/2010/main" val="86735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DORA resource library</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lnSpcReduction="10000"/>
          </a:bodyPr>
          <a:lstStyle/>
          <a:p>
            <a:r>
              <a:rPr lang="en-US" dirty="0">
                <a:hlinkClick r:id="rId3"/>
              </a:rPr>
              <a:t>Resource library</a:t>
            </a:r>
            <a:r>
              <a:rPr lang="en-US" dirty="0"/>
              <a:t>: Tools and articles to support research assessment reform</a:t>
            </a:r>
          </a:p>
          <a:p>
            <a:pPr lvl="1"/>
            <a:r>
              <a:rPr lang="en-US" dirty="0">
                <a:hlinkClick r:id="rId4"/>
              </a:rPr>
              <a:t>Project TARA toolkit</a:t>
            </a:r>
            <a:endParaRPr lang="en-US" dirty="0"/>
          </a:p>
          <a:p>
            <a:pPr lvl="2"/>
            <a:r>
              <a:rPr lang="en-US" dirty="0"/>
              <a:t>“Debiasing Committee Composition and Deliberative Processes”</a:t>
            </a:r>
          </a:p>
          <a:p>
            <a:pPr lvl="2"/>
            <a:r>
              <a:rPr lang="en-US" dirty="0"/>
              <a:t>“Building Blocks for Impact”</a:t>
            </a:r>
            <a:endParaRPr lang="en-US" b="1" dirty="0"/>
          </a:p>
        </p:txBody>
      </p:sp>
      <p:pic>
        <p:nvPicPr>
          <p:cNvPr id="1028" name="Picture 4" descr="&quot;Building Blocks for Impact,&quot; a single page tool that shows two dimensions along which impact can be viewed: &quot;Scale of influence&quot; on the vertical, and &quot;New audiences&quot; on the horizontal.">
            <a:extLst>
              <a:ext uri="{FF2B5EF4-FFF2-40B4-BE49-F238E27FC236}">
                <a16:creationId xmlns:a16="http://schemas.microsoft.com/office/drawing/2014/main" id="{347725E7-E4C0-5172-1792-53CB8EC2D898}"/>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7354339" y="1846891"/>
            <a:ext cx="28173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3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10CE-8C98-B1B4-426D-1E415C2D0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2DFF0-E22E-C99E-56B7-ECC13E2CA2D8}"/>
              </a:ext>
            </a:extLst>
          </p:cNvPr>
          <p:cNvSpPr>
            <a:spLocks noGrp="1"/>
          </p:cNvSpPr>
          <p:nvPr>
            <p:ph type="title"/>
          </p:nvPr>
        </p:nvSpPr>
        <p:spPr/>
        <p:txBody>
          <a:bodyPr/>
          <a:lstStyle/>
          <a:p>
            <a:r>
              <a:rPr lang="en-US" dirty="0"/>
              <a:t>DORA on </a:t>
            </a:r>
            <a:r>
              <a:rPr lang="en-US" dirty="0" err="1"/>
              <a:t>Zenodo</a:t>
            </a:r>
            <a:endParaRPr lang="en-US" dirty="0"/>
          </a:p>
        </p:txBody>
      </p:sp>
      <p:sp>
        <p:nvSpPr>
          <p:cNvPr id="3" name="Content Placeholder 2">
            <a:extLst>
              <a:ext uri="{FF2B5EF4-FFF2-40B4-BE49-F238E27FC236}">
                <a16:creationId xmlns:a16="http://schemas.microsoft.com/office/drawing/2014/main" id="{A4B9BC67-F1FE-76BC-E33D-35DB9B66F847}"/>
              </a:ext>
            </a:extLst>
          </p:cNvPr>
          <p:cNvSpPr>
            <a:spLocks noGrp="1"/>
          </p:cNvSpPr>
          <p:nvPr>
            <p:ph sz="half" idx="1"/>
          </p:nvPr>
        </p:nvSpPr>
        <p:spPr/>
        <p:txBody>
          <a:bodyPr anchor="ctr">
            <a:normAutofit/>
          </a:bodyPr>
          <a:lstStyle/>
          <a:p>
            <a:r>
              <a:rPr lang="en-US" dirty="0">
                <a:hlinkClick r:id="rId3"/>
              </a:rPr>
              <a:t>DORA Zenodo community</a:t>
            </a:r>
            <a:endParaRPr lang="en-US" dirty="0"/>
          </a:p>
          <a:p>
            <a:r>
              <a:rPr lang="en-US" dirty="0"/>
              <a:t>DORA’s resources are freely available to access and download</a:t>
            </a:r>
          </a:p>
        </p:txBody>
      </p:sp>
      <p:pic>
        <p:nvPicPr>
          <p:cNvPr id="7" name="Content Placeholder 6">
            <a:extLst>
              <a:ext uri="{FF2B5EF4-FFF2-40B4-BE49-F238E27FC236}">
                <a16:creationId xmlns:a16="http://schemas.microsoft.com/office/drawing/2014/main" id="{2FD55A1C-DA5B-31A9-2267-75DB864D1132}"/>
              </a:ext>
            </a:extLst>
          </p:cNvPr>
          <p:cNvPicPr>
            <a:picLocks noGrp="1" noChangeAspect="1"/>
          </p:cNvPicPr>
          <p:nvPr>
            <p:ph sz="half" idx="2"/>
          </p:nvPr>
        </p:nvPicPr>
        <p:blipFill>
          <a:blip r:embed="rId4"/>
          <a:stretch>
            <a:fillRect/>
          </a:stretch>
        </p:blipFill>
        <p:spPr>
          <a:xfrm>
            <a:off x="6289243" y="1825625"/>
            <a:ext cx="5181600" cy="4025931"/>
          </a:xfrm>
        </p:spPr>
      </p:pic>
    </p:spTree>
    <p:extLst>
      <p:ext uri="{BB962C8B-B14F-4D97-AF65-F5344CB8AC3E}">
        <p14:creationId xmlns:p14="http://schemas.microsoft.com/office/powerpoint/2010/main" val="205622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07BCC-9D3E-BC42-A93C-75B152616ECB}"/>
              </a:ext>
            </a:extLst>
          </p:cNvPr>
          <p:cNvSpPr>
            <a:spLocks noGrp="1"/>
          </p:cNvSpPr>
          <p:nvPr>
            <p:ph type="title"/>
          </p:nvPr>
        </p:nvSpPr>
        <p:spPr/>
        <p:txBody>
          <a:bodyPr/>
          <a:lstStyle/>
          <a:p>
            <a:r>
              <a:rPr lang="en-US" dirty="0"/>
              <a:t>Institutional change</a:t>
            </a:r>
          </a:p>
        </p:txBody>
      </p:sp>
      <p:sp>
        <p:nvSpPr>
          <p:cNvPr id="5" name="Text Placeholder 4">
            <a:extLst>
              <a:ext uri="{FF2B5EF4-FFF2-40B4-BE49-F238E27FC236}">
                <a16:creationId xmlns:a16="http://schemas.microsoft.com/office/drawing/2014/main" id="{1B7FB8FB-D61A-B433-7E29-DC40B8458023}"/>
              </a:ext>
            </a:extLst>
          </p:cNvPr>
          <p:cNvSpPr>
            <a:spLocks noGrp="1"/>
          </p:cNvSpPr>
          <p:nvPr>
            <p:ph sz="half" idx="1"/>
          </p:nvPr>
        </p:nvSpPr>
        <p:spPr/>
        <p:txBody>
          <a:bodyPr>
            <a:normAutofit fontScale="85000" lnSpcReduction="20000"/>
          </a:bodyPr>
          <a:lstStyle/>
          <a:p>
            <a:r>
              <a:rPr lang="en-US" b="1" dirty="0"/>
              <a:t>U. Texas Southwestern Medical Center </a:t>
            </a:r>
            <a:r>
              <a:rPr lang="en-US" dirty="0"/>
              <a:t>(USA)</a:t>
            </a:r>
          </a:p>
          <a:p>
            <a:r>
              <a:rPr lang="en-US" dirty="0"/>
              <a:t>Candidates receive questions before Skype interviews, so they have time to reflect.</a:t>
            </a:r>
          </a:p>
          <a:p>
            <a:r>
              <a:rPr lang="en-US" dirty="0"/>
              <a:t>The goal is to identify thoughtful individuals, not only candidates who process information quickly.</a:t>
            </a:r>
          </a:p>
        </p:txBody>
      </p:sp>
      <p:pic>
        <p:nvPicPr>
          <p:cNvPr id="7" name="Picture 5" descr="Screenshot of &quot;How to strengthen hiring practices at academic institutions: an interview with Dr. Sandra Schmid&quot;">
            <a:extLst>
              <a:ext uri="{FF2B5EF4-FFF2-40B4-BE49-F238E27FC236}">
                <a16:creationId xmlns:a16="http://schemas.microsoft.com/office/drawing/2014/main" id="{4679123B-AE6F-C691-AA00-F0C0EE6175BB}"/>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7105917" y="2477485"/>
            <a:ext cx="3314167" cy="304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52378932-08F1-F12E-6292-0988DC56A14E}"/>
              </a:ext>
            </a:extLst>
          </p:cNvPr>
          <p:cNvSpPr txBox="1"/>
          <p:nvPr/>
        </p:nvSpPr>
        <p:spPr>
          <a:xfrm>
            <a:off x="598949" y="6176963"/>
            <a:ext cx="6843251" cy="215444"/>
          </a:xfrm>
          <a:prstGeom prst="rect">
            <a:avLst/>
          </a:prstGeom>
          <a:noFill/>
        </p:spPr>
        <p:txBody>
          <a:bodyPr wrap="square">
            <a:spAutoFit/>
          </a:bodyPr>
          <a:lstStyle/>
          <a:p>
            <a:pPr algn="r"/>
            <a:r>
              <a:rPr lang="en-US" sz="800" dirty="0">
                <a:hlinkClick r:id="rId4"/>
              </a:rPr>
              <a:t>https://sfdora.org/2018/05/15/how-to-strengthen-hiring-practices-at-academic-institutions-an-interview-with-dr-sandra-schmid/</a:t>
            </a:r>
            <a:r>
              <a:rPr lang="en-US" sz="800" dirty="0"/>
              <a:t> </a:t>
            </a:r>
          </a:p>
        </p:txBody>
      </p:sp>
    </p:spTree>
    <p:extLst>
      <p:ext uri="{BB962C8B-B14F-4D97-AF65-F5344CB8AC3E}">
        <p14:creationId xmlns:p14="http://schemas.microsoft.com/office/powerpoint/2010/main" val="1043888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25662-A3B1-6C29-1140-578928A0653F}"/>
              </a:ext>
            </a:extLst>
          </p:cNvPr>
          <p:cNvSpPr>
            <a:spLocks noGrp="1"/>
          </p:cNvSpPr>
          <p:nvPr>
            <p:ph type="title"/>
          </p:nvPr>
        </p:nvSpPr>
        <p:spPr/>
        <p:txBody>
          <a:bodyPr/>
          <a:lstStyle/>
          <a:p>
            <a:r>
              <a:rPr lang="en-US" dirty="0"/>
              <a:t>More institutional change</a:t>
            </a:r>
          </a:p>
        </p:txBody>
      </p:sp>
      <p:sp>
        <p:nvSpPr>
          <p:cNvPr id="4" name="Text Placeholder 3">
            <a:extLst>
              <a:ext uri="{FF2B5EF4-FFF2-40B4-BE49-F238E27FC236}">
                <a16:creationId xmlns:a16="http://schemas.microsoft.com/office/drawing/2014/main" id="{FD82C963-3E32-F578-EB67-8DDB8C36826B}"/>
              </a:ext>
            </a:extLst>
          </p:cNvPr>
          <p:cNvSpPr>
            <a:spLocks noGrp="1"/>
          </p:cNvSpPr>
          <p:nvPr>
            <p:ph sz="half" idx="1"/>
          </p:nvPr>
        </p:nvSpPr>
        <p:spPr/>
        <p:txBody>
          <a:bodyPr>
            <a:normAutofit fontScale="77500" lnSpcReduction="20000"/>
          </a:bodyPr>
          <a:lstStyle/>
          <a:p>
            <a:r>
              <a:rPr lang="en-US" b="1" dirty="0" err="1"/>
              <a:t>Charité</a:t>
            </a:r>
            <a:r>
              <a:rPr lang="en-US" b="1" dirty="0"/>
              <a:t> University Hospital</a:t>
            </a:r>
            <a:r>
              <a:rPr lang="en-US" dirty="0"/>
              <a:t> (Germany) application includes:</a:t>
            </a:r>
          </a:p>
          <a:p>
            <a:pPr lvl="1"/>
            <a:r>
              <a:rPr lang="en-US" dirty="0"/>
              <a:t>Contribution to research field.</a:t>
            </a:r>
          </a:p>
          <a:p>
            <a:pPr lvl="1"/>
            <a:r>
              <a:rPr lang="en-US" dirty="0"/>
              <a:t>Open Science.</a:t>
            </a:r>
          </a:p>
          <a:p>
            <a:pPr lvl="1"/>
            <a:r>
              <a:rPr lang="en-US" dirty="0"/>
              <a:t>Team science.</a:t>
            </a:r>
          </a:p>
          <a:p>
            <a:pPr lvl="1"/>
            <a:r>
              <a:rPr lang="en-US" dirty="0"/>
              <a:t>Interactions with stakeholders.</a:t>
            </a:r>
          </a:p>
          <a:p>
            <a:r>
              <a:rPr lang="en-US" dirty="0"/>
              <a:t>Staff member sits on hiring meetings as a neutral party to promote balanced discussions.</a:t>
            </a:r>
          </a:p>
        </p:txBody>
      </p:sp>
      <p:pic>
        <p:nvPicPr>
          <p:cNvPr id="5" name="Picture Placeholder 4" descr="Tweet from Ulrich Dirmagl reading, &quot;If you are applying for a professorship at the Charite you now need to tell us about your contributions to your scientific field, open science, team science, interactions with stakeholders. Past and future plans. As a structured narrative.&quot;">
            <a:extLst>
              <a:ext uri="{FF2B5EF4-FFF2-40B4-BE49-F238E27FC236}">
                <a16:creationId xmlns:a16="http://schemas.microsoft.com/office/drawing/2014/main" id="{063B439E-8C23-BD50-5CC9-387DAE41676D}"/>
              </a:ext>
            </a:extLst>
          </p:cNvPr>
          <p:cNvPicPr>
            <a:picLocks noGrp="1" noChangeAspect="1"/>
          </p:cNvPicPr>
          <p:nvPr>
            <p:ph sz="half" idx="2"/>
          </p:nvPr>
        </p:nvPicPr>
        <p:blipFill rotWithShape="1">
          <a:blip r:embed="rId3"/>
          <a:stretch/>
        </p:blipFill>
        <p:spPr>
          <a:xfrm>
            <a:off x="6985968" y="1826684"/>
            <a:ext cx="3554064" cy="4349749"/>
          </a:xfrm>
          <a:prstGeom prst="rect">
            <a:avLst/>
          </a:prstGeom>
        </p:spPr>
      </p:pic>
      <p:sp>
        <p:nvSpPr>
          <p:cNvPr id="6" name="TextBox 5">
            <a:extLst>
              <a:ext uri="{FF2B5EF4-FFF2-40B4-BE49-F238E27FC236}">
                <a16:creationId xmlns:a16="http://schemas.microsoft.com/office/drawing/2014/main" id="{F5FE65BC-0BEB-2DAA-D41B-3333D61BBAAD}"/>
              </a:ext>
            </a:extLst>
          </p:cNvPr>
          <p:cNvSpPr txBox="1"/>
          <p:nvPr/>
        </p:nvSpPr>
        <p:spPr>
          <a:xfrm>
            <a:off x="-2394564" y="6311900"/>
            <a:ext cx="6115664" cy="215444"/>
          </a:xfrm>
          <a:prstGeom prst="rect">
            <a:avLst/>
          </a:prstGeom>
          <a:noFill/>
        </p:spPr>
        <p:txBody>
          <a:bodyPr wrap="square">
            <a:spAutoFit/>
          </a:bodyPr>
          <a:lstStyle/>
          <a:p>
            <a:pPr algn="r"/>
            <a:r>
              <a:rPr lang="en-US" sz="800" dirty="0">
                <a:hlinkClick r:id="rId4"/>
              </a:rPr>
              <a:t>https://twitter.com/dirnagl/status/970227847943114752</a:t>
            </a:r>
            <a:r>
              <a:rPr lang="en-US" sz="800" dirty="0"/>
              <a:t> </a:t>
            </a:r>
          </a:p>
        </p:txBody>
      </p:sp>
    </p:spTree>
    <p:extLst>
      <p:ext uri="{BB962C8B-B14F-4D97-AF65-F5344CB8AC3E}">
        <p14:creationId xmlns:p14="http://schemas.microsoft.com/office/powerpoint/2010/main" val="297069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t>Responses to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4826263"/>
            <a:ext cx="1219200" cy="1219200"/>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BFB177-BBAE-4705-5C03-5C8E4D1BC3EB}"/>
              </a:ext>
            </a:extLst>
          </p:cNvPr>
          <p:cNvSpPr txBox="1"/>
          <p:nvPr/>
        </p:nvSpPr>
        <p:spPr>
          <a:xfrm>
            <a:off x="-2223782" y="6204178"/>
            <a:ext cx="6123963" cy="215444"/>
          </a:xfrm>
          <a:prstGeom prst="rect">
            <a:avLst/>
          </a:prstGeom>
          <a:noFill/>
        </p:spPr>
        <p:txBody>
          <a:bodyPr wrap="square">
            <a:spAutoFit/>
          </a:bodyPr>
          <a:lstStyle/>
          <a:p>
            <a:pPr algn="r"/>
            <a:r>
              <a:rPr lang="en-US" sz="800" dirty="0">
                <a:solidFill>
                  <a:schemeClr val="bg1"/>
                </a:solidFill>
                <a:hlinkClick r:id="rId3"/>
              </a:rPr>
              <a:t>https://twitter.com/jdwasmuth/status/1679510361719058432</a:t>
            </a:r>
            <a:r>
              <a:rPr lang="en-US" sz="800" dirty="0">
                <a:solidFill>
                  <a:schemeClr val="bg1"/>
                </a:solidFill>
              </a:rPr>
              <a:t> </a:t>
            </a:r>
          </a:p>
        </p:txBody>
      </p:sp>
    </p:spTree>
    <p:extLst>
      <p:ext uri="{BB962C8B-B14F-4D97-AF65-F5344CB8AC3E}">
        <p14:creationId xmlns:p14="http://schemas.microsoft.com/office/powerpoint/2010/main" val="312323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Rutan" pitchFamily="50" charset="0"/>
              </a:rPr>
              <a:t>Change from funders: </a:t>
            </a:r>
            <a:r>
              <a:rPr lang="en-US" sz="3600" b="0" dirty="0" err="1">
                <a:latin typeface="Rutan" pitchFamily="50" charset="0"/>
              </a:rPr>
              <a:t>Wellcome</a:t>
            </a:r>
            <a:endParaRPr lang="en-US" sz="3600" b="0" dirty="0">
              <a:latin typeface="Rutan" pitchFamily="50" charset="0"/>
            </a:endParaRP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mn-lt"/>
              </a:rPr>
              <a:t>Grant application includes:</a:t>
            </a:r>
          </a:p>
          <a:p>
            <a:pPr marL="285750" indent="-285750" algn="l">
              <a:lnSpc>
                <a:spcPct val="150000"/>
              </a:lnSpc>
              <a:buFont typeface="Arial" panose="020B0604020202020204" pitchFamily="34" charset="0"/>
              <a:buChar char="•"/>
            </a:pPr>
            <a:r>
              <a:rPr lang="en-US" sz="2100" b="0" dirty="0">
                <a:latin typeface="+mn-lt"/>
              </a:rPr>
              <a:t>List of research outputs.</a:t>
            </a:r>
          </a:p>
          <a:p>
            <a:pPr marL="285750" indent="-285750" algn="l">
              <a:lnSpc>
                <a:spcPct val="150000"/>
              </a:lnSpc>
              <a:buFont typeface="Arial" panose="020B0604020202020204" pitchFamily="34" charset="0"/>
              <a:buChar char="•"/>
            </a:pPr>
            <a:r>
              <a:rPr lang="en-US" sz="2100" b="0" dirty="0">
                <a:latin typeface="+mn-lt"/>
              </a:rPr>
              <a:t>Contributions to mentorship.</a:t>
            </a:r>
          </a:p>
          <a:p>
            <a:pPr marL="285750" indent="-285750" algn="l">
              <a:lnSpc>
                <a:spcPct val="150000"/>
              </a:lnSpc>
              <a:buFont typeface="Arial" panose="020B0604020202020204" pitchFamily="34" charset="0"/>
              <a:buChar char="•"/>
            </a:pPr>
            <a:r>
              <a:rPr lang="en-US" sz="2100" b="0" dirty="0">
                <a:latin typeface="+mn-lt"/>
              </a:rPr>
              <a:t>Output sharing plan to advance. potential health benefits.</a:t>
            </a:r>
          </a:p>
          <a:p>
            <a:pPr marL="285750" indent="-285750" algn="l">
              <a:lnSpc>
                <a:spcPct val="150000"/>
              </a:lnSpc>
              <a:buFont typeface="Arial" panose="020B0604020202020204" pitchFamily="34" charset="0"/>
              <a:buChar char="•"/>
            </a:pPr>
            <a:r>
              <a:rPr lang="en-US" sz="2100" b="0" dirty="0">
                <a:latin typeface="+mn-lt"/>
              </a:rPr>
              <a:t>Plans for public engagement.</a:t>
            </a:r>
          </a:p>
          <a:p>
            <a:pPr algn="l">
              <a:lnSpc>
                <a:spcPct val="150000"/>
              </a:lnSpc>
            </a:pPr>
            <a:r>
              <a:rPr lang="en-US" sz="2100" b="0" dirty="0">
                <a:latin typeface="+mn-lt"/>
              </a:rPr>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6172200" y="2559018"/>
            <a:ext cx="5181600" cy="28845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AA36584-0360-F3D3-4070-1959DC9E73C2}"/>
              </a:ext>
            </a:extLst>
          </p:cNvPr>
          <p:cNvSpPr txBox="1"/>
          <p:nvPr/>
        </p:nvSpPr>
        <p:spPr>
          <a:xfrm>
            <a:off x="463549" y="6176963"/>
            <a:ext cx="5175251" cy="215444"/>
          </a:xfrm>
          <a:prstGeom prst="rect">
            <a:avLst/>
          </a:prstGeom>
          <a:noFill/>
        </p:spPr>
        <p:txBody>
          <a:bodyPr wrap="square">
            <a:spAutoFit/>
          </a:bodyPr>
          <a:lstStyle/>
          <a:p>
            <a:pPr algn="r"/>
            <a:r>
              <a:rPr lang="en-US" sz="800" dirty="0">
                <a:hlinkClick r:id="rId4"/>
              </a:rPr>
              <a:t>https://wellcome.org/news/how-we-judge-research-outputs-when-making-funding-decisions</a:t>
            </a:r>
            <a:r>
              <a:rPr lang="en-US" sz="800" dirty="0"/>
              <a:t> </a:t>
            </a:r>
          </a:p>
        </p:txBody>
      </p:sp>
    </p:spTree>
    <p:extLst>
      <p:ext uri="{BB962C8B-B14F-4D97-AF65-F5344CB8AC3E}">
        <p14:creationId xmlns:p14="http://schemas.microsoft.com/office/powerpoint/2010/main" val="378742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ctrTitle"/>
          </p:nvPr>
        </p:nvSpPr>
        <p:spPr>
          <a:xfrm>
            <a:off x="2785240" y="3632861"/>
            <a:ext cx="7020912" cy="1017283"/>
          </a:xfrm>
          <a:prstGeom prst="rect">
            <a:avLst/>
          </a:prstGeom>
        </p:spPr>
        <p:txBody>
          <a:bodyPr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defTabSz="400373">
              <a:defRPr sz="6208"/>
            </a:pPr>
            <a:r>
              <a:rPr sz="3200" b="0" dirty="0">
                <a:latin typeface="Rutan" pitchFamily="50" charset="0"/>
                <a:ea typeface="Roboto" pitchFamily="2" charset="0"/>
                <a:cs typeface="Calibri" pitchFamily="34" charset="0"/>
              </a:rPr>
              <a:t>Impro</a:t>
            </a:r>
            <a:r>
              <a:rPr lang="en-US" sz="3200" b="0" dirty="0">
                <a:latin typeface="Rutan" pitchFamily="50" charset="0"/>
                <a:ea typeface="Roboto" pitchFamily="2" charset="0"/>
                <a:cs typeface="Calibri" pitchFamily="34" charset="0"/>
              </a:rPr>
              <a:t>v</a:t>
            </a:r>
            <a:r>
              <a:rPr sz="3200" b="0" dirty="0">
                <a:latin typeface="Rutan" pitchFamily="50" charset="0"/>
                <a:ea typeface="Roboto" pitchFamily="2" charset="0"/>
                <a:cs typeface="Calibri" pitchFamily="34" charset="0"/>
              </a:rPr>
              <a:t>ing research assess</a:t>
            </a:r>
            <a:r>
              <a:rPr lang="en-US" sz="3200" b="0" dirty="0">
                <a:latin typeface="Rutan" pitchFamily="50" charset="0"/>
                <a:ea typeface="Roboto" pitchFamily="2" charset="0"/>
                <a:cs typeface="Calibri" pitchFamily="34" charset="0"/>
              </a:rPr>
              <a:t>ment</a:t>
            </a:r>
            <a:endParaRPr sz="3200" b="0" dirty="0">
              <a:latin typeface="Rutan" pitchFamily="50" charset="0"/>
              <a:ea typeface="Roboto" pitchFamily="2" charset="0"/>
              <a:cs typeface="Calibri" pitchFamily="34" charset="0"/>
            </a:endParaRPr>
          </a:p>
        </p:txBody>
      </p:sp>
      <p:sp>
        <p:nvSpPr>
          <p:cNvPr id="2" name="TextBox 1"/>
          <p:cNvSpPr txBox="1"/>
          <p:nvPr/>
        </p:nvSpPr>
        <p:spPr>
          <a:xfrm>
            <a:off x="1199408" y="5182600"/>
            <a:ext cx="10675917" cy="15286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nSpc>
                <a:spcPct val="150000"/>
              </a:lnSpc>
            </a:pPr>
            <a:r>
              <a:rPr lang="en-US" sz="3600" b="0" dirty="0">
                <a:latin typeface="Lora" pitchFamily="2" charset="0"/>
                <a:ea typeface="Roboto" pitchFamily="2" charset="0"/>
                <a:cs typeface="Calibri" pitchFamily="34" charset="0"/>
                <a:hlinkClick r:id="rId3"/>
              </a:rPr>
              <a:t>sfdora.org</a:t>
            </a:r>
            <a:endParaRPr lang="en-US" sz="3600" b="0" dirty="0">
              <a:latin typeface="Lora" pitchFamily="2" charset="0"/>
              <a:ea typeface="Roboto" pitchFamily="2" charset="0"/>
              <a:cs typeface="Calibri" pitchFamily="34" charset="0"/>
            </a:endParaRPr>
          </a:p>
          <a:p>
            <a:r>
              <a:rPr lang="en-US" sz="2100" b="0" dirty="0">
                <a:latin typeface="Lora" pitchFamily="2" charset="0"/>
                <a:ea typeface="Roboto" pitchFamily="2" charset="0"/>
                <a:cs typeface="Calibri" pitchFamily="34" charset="0"/>
              </a:rPr>
              <a:t>@</a:t>
            </a:r>
            <a:r>
              <a:rPr lang="en-US" sz="2100" b="0" dirty="0" err="1">
                <a:latin typeface="Lora" pitchFamily="2" charset="0"/>
                <a:ea typeface="Roboto" pitchFamily="2" charset="0"/>
                <a:cs typeface="Calibri" pitchFamily="34" charset="0"/>
              </a:rPr>
              <a:t>DORAssessment</a:t>
            </a:r>
            <a:r>
              <a:rPr lang="en-US" sz="2100" b="0" dirty="0">
                <a:latin typeface="Lora" pitchFamily="2" charset="0"/>
                <a:ea typeface="Roboto" pitchFamily="2" charset="0"/>
                <a:cs typeface="Calibri" pitchFamily="34" charset="0"/>
              </a:rPr>
              <a:t> on Bluesky </a:t>
            </a:r>
          </a:p>
          <a:p>
            <a:r>
              <a:rPr lang="en-US" sz="2100" b="0" dirty="0">
                <a:latin typeface="Lora" pitchFamily="2" charset="0"/>
                <a:ea typeface="Roboto" pitchFamily="2" charset="0"/>
                <a:cs typeface="Calibri" pitchFamily="34" charset="0"/>
              </a:rPr>
              <a:t> Declaration on Research Assessment on LinkedIn</a:t>
            </a:r>
          </a:p>
        </p:txBody>
      </p:sp>
      <p:sp>
        <p:nvSpPr>
          <p:cNvPr id="3" name="Oval 2">
            <a:extLst>
              <a:ext uri="{FF2B5EF4-FFF2-40B4-BE49-F238E27FC236}">
                <a16:creationId xmlns:a16="http://schemas.microsoft.com/office/drawing/2014/main" id="{BF40ACA0-5A5C-651F-E6BC-73CCE8C10CC3}"/>
              </a:ext>
              <a:ext uri="{C183D7F6-B498-43B3-948B-1728B52AA6E4}">
                <adec:decorative xmlns:adec="http://schemas.microsoft.com/office/drawing/2017/decorative" val="1"/>
              </a:ext>
            </a:extLst>
          </p:cNvPr>
          <p:cNvSpPr/>
          <p:nvPr/>
        </p:nvSpPr>
        <p:spPr>
          <a:xfrm>
            <a:off x="3448302" y="1396339"/>
            <a:ext cx="1828800" cy="18288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DOR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301" y="1396339"/>
            <a:ext cx="529539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0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Rutan" pitchFamily="50" charset="0"/>
              </a:rPr>
              <a:t>Change from funders: Cancer Research UK</a:t>
            </a: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Lora" pitchFamily="2" charset="0"/>
              </a:rPr>
              <a:t>Grant application includes: </a:t>
            </a:r>
          </a:p>
          <a:p>
            <a:pPr marL="228600" indent="-228600" algn="l">
              <a:lnSpc>
                <a:spcPct val="150000"/>
              </a:lnSpc>
              <a:buFont typeface="Arial" panose="020B0604020202020204" pitchFamily="34" charset="0"/>
              <a:buChar char="•"/>
            </a:pPr>
            <a:r>
              <a:rPr lang="en-US" sz="2100" b="0" dirty="0">
                <a:latin typeface="Lora" pitchFamily="2" charset="0"/>
              </a:rPr>
              <a:t>List of research outputs</a:t>
            </a:r>
          </a:p>
          <a:p>
            <a:pPr marL="228600" indent="-228600" algn="l">
              <a:lnSpc>
                <a:spcPct val="150000"/>
              </a:lnSpc>
              <a:buFont typeface="Arial" panose="020B0604020202020204" pitchFamily="34" charset="0"/>
              <a:buChar char="•"/>
            </a:pPr>
            <a:r>
              <a:rPr lang="en-US" sz="2100" b="0" dirty="0">
                <a:latin typeface="Lora" pitchFamily="2" charset="0"/>
              </a:rPr>
              <a:t>Summary of 3-5 achievements</a:t>
            </a:r>
          </a:p>
          <a:p>
            <a:pPr marL="228600" indent="-228600" algn="l">
              <a:lnSpc>
                <a:spcPct val="150000"/>
              </a:lnSpc>
              <a:buFont typeface="Arial" panose="020B0604020202020204" pitchFamily="34" charset="0"/>
              <a:buChar char="•"/>
            </a:pPr>
            <a:r>
              <a:rPr lang="en-US" sz="2100" b="0" dirty="0">
                <a:latin typeface="Lora" pitchFamily="2" charset="0"/>
              </a:rPr>
              <a:t>Space to describe other measures of impact</a:t>
            </a:r>
          </a:p>
          <a:p>
            <a:pPr algn="l">
              <a:lnSpc>
                <a:spcPct val="150000"/>
              </a:lnSpc>
            </a:pPr>
            <a:r>
              <a:rPr lang="en-US" sz="2100" b="0" dirty="0">
                <a:latin typeface="Lora" pitchFamily="2" charset="0"/>
              </a:rPr>
              <a:t>Reminds peer reviewers and committee members of DORA principles throughout funding process</a:t>
            </a:r>
          </a:p>
        </p:txBody>
      </p:sp>
      <p:pic>
        <p:nvPicPr>
          <p:cNvPr id="3" name="Picture 3" descr="Screenshot of article, &quot;Improving how we evaluate research: how we're implementing DORA.&quot;">
            <a:extLst>
              <a:ext uri="{FF2B5EF4-FFF2-40B4-BE49-F238E27FC236}">
                <a16:creationId xmlns:a16="http://schemas.microsoft.com/office/drawing/2014/main" id="{B9D7DE33-9649-09A2-D721-1F83B21CC36C}"/>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6172200" y="3170333"/>
            <a:ext cx="5181600" cy="166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94476AD-AD8B-263F-9A37-CD4BC686B9AA}"/>
              </a:ext>
            </a:extLst>
          </p:cNvPr>
          <p:cNvSpPr txBox="1"/>
          <p:nvPr/>
        </p:nvSpPr>
        <p:spPr>
          <a:xfrm>
            <a:off x="107949" y="6069241"/>
            <a:ext cx="5175251" cy="215444"/>
          </a:xfrm>
          <a:prstGeom prst="rect">
            <a:avLst/>
          </a:prstGeom>
          <a:noFill/>
        </p:spPr>
        <p:txBody>
          <a:bodyPr wrap="square">
            <a:spAutoFit/>
          </a:bodyPr>
          <a:lstStyle/>
          <a:p>
            <a:pPr algn="r"/>
            <a:r>
              <a:rPr lang="en-US" sz="800" dirty="0">
                <a:hlinkClick r:id="rId4"/>
              </a:rPr>
              <a:t>https://news.cancerresearchuk.org/2018/02/20/improving-research-evaluation-dora/</a:t>
            </a:r>
            <a:r>
              <a:rPr lang="en-US" sz="800" dirty="0"/>
              <a:t> </a:t>
            </a:r>
          </a:p>
        </p:txBody>
      </p:sp>
    </p:spTree>
    <p:extLst>
      <p:ext uri="{BB962C8B-B14F-4D97-AF65-F5344CB8AC3E}">
        <p14:creationId xmlns:p14="http://schemas.microsoft.com/office/powerpoint/2010/main" val="140337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a:bodyPr>
          <a:lstStyle/>
          <a:p>
            <a:r>
              <a:rPr lang="en-US" dirty="0"/>
              <a:t>PLOS </a:t>
            </a:r>
            <a:r>
              <a:rPr lang="en-US" dirty="0">
                <a:hlinkClick r:id="rId3"/>
              </a:rPr>
              <a:t>describes</a:t>
            </a:r>
            <a:r>
              <a:rPr lang="en-US" dirty="0"/>
              <a:t> how its journals comply with DORA recommendations.</a:t>
            </a:r>
          </a:p>
          <a:p>
            <a:r>
              <a:rPr lang="en-US" dirty="0"/>
              <a:t>EMBO Press shows citation distributions for its journals; presents all available metrics side-by-side, rounded to single digits.</a:t>
            </a:r>
          </a:p>
          <a:p>
            <a:r>
              <a:rPr lang="en-US" i="1" dirty="0"/>
              <a:t>Development</a:t>
            </a:r>
            <a:r>
              <a:rPr lang="en-US" dirty="0"/>
              <a:t> (Company of Biologists) uses multiple metrics of journal performance.</a:t>
            </a:r>
          </a:p>
        </p:txBody>
      </p:sp>
    </p:spTree>
    <p:extLst>
      <p:ext uri="{BB962C8B-B14F-4D97-AF65-F5344CB8AC3E}">
        <p14:creationId xmlns:p14="http://schemas.microsoft.com/office/powerpoint/2010/main" val="191730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600"/>
              </a:spcBef>
            </a:pPr>
            <a:r>
              <a:rPr lang="en-US" dirty="0"/>
              <a:t>Sign DORA! (</a:t>
            </a:r>
            <a:r>
              <a:rPr lang="en-US" dirty="0">
                <a:hlinkClick r:id="rId3"/>
              </a:rPr>
              <a:t>sfdora.org/sign</a:t>
            </a:r>
            <a:r>
              <a:rPr lang="en-US" dirty="0"/>
              <a:t>)</a:t>
            </a:r>
          </a:p>
          <a:p>
            <a:pPr>
              <a:lnSpc>
                <a:spcPct val="170000"/>
              </a:lnSpc>
              <a:spcBef>
                <a:spcPts val="1600"/>
              </a:spcBef>
            </a:pPr>
            <a:r>
              <a:rPr lang="en-US" dirty="0"/>
              <a:t>Ask your institution to review assessment and sign DORA.</a:t>
            </a:r>
          </a:p>
          <a:p>
            <a:pPr>
              <a:lnSpc>
                <a:spcPct val="170000"/>
              </a:lnSpc>
              <a:spcBef>
                <a:spcPts val="1600"/>
              </a:spcBef>
            </a:pPr>
            <a:r>
              <a:rPr lang="en-US" dirty="0"/>
              <a:t>Use our collection of good practices to implement change.</a:t>
            </a:r>
          </a:p>
          <a:p>
            <a:pPr>
              <a:lnSpc>
                <a:spcPct val="170000"/>
              </a:lnSpc>
              <a:spcBef>
                <a:spcPts val="1600"/>
              </a:spcBef>
            </a:pPr>
            <a:r>
              <a:rPr lang="en-US" dirty="0"/>
              <a:t>Tell us how you improved assessment so we can tell others (</a:t>
            </a:r>
            <a:r>
              <a:rPr lang="en-US" dirty="0">
                <a:hlinkClick r:id="rId4"/>
              </a:rPr>
              <a:t>sfdora.org/contact</a:t>
            </a:r>
            <a:r>
              <a:rPr lang="en-US" dirty="0"/>
              <a:t>).</a:t>
            </a:r>
          </a:p>
        </p:txBody>
      </p:sp>
      <p:pic>
        <p:nvPicPr>
          <p:cNvPr id="6" name="Picture Placeholder 5" descr="A QR code leading to https://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tretch/>
        </p:blipFill>
        <p:spPr>
          <a:xfrm>
            <a:off x="7085832" y="1826684"/>
            <a:ext cx="3354336" cy="4349749"/>
          </a:xfrm>
        </p:spPr>
      </p:pic>
    </p:spTree>
    <p:extLst>
      <p:ext uri="{BB962C8B-B14F-4D97-AF65-F5344CB8AC3E}">
        <p14:creationId xmlns:p14="http://schemas.microsoft.com/office/powerpoint/2010/main" val="1355934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15">
            <a:extLst>
              <a:ext uri="{FF2B5EF4-FFF2-40B4-BE49-F238E27FC236}">
                <a16:creationId xmlns:a16="http://schemas.microsoft.com/office/drawing/2014/main" id="{EB51B92F-5EC3-0CA5-F117-29FD6E22190C}"/>
              </a:ext>
              <a:ext uri="{C183D7F6-B498-43B3-948B-1728B52AA6E4}">
                <adec:decorative xmlns:adec="http://schemas.microsoft.com/office/drawing/2017/decorative" val="1"/>
              </a:ext>
            </a:extLst>
          </p:cNvPr>
          <p:cNvSpPr/>
          <p:nvPr/>
        </p:nvSpPr>
        <p:spPr>
          <a:xfrm>
            <a:off x="10033474" y="4086887"/>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3" name="Rectangle 15">
            <a:extLst>
              <a:ext uri="{FF2B5EF4-FFF2-40B4-BE49-F238E27FC236}">
                <a16:creationId xmlns:a16="http://schemas.microsoft.com/office/drawing/2014/main" id="{7E669B64-FE86-84CE-78A8-FB1B39211547}"/>
              </a:ext>
              <a:ext uri="{C183D7F6-B498-43B3-948B-1728B52AA6E4}">
                <adec:decorative xmlns:adec="http://schemas.microsoft.com/office/drawing/2017/decorative" val="1"/>
              </a:ext>
            </a:extLst>
          </p:cNvPr>
          <p:cNvSpPr/>
          <p:nvPr/>
        </p:nvSpPr>
        <p:spPr>
          <a:xfrm>
            <a:off x="10033474" y="3271003"/>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6" name="Rectangle 6">
            <a:extLst>
              <a:ext uri="{FF2B5EF4-FFF2-40B4-BE49-F238E27FC236}">
                <a16:creationId xmlns:a16="http://schemas.microsoft.com/office/drawing/2014/main" id="{E118CDC9-1B96-6043-B982-48FB544ED3FD}"/>
              </a:ext>
              <a:ext uri="{C183D7F6-B498-43B3-948B-1728B52AA6E4}">
                <adec:decorative xmlns:adec="http://schemas.microsoft.com/office/drawing/2017/decorative" val="1"/>
              </a:ext>
            </a:extLst>
          </p:cNvPr>
          <p:cNvSpPr/>
          <p:nvPr/>
        </p:nvSpPr>
        <p:spPr>
          <a:xfrm>
            <a:off x="8339072" y="4105338"/>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2" name="Rectangle 19">
            <a:extLst>
              <a:ext uri="{FF2B5EF4-FFF2-40B4-BE49-F238E27FC236}">
                <a16:creationId xmlns:a16="http://schemas.microsoft.com/office/drawing/2014/main" id="{1F14DDD1-AAF3-1949-8025-BE575FD5D5E5}"/>
              </a:ext>
              <a:ext uri="{C183D7F6-B498-43B3-948B-1728B52AA6E4}">
                <adec:decorative xmlns:adec="http://schemas.microsoft.com/office/drawing/2017/decorative" val="1"/>
              </a:ext>
            </a:extLst>
          </p:cNvPr>
          <p:cNvSpPr/>
          <p:nvPr/>
        </p:nvSpPr>
        <p:spPr>
          <a:xfrm>
            <a:off x="8339072" y="3272732"/>
            <a:ext cx="1485900" cy="613625"/>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4"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205937"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4" name="Rectangle 17">
            <a:extLst>
              <a:ext uri="{FF2B5EF4-FFF2-40B4-BE49-F238E27FC236}">
                <a16:creationId xmlns:a16="http://schemas.microsoft.com/office/drawing/2014/main" id="{55E3AB17-CAEF-A04C-B73E-CE1773EA66E5}"/>
              </a:ext>
              <a:ext uri="{C183D7F6-B498-43B3-948B-1728B52AA6E4}">
                <adec:decorative xmlns:adec="http://schemas.microsoft.com/office/drawing/2017/decorative" val="1"/>
              </a:ext>
            </a:extLst>
          </p:cNvPr>
          <p:cNvSpPr/>
          <p:nvPr/>
        </p:nvSpPr>
        <p:spPr>
          <a:xfrm>
            <a:off x="6205937"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0" name="Rectangle 11">
            <a:extLst>
              <a:ext uri="{FF2B5EF4-FFF2-40B4-BE49-F238E27FC236}">
                <a16:creationId xmlns:a16="http://schemas.microsoft.com/office/drawing/2014/main" id="{DFE6E1CF-B00D-7142-857E-B5FD695C7456}"/>
              </a:ext>
              <a:ext uri="{C183D7F6-B498-43B3-948B-1728B52AA6E4}">
                <adec:decorative xmlns:adec="http://schemas.microsoft.com/office/drawing/2017/decorative" val="1"/>
              </a:ext>
            </a:extLst>
          </p:cNvPr>
          <p:cNvSpPr/>
          <p:nvPr/>
        </p:nvSpPr>
        <p:spPr>
          <a:xfrm>
            <a:off x="6205937"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1" name="Rectangle 15">
            <a:extLst>
              <a:ext uri="{FF2B5EF4-FFF2-40B4-BE49-F238E27FC236}">
                <a16:creationId xmlns:a16="http://schemas.microsoft.com/office/drawing/2014/main" id="{B802F872-FE20-4E61-C065-964AFFC813BE}"/>
              </a:ext>
              <a:ext uri="{C183D7F6-B498-43B3-948B-1728B52AA6E4}">
                <adec:decorative xmlns:adec="http://schemas.microsoft.com/office/drawing/2017/decorative" val="1"/>
              </a:ext>
            </a:extLst>
          </p:cNvPr>
          <p:cNvSpPr/>
          <p:nvPr/>
        </p:nvSpPr>
        <p:spPr>
          <a:xfrm>
            <a:off x="4499338"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3"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499338"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2"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511535"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4" name="Rectangle 23">
            <a:extLst>
              <a:ext uri="{FF2B5EF4-FFF2-40B4-BE49-F238E27FC236}">
                <a16:creationId xmlns:a16="http://schemas.microsoft.com/office/drawing/2014/main" id="{E07864F0-6BA0-E449-B60E-1A240EB26410}"/>
              </a:ext>
              <a:ext uri="{C183D7F6-B498-43B3-948B-1728B52AA6E4}">
                <adec:decorative xmlns:adec="http://schemas.microsoft.com/office/drawing/2017/decorative" val="1"/>
              </a:ext>
            </a:extLst>
          </p:cNvPr>
          <p:cNvSpPr/>
          <p:nvPr/>
        </p:nvSpPr>
        <p:spPr>
          <a:xfrm>
            <a:off x="2804935" y="4904799"/>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1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2804935" y="4088915"/>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0"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2804935" y="327303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0" name="Rectangle 15">
            <a:extLst>
              <a:ext uri="{FF2B5EF4-FFF2-40B4-BE49-F238E27FC236}">
                <a16:creationId xmlns:a16="http://schemas.microsoft.com/office/drawing/2014/main" id="{BE1D83AF-8721-7B63-4A08-729F6DF5BF1C}"/>
              </a:ext>
              <a:ext uri="{C183D7F6-B498-43B3-948B-1728B52AA6E4}">
                <adec:decorative xmlns:adec="http://schemas.microsoft.com/office/drawing/2017/decorative" val="1"/>
              </a:ext>
            </a:extLst>
          </p:cNvPr>
          <p:cNvSpPr/>
          <p:nvPr/>
        </p:nvSpPr>
        <p:spPr>
          <a:xfrm>
            <a:off x="682854" y="4089520"/>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9"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82854" y="3273636"/>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499338" y="5774829"/>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defRPr sz="3200" b="0">
                <a:latin typeface="+mn-lt"/>
                <a:ea typeface="+mn-ea"/>
                <a:cs typeface="+mn-cs"/>
                <a:sym typeface="Helvetica Neue Medium"/>
              </a:defRPr>
            </a:pPr>
            <a:endParaRPr sz="1600" u="sng" dirty="0"/>
          </a:p>
        </p:txBody>
      </p:sp>
      <p:sp>
        <p:nvSpPr>
          <p:cNvPr id="6" name="Title 5">
            <a:extLst>
              <a:ext uri="{FF2B5EF4-FFF2-40B4-BE49-F238E27FC236}">
                <a16:creationId xmlns:a16="http://schemas.microsoft.com/office/drawing/2014/main" id="{414892F5-2017-27DC-D9F3-FAC513FD60CA}"/>
              </a:ext>
            </a:extLst>
          </p:cNvPr>
          <p:cNvSpPr>
            <a:spLocks noGrp="1"/>
          </p:cNvSpPr>
          <p:nvPr>
            <p:ph type="title"/>
          </p:nvPr>
        </p:nvSpPr>
        <p:spPr/>
        <p:txBody>
          <a:bodyPr/>
          <a:lstStyle/>
          <a:p>
            <a:r>
              <a:rPr lang="en-US" dirty="0"/>
              <a:t>Supporting organizations</a:t>
            </a:r>
          </a:p>
        </p:txBody>
      </p:sp>
      <p:sp>
        <p:nvSpPr>
          <p:cNvPr id="98" name="TextBox 97">
            <a:extLst>
              <a:ext uri="{FF2B5EF4-FFF2-40B4-BE49-F238E27FC236}">
                <a16:creationId xmlns:a16="http://schemas.microsoft.com/office/drawing/2014/main" id="{2006D76D-B9CF-7159-1271-9560741C2093}"/>
              </a:ext>
            </a:extLst>
          </p:cNvPr>
          <p:cNvSpPr txBox="1"/>
          <p:nvPr/>
        </p:nvSpPr>
        <p:spPr>
          <a:xfrm>
            <a:off x="657178" y="2561465"/>
            <a:ext cx="1274999"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Visionary</a:t>
            </a:r>
          </a:p>
        </p:txBody>
      </p:sp>
      <p:pic>
        <p:nvPicPr>
          <p:cNvPr id="4" name="Picture 3" descr="HHMI"/>
          <p:cNvPicPr>
            <a:picLocks noChangeAspect="1"/>
          </p:cNvPicPr>
          <p:nvPr/>
        </p:nvPicPr>
        <p:blipFill>
          <a:blip r:embed="rId3"/>
          <a:stretch>
            <a:fillRect/>
          </a:stretch>
        </p:blipFill>
        <p:spPr>
          <a:xfrm>
            <a:off x="4849809" y="5834049"/>
            <a:ext cx="772404" cy="514936"/>
          </a:xfrm>
          <a:prstGeom prst="rect">
            <a:avLst/>
          </a:prstGeom>
          <a:ln>
            <a:noFill/>
          </a:ln>
        </p:spPr>
      </p:pic>
      <p:pic>
        <p:nvPicPr>
          <p:cNvPr id="74" name="Picture 73" descr="Swiss National Science Foundation">
            <a:extLst>
              <a:ext uri="{FF2B5EF4-FFF2-40B4-BE49-F238E27FC236}">
                <a16:creationId xmlns:a16="http://schemas.microsoft.com/office/drawing/2014/main" id="{0671EC51-DF67-ED52-27B8-1BF4DBC8A1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751" y="3427298"/>
            <a:ext cx="1348641" cy="305692"/>
          </a:xfrm>
          <a:prstGeom prst="rect">
            <a:avLst/>
          </a:prstGeom>
          <a:ln>
            <a:noFill/>
          </a:ln>
        </p:spPr>
      </p:pic>
      <p:pic>
        <p:nvPicPr>
          <p:cNvPr id="69" name="Picture 68" descr="UK Research and Innovation">
            <a:extLst>
              <a:ext uri="{FF2B5EF4-FFF2-40B4-BE49-F238E27FC236}">
                <a16:creationId xmlns:a16="http://schemas.microsoft.com/office/drawing/2014/main" id="{F50E6136-581A-AA08-D094-6A9006AB8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402" y="4206247"/>
            <a:ext cx="1287340" cy="379566"/>
          </a:xfrm>
          <a:prstGeom prst="rect">
            <a:avLst/>
          </a:prstGeom>
          <a:ln w="38100">
            <a:noFill/>
          </a:ln>
        </p:spPr>
      </p:pic>
      <p:sp>
        <p:nvSpPr>
          <p:cNvPr id="99" name="TextBox 98">
            <a:extLst>
              <a:ext uri="{FF2B5EF4-FFF2-40B4-BE49-F238E27FC236}">
                <a16:creationId xmlns:a16="http://schemas.microsoft.com/office/drawing/2014/main" id="{D66A02B1-3136-26B2-8BD2-F6FA45CC6AC2}"/>
              </a:ext>
            </a:extLst>
          </p:cNvPr>
          <p:cNvSpPr txBox="1"/>
          <p:nvPr/>
        </p:nvSpPr>
        <p:spPr>
          <a:xfrm>
            <a:off x="2821351" y="2561464"/>
            <a:ext cx="1556424"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Sustainer</a:t>
            </a:r>
          </a:p>
        </p:txBody>
      </p:sp>
      <p:pic>
        <p:nvPicPr>
          <p:cNvPr id="46" name="Picture 9" descr="ASCB">
            <a:extLst>
              <a:ext uri="{FF2B5EF4-FFF2-40B4-BE49-F238E27FC236}">
                <a16:creationId xmlns:a16="http://schemas.microsoft.com/office/drawing/2014/main" id="{5139D491-F12A-0D4F-8664-4E083EDF8746}"/>
              </a:ext>
            </a:extLst>
          </p:cNvPr>
          <p:cNvPicPr>
            <a:picLocks noChangeAspect="1"/>
          </p:cNvPicPr>
          <p:nvPr/>
        </p:nvPicPr>
        <p:blipFill>
          <a:blip r:embed="rId6"/>
          <a:srcRect/>
          <a:stretch>
            <a:fillRect/>
          </a:stretch>
        </p:blipFill>
        <p:spPr>
          <a:xfrm>
            <a:off x="3013438" y="3374754"/>
            <a:ext cx="1068894" cy="441810"/>
          </a:xfrm>
          <a:prstGeom prst="rect">
            <a:avLst/>
          </a:prstGeom>
          <a:ln w="12700" cap="flat">
            <a:noFill/>
            <a:miter lim="400000"/>
          </a:ln>
          <a:effectLst/>
        </p:spPr>
      </p:pic>
      <p:pic>
        <p:nvPicPr>
          <p:cNvPr id="55" name="Picture 2" descr="Company of Biologists">
            <a:extLst>
              <a:ext uri="{FF2B5EF4-FFF2-40B4-BE49-F238E27FC236}">
                <a16:creationId xmlns:a16="http://schemas.microsoft.com/office/drawing/2014/main" id="{9818DA34-78DE-F447-8BB4-C6F0C8A2493C}"/>
              </a:ext>
            </a:extLst>
          </p:cNvPr>
          <p:cNvPicPr>
            <a:picLocks noChangeAspect="1"/>
          </p:cNvPicPr>
          <p:nvPr/>
        </p:nvPicPr>
        <p:blipFill>
          <a:blip r:embed="rId7"/>
          <a:stretch>
            <a:fillRect/>
          </a:stretch>
        </p:blipFill>
        <p:spPr>
          <a:xfrm>
            <a:off x="3130540" y="4135888"/>
            <a:ext cx="914564" cy="515445"/>
          </a:xfrm>
          <a:prstGeom prst="rect">
            <a:avLst/>
          </a:prstGeom>
          <a:ln w="12700" cap="flat">
            <a:noFill/>
            <a:miter lim="400000"/>
          </a:ln>
          <a:effectLst/>
        </p:spPr>
      </p:pic>
      <p:pic>
        <p:nvPicPr>
          <p:cNvPr id="81" name="Picture 80" descr="NWO">
            <a:extLst>
              <a:ext uri="{FF2B5EF4-FFF2-40B4-BE49-F238E27FC236}">
                <a16:creationId xmlns:a16="http://schemas.microsoft.com/office/drawing/2014/main" id="{676E7EC8-C451-FA4B-1D30-B0B33C1375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7334" y="4950821"/>
            <a:ext cx="322153" cy="521580"/>
          </a:xfrm>
          <a:prstGeom prst="rect">
            <a:avLst/>
          </a:prstGeom>
          <a:ln>
            <a:noFill/>
          </a:ln>
        </p:spPr>
      </p:pic>
      <p:pic>
        <p:nvPicPr>
          <p:cNvPr id="105" name="Picture 104" descr="eLife">
            <a:extLst>
              <a:ext uri="{FF2B5EF4-FFF2-40B4-BE49-F238E27FC236}">
                <a16:creationId xmlns:a16="http://schemas.microsoft.com/office/drawing/2014/main" id="{68A60B61-D146-AF95-1C38-ADB0EB1D94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9499" y="3314670"/>
            <a:ext cx="1349973" cy="530347"/>
          </a:xfrm>
          <a:prstGeom prst="rect">
            <a:avLst/>
          </a:prstGeom>
          <a:ln>
            <a:noFill/>
          </a:ln>
        </p:spPr>
      </p:pic>
      <p:pic>
        <p:nvPicPr>
          <p:cNvPr id="84" name="Picture 83" descr="EMBO">
            <a:extLst>
              <a:ext uri="{FF2B5EF4-FFF2-40B4-BE49-F238E27FC236}">
                <a16:creationId xmlns:a16="http://schemas.microsoft.com/office/drawing/2014/main" id="{2DC7D8C6-295F-4D49-CCA7-17092112A7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0357" y="4119596"/>
            <a:ext cx="983861" cy="552262"/>
          </a:xfrm>
          <a:prstGeom prst="rect">
            <a:avLst/>
          </a:prstGeom>
          <a:ln>
            <a:noFill/>
          </a:ln>
        </p:spPr>
      </p:pic>
      <p:pic>
        <p:nvPicPr>
          <p:cNvPr id="86" name="Picture 85" descr="Luxenbourg National Research Fund">
            <a:extLst>
              <a:ext uri="{FF2B5EF4-FFF2-40B4-BE49-F238E27FC236}">
                <a16:creationId xmlns:a16="http://schemas.microsoft.com/office/drawing/2014/main" id="{081370A2-AB96-C9BA-54A8-87C322737D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67302" y="5098311"/>
            <a:ext cx="1349973" cy="226600"/>
          </a:xfrm>
          <a:prstGeom prst="rect">
            <a:avLst/>
          </a:prstGeom>
          <a:ln>
            <a:noFill/>
          </a:ln>
        </p:spPr>
      </p:pic>
      <p:pic>
        <p:nvPicPr>
          <p:cNvPr id="76" name="Graphic 75" descr="The Research Council of Norway">
            <a:extLst>
              <a:ext uri="{FF2B5EF4-FFF2-40B4-BE49-F238E27FC236}">
                <a16:creationId xmlns:a16="http://schemas.microsoft.com/office/drawing/2014/main" id="{87BD9175-2566-AABD-7409-DB1EC967FBC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73901" y="4273002"/>
            <a:ext cx="1349973" cy="245450"/>
          </a:xfrm>
          <a:prstGeom prst="rect">
            <a:avLst/>
          </a:prstGeom>
        </p:spPr>
      </p:pic>
      <p:pic>
        <p:nvPicPr>
          <p:cNvPr id="45" name="Picture 8" descr="Wellcome">
            <a:extLst>
              <a:ext uri="{FF2B5EF4-FFF2-40B4-BE49-F238E27FC236}">
                <a16:creationId xmlns:a16="http://schemas.microsoft.com/office/drawing/2014/main" id="{71F167BA-15D0-D942-8FF8-94FB8770F4BA}"/>
              </a:ext>
            </a:extLst>
          </p:cNvPr>
          <p:cNvPicPr>
            <a:picLocks noChangeAspect="1"/>
          </p:cNvPicPr>
          <p:nvPr/>
        </p:nvPicPr>
        <p:blipFill>
          <a:blip r:embed="rId14"/>
          <a:stretch>
            <a:fillRect/>
          </a:stretch>
        </p:blipFill>
        <p:spPr>
          <a:xfrm>
            <a:off x="6691165" y="4955039"/>
            <a:ext cx="515444" cy="515445"/>
          </a:xfrm>
          <a:prstGeom prst="rect">
            <a:avLst/>
          </a:prstGeom>
          <a:ln w="12700" cap="flat">
            <a:noFill/>
            <a:miter lim="400000"/>
          </a:ln>
          <a:effectLst/>
        </p:spPr>
      </p:pic>
      <p:sp>
        <p:nvSpPr>
          <p:cNvPr id="100" name="TextBox 99">
            <a:extLst>
              <a:ext uri="{FF2B5EF4-FFF2-40B4-BE49-F238E27FC236}">
                <a16:creationId xmlns:a16="http://schemas.microsoft.com/office/drawing/2014/main" id="{27DE4381-5189-8BDC-534D-FF8CDB805DF6}"/>
              </a:ext>
            </a:extLst>
          </p:cNvPr>
          <p:cNvSpPr txBox="1"/>
          <p:nvPr/>
        </p:nvSpPr>
        <p:spPr>
          <a:xfrm>
            <a:off x="8379798" y="2561465"/>
            <a:ext cx="1880025"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Contributor</a:t>
            </a:r>
          </a:p>
        </p:txBody>
      </p:sp>
      <p:pic>
        <p:nvPicPr>
          <p:cNvPr id="53" name="Picture 7" descr="F1000 Research">
            <a:extLst>
              <a:ext uri="{FF2B5EF4-FFF2-40B4-BE49-F238E27FC236}">
                <a16:creationId xmlns:a16="http://schemas.microsoft.com/office/drawing/2014/main" id="{A65D2D93-BF89-CE4D-BCD6-27FCEE63298E}"/>
              </a:ext>
            </a:extLst>
          </p:cNvPr>
          <p:cNvPicPr>
            <a:picLocks noChangeAspect="1"/>
          </p:cNvPicPr>
          <p:nvPr/>
        </p:nvPicPr>
        <p:blipFill>
          <a:blip r:embed="rId15"/>
          <a:srcRect t="39354" b="35298"/>
          <a:stretch>
            <a:fillRect/>
          </a:stretch>
        </p:blipFill>
        <p:spPr>
          <a:xfrm>
            <a:off x="8379160" y="3425946"/>
            <a:ext cx="1394424" cy="353449"/>
          </a:xfrm>
          <a:prstGeom prst="rect">
            <a:avLst/>
          </a:prstGeom>
          <a:ln w="12700" cap="flat">
            <a:noFill/>
            <a:miter lim="400000"/>
          </a:ln>
          <a:effectLst/>
        </p:spPr>
      </p:pic>
      <p:pic>
        <p:nvPicPr>
          <p:cNvPr id="54" name="Picture 53" descr="Iowa State University State Library"/>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82506" y="4279192"/>
            <a:ext cx="1399032" cy="252344"/>
          </a:xfrm>
          <a:prstGeom prst="rect">
            <a:avLst/>
          </a:prstGeom>
          <a:ln>
            <a:noFill/>
          </a:ln>
        </p:spPr>
      </p:pic>
      <p:pic>
        <p:nvPicPr>
          <p:cNvPr id="1032" name="Picture 8" descr="University of Calgary">
            <a:extLst>
              <a:ext uri="{FF2B5EF4-FFF2-40B4-BE49-F238E27FC236}">
                <a16:creationId xmlns:a16="http://schemas.microsoft.com/office/drawing/2014/main" id="{B8650E8C-4F94-97BB-A6F5-7B3B507B4407}"/>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3242" b="23056"/>
          <a:stretch>
            <a:fillRect/>
          </a:stretch>
        </p:blipFill>
        <p:spPr bwMode="auto">
          <a:xfrm>
            <a:off x="10121448" y="4135264"/>
            <a:ext cx="1309952" cy="4505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C7ADD1F-D3AB-1208-14D0-E0911B59D8AF}"/>
              </a:ext>
            </a:extLst>
          </p:cNvPr>
          <p:cNvPicPr>
            <a:picLocks noChangeAspect="1"/>
          </p:cNvPicPr>
          <p:nvPr/>
        </p:nvPicPr>
        <p:blipFill>
          <a:blip r:embed="rId18"/>
          <a:stretch>
            <a:fillRect/>
          </a:stretch>
        </p:blipFill>
        <p:spPr>
          <a:xfrm>
            <a:off x="10062827" y="3424217"/>
            <a:ext cx="1413113" cy="336069"/>
          </a:xfrm>
          <a:prstGeom prst="rect">
            <a:avLst/>
          </a:prstGeom>
        </p:spPr>
      </p:pic>
      <p:pic>
        <p:nvPicPr>
          <p:cNvPr id="3" name="Picture 2">
            <a:extLst>
              <a:ext uri="{FF2B5EF4-FFF2-40B4-BE49-F238E27FC236}">
                <a16:creationId xmlns:a16="http://schemas.microsoft.com/office/drawing/2014/main" id="{EFCE4C20-9829-7C59-9038-9A410A435BC2}"/>
              </a:ext>
            </a:extLst>
          </p:cNvPr>
          <p:cNvPicPr>
            <a:picLocks noChangeAspect="1"/>
          </p:cNvPicPr>
          <p:nvPr/>
        </p:nvPicPr>
        <p:blipFill>
          <a:blip r:embed="rId19"/>
          <a:stretch>
            <a:fillRect/>
          </a:stretch>
        </p:blipFill>
        <p:spPr>
          <a:xfrm>
            <a:off x="6405773" y="3314670"/>
            <a:ext cx="938687" cy="539745"/>
          </a:xfrm>
          <a:prstGeom prst="rect">
            <a:avLst/>
          </a:prstGeom>
        </p:spPr>
      </p:pic>
      <p:sp>
        <p:nvSpPr>
          <p:cNvPr id="8" name="Google Shape;308;p20">
            <a:extLst>
              <a:ext uri="{FF2B5EF4-FFF2-40B4-BE49-F238E27FC236}">
                <a16:creationId xmlns:a16="http://schemas.microsoft.com/office/drawing/2014/main" id="{3917E3CB-0784-D2F1-7EA2-47880BFC85CB}"/>
              </a:ext>
            </a:extLst>
          </p:cNvPr>
          <p:cNvSpPr txBox="1"/>
          <p:nvPr/>
        </p:nvSpPr>
        <p:spPr>
          <a:xfrm>
            <a:off x="632538" y="4996616"/>
            <a:ext cx="1581049" cy="328295"/>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FFFFFF"/>
              </a:buClr>
              <a:buSzPts val="1800"/>
              <a:buFont typeface="Arial"/>
              <a:buNone/>
            </a:pPr>
            <a:r>
              <a:rPr lang="en-US" dirty="0">
                <a:solidFill>
                  <a:srgbClr val="FFFFFF"/>
                </a:solidFill>
                <a:latin typeface="Rutan" pitchFamily="50" charset="0"/>
                <a:ea typeface="Helvetica Neue"/>
                <a:cs typeface="Helvetica Neue"/>
                <a:sym typeface="Lora"/>
              </a:rPr>
              <a:t>Project TARA</a:t>
            </a:r>
            <a:endParaRPr dirty="0">
              <a:solidFill>
                <a:srgbClr val="FFFFFF"/>
              </a:solidFill>
              <a:latin typeface="Rutan" pitchFamily="50" charset="0"/>
              <a:ea typeface="Helvetica Neue"/>
              <a:cs typeface="Helvetica Neue"/>
              <a:sym typeface="Lora"/>
            </a:endParaRPr>
          </a:p>
        </p:txBody>
      </p:sp>
      <p:sp>
        <p:nvSpPr>
          <p:cNvPr id="9" name="Google Shape;309;p20">
            <a:extLst>
              <a:ext uri="{FF2B5EF4-FFF2-40B4-BE49-F238E27FC236}">
                <a16:creationId xmlns:a16="http://schemas.microsoft.com/office/drawing/2014/main" id="{731382C5-9665-BEA8-3F5A-4E2EE7B49AA6}"/>
              </a:ext>
            </a:extLst>
          </p:cNvPr>
          <p:cNvSpPr/>
          <p:nvPr/>
        </p:nvSpPr>
        <p:spPr>
          <a:xfrm>
            <a:off x="632539" y="5505990"/>
            <a:ext cx="1484435" cy="613019"/>
          </a:xfrm>
          <a:prstGeom prst="rect">
            <a:avLst/>
          </a:prstGeom>
          <a:solidFill>
            <a:srgbClr val="FFFFFF"/>
          </a:solidFill>
          <a:ln w="28575" cap="flat" cmpd="sng">
            <a:solidFill>
              <a:schemeClr val="lt2"/>
            </a:solidFill>
            <a:prstDash val="solid"/>
            <a:round/>
            <a:headEnd type="none" w="sm" len="sm"/>
            <a:tailEnd type="none" w="sm" len="sm"/>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sng" strike="noStrike" cap="none">
              <a:solidFill>
                <a:srgbClr val="FFFFFF"/>
              </a:solidFill>
              <a:latin typeface="Arial"/>
              <a:ea typeface="Arial"/>
              <a:cs typeface="Arial"/>
              <a:sym typeface="Arial"/>
            </a:endParaRPr>
          </a:p>
        </p:txBody>
      </p:sp>
      <p:pic>
        <p:nvPicPr>
          <p:cNvPr id="10" name="Google Shape;310;p20" descr="A yellow text on a white background&#10;&#10;AI-generated content may be incorrect.">
            <a:extLst>
              <a:ext uri="{FF2B5EF4-FFF2-40B4-BE49-F238E27FC236}">
                <a16:creationId xmlns:a16="http://schemas.microsoft.com/office/drawing/2014/main" id="{F5A4B5F7-FDA9-9173-9E9C-1BCBE9630186}"/>
              </a:ext>
            </a:extLst>
          </p:cNvPr>
          <p:cNvPicPr preferRelativeResize="0"/>
          <p:nvPr/>
        </p:nvPicPr>
        <p:blipFill rotWithShape="1">
          <a:blip r:embed="rId20">
            <a:alphaModFix/>
          </a:blip>
          <a:srcRect/>
          <a:stretch/>
        </p:blipFill>
        <p:spPr>
          <a:xfrm>
            <a:off x="799243" y="5648351"/>
            <a:ext cx="1137614" cy="328295"/>
          </a:xfrm>
          <a:prstGeom prst="rect">
            <a:avLst/>
          </a:prstGeom>
          <a:noFill/>
          <a:ln>
            <a:noFill/>
          </a:ln>
        </p:spPr>
      </p:pic>
    </p:spTree>
    <p:extLst>
      <p:ext uri="{BB962C8B-B14F-4D97-AF65-F5344CB8AC3E}">
        <p14:creationId xmlns:p14="http://schemas.microsoft.com/office/powerpoint/2010/main" val="2738754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latin typeface="Lora"/>
                <a:ea typeface="Lora"/>
                <a:cs typeface="Lora"/>
                <a:sym typeface="Lora"/>
              </a:rPr>
              <a:t>The DORA team</a:t>
            </a:r>
            <a:endParaRPr dirty="0">
              <a:latin typeface="Lora"/>
              <a:ea typeface="Lora"/>
              <a:cs typeface="Lora"/>
              <a:sym typeface="Lora"/>
            </a:endParaRPr>
          </a:p>
        </p:txBody>
      </p:sp>
      <p:pic>
        <p:nvPicPr>
          <p:cNvPr id="318" name="Google Shape;318;p21" descr="Dr. Kelly Cobey | Faculty of Medicine"/>
          <p:cNvPicPr preferRelativeResize="0"/>
          <p:nvPr/>
        </p:nvPicPr>
        <p:blipFill rotWithShape="1">
          <a:blip r:embed="rId3">
            <a:alphaModFix/>
          </a:blip>
          <a:srcRect/>
          <a:stretch/>
        </p:blipFill>
        <p:spPr>
          <a:xfrm>
            <a:off x="8384642" y="1361852"/>
            <a:ext cx="1764404" cy="1684213"/>
          </a:xfrm>
          <a:prstGeom prst="ellipse">
            <a:avLst/>
          </a:prstGeom>
          <a:ln>
            <a:noFill/>
          </a:ln>
          <a:effectLst>
            <a:softEdge rad="112500"/>
          </a:effectLst>
        </p:spPr>
      </p:pic>
      <p:pic>
        <p:nvPicPr>
          <p:cNvPr id="319" name="Google Shape;319;p21" descr="DORA Welcomes New Co-Chairs and Vice ..."/>
          <p:cNvPicPr preferRelativeResize="0"/>
          <p:nvPr/>
        </p:nvPicPr>
        <p:blipFill rotWithShape="1">
          <a:blip r:embed="rId4">
            <a:alphaModFix/>
          </a:blip>
          <a:srcRect/>
          <a:stretch/>
        </p:blipFill>
        <p:spPr>
          <a:xfrm>
            <a:off x="10325736" y="1361852"/>
            <a:ext cx="1764404" cy="1684213"/>
          </a:xfrm>
          <a:prstGeom prst="ellipse">
            <a:avLst/>
          </a:prstGeom>
          <a:ln>
            <a:noFill/>
          </a:ln>
          <a:effectLst>
            <a:softEdge rad="112500"/>
          </a:effectLst>
        </p:spPr>
      </p:pic>
      <p:pic>
        <p:nvPicPr>
          <p:cNvPr id="320" name="Google Shape;320;p21" descr="Rebecca Lawrence - Managing Director ..."/>
          <p:cNvPicPr preferRelativeResize="0"/>
          <p:nvPr/>
        </p:nvPicPr>
        <p:blipFill rotWithShape="1">
          <a:blip r:embed="rId5">
            <a:alphaModFix/>
          </a:blip>
          <a:srcRect l="7591" t="7591"/>
          <a:stretch>
            <a:fillRect/>
          </a:stretch>
        </p:blipFill>
        <p:spPr>
          <a:xfrm>
            <a:off x="9443534" y="3812444"/>
            <a:ext cx="1764404" cy="1684213"/>
          </a:xfrm>
          <a:prstGeom prst="ellipse">
            <a:avLst/>
          </a:prstGeom>
          <a:ln>
            <a:noFill/>
          </a:ln>
          <a:effectLst>
            <a:softEdge rad="112500"/>
          </a:effectLst>
        </p:spPr>
      </p:pic>
      <p:sp>
        <p:nvSpPr>
          <p:cNvPr id="321" name="Google Shape;321;p21"/>
          <p:cNvSpPr txBox="1"/>
          <p:nvPr/>
        </p:nvSpPr>
        <p:spPr>
          <a:xfrm>
            <a:off x="7863584" y="2936104"/>
            <a:ext cx="27921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b="0" i="0" u="none" strike="noStrike" cap="none">
                <a:solidFill>
                  <a:srgbClr val="FFFFFF"/>
                </a:solidFill>
                <a:latin typeface="Lora"/>
                <a:ea typeface="Lora"/>
                <a:cs typeface="Lora"/>
                <a:sym typeface="Lora"/>
              </a:rPr>
              <a:t>Kelly Cobey</a:t>
            </a:r>
            <a:endParaRPr sz="1600" b="0" i="0" u="none" strike="noStrike" cap="none">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a:solidFill>
                  <a:srgbClr val="FFFFFF"/>
                </a:solidFill>
                <a:latin typeface="Lora"/>
                <a:ea typeface="Lora"/>
                <a:cs typeface="Lora"/>
                <a:sym typeface="Lora"/>
              </a:rPr>
              <a:t>(DORA Co-Chair </a:t>
            </a:r>
            <a:endParaRPr sz="1200" b="0" i="0" u="none" strike="noStrike" cap="none">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a:solidFill>
                  <a:srgbClr val="FFFFFF"/>
                </a:solidFill>
                <a:latin typeface="Lora"/>
                <a:ea typeface="Lora"/>
                <a:cs typeface="Lora"/>
                <a:sym typeface="Lora"/>
              </a:rPr>
              <a:t>University of Ottawa)</a:t>
            </a:r>
            <a:endParaRPr sz="1200" b="0" i="0" u="none" strike="noStrike" cap="none">
              <a:solidFill>
                <a:srgbClr val="FFFFFF"/>
              </a:solidFill>
              <a:latin typeface="Lora"/>
              <a:ea typeface="Lora"/>
              <a:cs typeface="Lora"/>
              <a:sym typeface="Lora"/>
            </a:endParaRPr>
          </a:p>
        </p:txBody>
      </p:sp>
      <p:sp>
        <p:nvSpPr>
          <p:cNvPr id="322" name="Google Shape;322;p21"/>
          <p:cNvSpPr txBox="1"/>
          <p:nvPr/>
        </p:nvSpPr>
        <p:spPr>
          <a:xfrm>
            <a:off x="9778647" y="2970338"/>
            <a:ext cx="3126948"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b="0" i="0" u="none" strike="noStrike" cap="none" dirty="0">
                <a:solidFill>
                  <a:srgbClr val="FFFFFF"/>
                </a:solidFill>
                <a:latin typeface="Lora"/>
                <a:ea typeface="Lora"/>
                <a:cs typeface="Lora"/>
                <a:sym typeface="Lora"/>
              </a:rPr>
              <a:t>Ginny Barbour</a:t>
            </a:r>
            <a:endParaRPr sz="16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(DORA Co-Chair</a:t>
            </a:r>
            <a:endParaRPr sz="12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QUT)</a:t>
            </a:r>
            <a:endParaRPr sz="1200" b="0" i="0" u="none" strike="noStrike" cap="none" dirty="0">
              <a:solidFill>
                <a:srgbClr val="FFFFFF"/>
              </a:solidFill>
              <a:latin typeface="Lora"/>
              <a:ea typeface="Lora"/>
              <a:cs typeface="Lora"/>
              <a:sym typeface="Lora"/>
            </a:endParaRPr>
          </a:p>
        </p:txBody>
      </p:sp>
      <p:sp>
        <p:nvSpPr>
          <p:cNvPr id="323" name="Google Shape;323;p21"/>
          <p:cNvSpPr txBox="1"/>
          <p:nvPr/>
        </p:nvSpPr>
        <p:spPr>
          <a:xfrm>
            <a:off x="8945782" y="5415303"/>
            <a:ext cx="27921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b="0" i="0" u="none" strike="noStrike" cap="none">
                <a:solidFill>
                  <a:srgbClr val="FFFFFF"/>
                </a:solidFill>
                <a:latin typeface="Lora"/>
                <a:ea typeface="Lora"/>
                <a:cs typeface="Lora"/>
                <a:sym typeface="Lora"/>
              </a:rPr>
              <a:t>Rebecca Lawrence</a:t>
            </a:r>
            <a:endParaRPr sz="1600" b="0" i="0" u="none" strike="noStrike" cap="none">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a:solidFill>
                  <a:srgbClr val="FFFFFF"/>
                </a:solidFill>
                <a:latin typeface="Lora"/>
                <a:ea typeface="Lora"/>
                <a:cs typeface="Lora"/>
                <a:sym typeface="Lora"/>
              </a:rPr>
              <a:t>(DORA Vice-Chair</a:t>
            </a:r>
            <a:endParaRPr sz="1200" b="0" i="0" u="none" strike="noStrike" cap="none">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a:solidFill>
                  <a:srgbClr val="FFFFFF"/>
                </a:solidFill>
                <a:latin typeface="Lora"/>
                <a:ea typeface="Lora"/>
                <a:cs typeface="Lora"/>
                <a:sym typeface="Lora"/>
              </a:rPr>
              <a:t>F1000)</a:t>
            </a:r>
            <a:endParaRPr sz="1200" b="0" i="0" u="none" strike="noStrike" cap="none">
              <a:solidFill>
                <a:srgbClr val="FFFFFF"/>
              </a:solidFill>
              <a:latin typeface="Lora"/>
              <a:ea typeface="Lora"/>
              <a:cs typeface="Lora"/>
              <a:sym typeface="Lora"/>
            </a:endParaRPr>
          </a:p>
        </p:txBody>
      </p:sp>
      <p:pic>
        <p:nvPicPr>
          <p:cNvPr id="4" name="Content Placeholder 3" descr="A map of the world with blue pins&#10;&#10;AI-generated content may be incorrect.">
            <a:extLst>
              <a:ext uri="{FF2B5EF4-FFF2-40B4-BE49-F238E27FC236}">
                <a16:creationId xmlns:a16="http://schemas.microsoft.com/office/drawing/2014/main" id="{97F86F75-7B21-A06C-3F95-847BB0E61331}"/>
              </a:ext>
            </a:extLst>
          </p:cNvPr>
          <p:cNvPicPr>
            <a:picLocks noGrp="1" noChangeAspect="1"/>
          </p:cNvPicPr>
          <p:nvPr>
            <p:ph idx="1"/>
          </p:nvPr>
        </p:nvPicPr>
        <p:blipFill>
          <a:blip r:embed="rId6">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1162213" y="2566852"/>
            <a:ext cx="6692485" cy="4078423"/>
          </a:xfrm>
          <a:prstGeom prst="ellipse">
            <a:avLst/>
          </a:prstGeom>
          <a:ln>
            <a:noFill/>
          </a:ln>
          <a:effectLst>
            <a:softEdge rad="112500"/>
          </a:effectLst>
        </p:spPr>
      </p:pic>
      <p:sp>
        <p:nvSpPr>
          <p:cNvPr id="5" name="Content Placeholder 2">
            <a:extLst>
              <a:ext uri="{FF2B5EF4-FFF2-40B4-BE49-F238E27FC236}">
                <a16:creationId xmlns:a16="http://schemas.microsoft.com/office/drawing/2014/main" id="{47EAFD1B-FD3E-F757-7458-137F36AC7307}"/>
              </a:ext>
            </a:extLst>
          </p:cNvPr>
          <p:cNvSpPr txBox="1">
            <a:spLocks/>
          </p:cNvSpPr>
          <p:nvPr/>
        </p:nvSpPr>
        <p:spPr>
          <a:xfrm>
            <a:off x="838200" y="1797256"/>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FCB711"/>
                </a:solidFill>
                <a:latin typeface="Lora" pitchFamily="2" charset="77"/>
              </a:rPr>
              <a:t>A global Steering Committee </a:t>
            </a:r>
            <a:r>
              <a:rPr lang="en-US" sz="2000" dirty="0">
                <a:latin typeface="Lora" pitchFamily="2" charset="77"/>
              </a:rPr>
              <a:t>powered by a flexible team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EEE9-C8B3-E36B-DA55-C68B0E6F84FE}"/>
              </a:ext>
            </a:extLst>
          </p:cNvPr>
          <p:cNvSpPr>
            <a:spLocks noGrp="1"/>
          </p:cNvSpPr>
          <p:nvPr>
            <p:ph type="title"/>
          </p:nvPr>
        </p:nvSpPr>
        <p:spPr/>
        <p:txBody>
          <a:bodyPr/>
          <a:lstStyle/>
          <a:p>
            <a:r>
              <a:rPr lang="en-US" dirty="0"/>
              <a:t>Long standing problems</a:t>
            </a:r>
          </a:p>
        </p:txBody>
      </p:sp>
      <p:sp>
        <p:nvSpPr>
          <p:cNvPr id="3" name="Content Placeholder 2">
            <a:extLst>
              <a:ext uri="{FF2B5EF4-FFF2-40B4-BE49-F238E27FC236}">
                <a16:creationId xmlns:a16="http://schemas.microsoft.com/office/drawing/2014/main" id="{30EA4ADF-3C6C-731B-7005-FC69EEAF84BB}"/>
              </a:ext>
            </a:extLst>
          </p:cNvPr>
          <p:cNvSpPr>
            <a:spLocks noGrp="1"/>
          </p:cNvSpPr>
          <p:nvPr>
            <p:ph idx="1"/>
          </p:nvPr>
        </p:nvSpPr>
        <p:spPr/>
        <p:txBody>
          <a:bodyPr/>
          <a:lstStyle/>
          <a:p>
            <a:r>
              <a:rPr lang="en-US" b="1" dirty="0"/>
              <a:t>1997</a:t>
            </a:r>
            <a:r>
              <a:rPr lang="en-US" dirty="0"/>
              <a:t>: </a:t>
            </a:r>
            <a:r>
              <a:rPr lang="en-US" dirty="0">
                <a:hlinkClick r:id="rId3"/>
              </a:rPr>
              <a:t>Why the impact factor of journals should not be used for evaluating research</a:t>
            </a:r>
            <a:endParaRPr lang="en-US" dirty="0"/>
          </a:p>
          <a:p>
            <a:r>
              <a:rPr lang="en-US" b="1" dirty="0"/>
              <a:t>2001</a:t>
            </a:r>
            <a:r>
              <a:rPr lang="en-US" dirty="0"/>
              <a:t>: </a:t>
            </a:r>
            <a:r>
              <a:rPr lang="en-US" dirty="0">
                <a:hlinkClick r:id="rId4"/>
              </a:rPr>
              <a:t>Some misuses of journal impact factor in research evaluation</a:t>
            </a:r>
            <a:endParaRPr lang="en-US" dirty="0"/>
          </a:p>
          <a:p>
            <a:r>
              <a:rPr lang="en-US" b="1" dirty="0"/>
              <a:t>2018</a:t>
            </a:r>
            <a:r>
              <a:rPr lang="en-US" dirty="0"/>
              <a:t>: </a:t>
            </a:r>
            <a:r>
              <a:rPr lang="en-US" dirty="0">
                <a:hlinkClick r:id="rId5"/>
              </a:rPr>
              <a:t>What’s wrong with the journal impact factor in 5 graphs</a:t>
            </a:r>
            <a:endParaRPr lang="en-US" dirty="0"/>
          </a:p>
        </p:txBody>
      </p:sp>
    </p:spTree>
    <p:extLst>
      <p:ext uri="{BB962C8B-B14F-4D97-AF65-F5344CB8AC3E}">
        <p14:creationId xmlns:p14="http://schemas.microsoft.com/office/powerpoint/2010/main" val="132609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e graph with title, &quot;Journal citations for articles and reviews are unevenly distribute, with a large number of papers receiving fewer citations than the journal's impact factor in 2016.&quot; Data shown for Cell, The FASEB Journal, Nature Chemical Biology, and PLOS Biology.">
            <a:extLst>
              <a:ext uri="{FF2B5EF4-FFF2-40B4-BE49-F238E27FC236}">
                <a16:creationId xmlns:a16="http://schemas.microsoft.com/office/drawing/2014/main" id="{1615AA5A-6832-444B-13DF-823BCA3F1878}"/>
              </a:ext>
            </a:extLst>
          </p:cNvPr>
          <p:cNvPicPr>
            <a:picLocks noChangeAspect="1"/>
          </p:cNvPicPr>
          <p:nvPr/>
        </p:nvPicPr>
        <p:blipFill rotWithShape="1">
          <a:blip r:embed="rId3"/>
          <a:srcRect b="11676"/>
          <a:stretch/>
        </p:blipFill>
        <p:spPr>
          <a:xfrm>
            <a:off x="383011" y="215445"/>
            <a:ext cx="10766770" cy="6056309"/>
          </a:xfrm>
          <a:prstGeom prst="rect">
            <a:avLst/>
          </a:prstGeom>
        </p:spPr>
      </p:pic>
      <p:sp>
        <p:nvSpPr>
          <p:cNvPr id="2" name="TextBox 1">
            <a:extLst>
              <a:ext uri="{FF2B5EF4-FFF2-40B4-BE49-F238E27FC236}">
                <a16:creationId xmlns:a16="http://schemas.microsoft.com/office/drawing/2014/main" id="{0D725E2D-F2CD-5C88-4AE1-0A5EC3B274AA}"/>
              </a:ext>
            </a:extLst>
          </p:cNvPr>
          <p:cNvSpPr txBox="1"/>
          <p:nvPr/>
        </p:nvSpPr>
        <p:spPr>
          <a:xfrm>
            <a:off x="5604387" y="1888886"/>
            <a:ext cx="5545394" cy="2608278"/>
          </a:xfrm>
          <a:prstGeom prst="rect">
            <a:avLst/>
          </a:prstGeom>
          <a:solidFill>
            <a:srgbClr val="FFFFFF">
              <a:alpha val="74902"/>
            </a:srgbClr>
          </a:solidFill>
        </p:spPr>
        <p:txBody>
          <a:bodyPr wrap="square" rtlCol="0" anchor="ctr">
            <a:spAutoFit/>
          </a:bodyPr>
          <a:lstStyle/>
          <a:p>
            <a:pPr>
              <a:lnSpc>
                <a:spcPct val="150000"/>
              </a:lnSpc>
            </a:pPr>
            <a:r>
              <a:rPr lang="en-US" sz="2800" dirty="0"/>
              <a:t>Skewed distributions (often driven by a few papers) make it practically impossible to predict success of individual papers </a:t>
            </a:r>
          </a:p>
        </p:txBody>
      </p:sp>
      <p:sp>
        <p:nvSpPr>
          <p:cNvPr id="9" name="TextBox 8">
            <a:extLst>
              <a:ext uri="{FF2B5EF4-FFF2-40B4-BE49-F238E27FC236}">
                <a16:creationId xmlns:a16="http://schemas.microsoft.com/office/drawing/2014/main" id="{D369BF3A-97AE-9EE3-2479-405AC4D922A5}"/>
              </a:ext>
            </a:extLst>
          </p:cNvPr>
          <p:cNvSpPr txBox="1"/>
          <p:nvPr/>
        </p:nvSpPr>
        <p:spPr>
          <a:xfrm>
            <a:off x="-1340464" y="6309854"/>
            <a:ext cx="6115664" cy="215444"/>
          </a:xfrm>
          <a:prstGeom prst="rect">
            <a:avLst/>
          </a:prstGeom>
          <a:noFill/>
        </p:spPr>
        <p:txBody>
          <a:bodyPr wrap="square">
            <a:spAutoFit/>
          </a:bodyPr>
          <a:lstStyle/>
          <a:p>
            <a:pPr algn="r"/>
            <a:r>
              <a:rPr lang="en-US" sz="800" dirty="0">
                <a:hlinkClick r:id="rId4"/>
              </a:rPr>
              <a:t>https://www.nature.com/nature-index/news/whats-wrong-with-the-jif-in-five-graphs</a:t>
            </a:r>
            <a:endParaRPr lang="en-US" sz="800" dirty="0"/>
          </a:p>
        </p:txBody>
      </p:sp>
    </p:spTree>
    <p:extLst>
      <p:ext uri="{BB962C8B-B14F-4D97-AF65-F5344CB8AC3E}">
        <p14:creationId xmlns:p14="http://schemas.microsoft.com/office/powerpoint/2010/main" val="405049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9"/>
          <p:cNvSpPr txBox="1">
            <a:spLocks noGrp="1"/>
          </p:cNvSpPr>
          <p:nvPr>
            <p:ph type="title"/>
          </p:nvPr>
        </p:nvSpPr>
        <p:spPr>
          <a:xfrm>
            <a:off x="838200" y="365125"/>
            <a:ext cx="1116051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3600" dirty="0">
                <a:sym typeface="Lora"/>
              </a:rPr>
              <a:t>Long standing problems</a:t>
            </a:r>
            <a:endParaRPr sz="3600" dirty="0">
              <a:sym typeface="Lora"/>
            </a:endParaRPr>
          </a:p>
        </p:txBody>
      </p:sp>
      <p:sp>
        <p:nvSpPr>
          <p:cNvPr id="142" name="Google Shape;142;p39"/>
          <p:cNvSpPr txBox="1"/>
          <p:nvPr/>
        </p:nvSpPr>
        <p:spPr>
          <a:xfrm>
            <a:off x="838200" y="5925635"/>
            <a:ext cx="83058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dirty="0">
                <a:solidFill>
                  <a:srgbClr val="FCB711"/>
                </a:solidFill>
                <a:sym typeface="Lora"/>
                <a:hlinkClick r:id="rId3">
                  <a:extLst>
                    <a:ext uri="{A12FA001-AC4F-418D-AE19-62706E023703}">
                      <ahyp:hlinkClr xmlns:ahyp="http://schemas.microsoft.com/office/drawing/2018/hyperlinkcolor" val="tx"/>
                    </a:ext>
                  </a:extLst>
                </a:hlinkClick>
              </a:rPr>
              <a:t>Rethinking Research Assessment For The Greater Good: Findings From The Rpt Project</a:t>
            </a:r>
            <a:endParaRPr lang="en-US" sz="800" dirty="0">
              <a:solidFill>
                <a:srgbClr val="FCB711"/>
              </a:solidFill>
              <a:sym typeface="Lora"/>
            </a:endParaRPr>
          </a:p>
          <a:p>
            <a:pPr marL="0" marR="0" lvl="0" indent="0" algn="l" rtl="0">
              <a:lnSpc>
                <a:spcPct val="100000"/>
              </a:lnSpc>
              <a:spcBef>
                <a:spcPts val="0"/>
              </a:spcBef>
              <a:spcAft>
                <a:spcPts val="0"/>
              </a:spcAft>
              <a:buNone/>
            </a:pPr>
            <a:endParaRPr sz="1200" b="0" i="0" u="none" strike="noStrike" cap="none" dirty="0">
              <a:solidFill>
                <a:srgbClr val="FCB711"/>
              </a:solidFill>
              <a:latin typeface="Lora"/>
              <a:ea typeface="Lora"/>
              <a:cs typeface="Lora"/>
              <a:sym typeface="Lora"/>
            </a:endParaRPr>
          </a:p>
        </p:txBody>
      </p:sp>
      <p:sp>
        <p:nvSpPr>
          <p:cNvPr id="143" name="Google Shape;143;p39"/>
          <p:cNvSpPr txBox="1">
            <a:spLocks noGrp="1"/>
          </p:cNvSpPr>
          <p:nvPr>
            <p:ph type="body" idx="1"/>
          </p:nvPr>
        </p:nvSpPr>
        <p:spPr>
          <a:xfrm>
            <a:off x="838200" y="1825625"/>
            <a:ext cx="10515600" cy="396507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800"/>
              <a:buNone/>
            </a:pPr>
            <a:r>
              <a:rPr lang="en-US" dirty="0"/>
              <a:t>“there are no explicit incentives or structures to assess contributions to </a:t>
            </a:r>
            <a:r>
              <a:rPr lang="en-US" dirty="0">
                <a:solidFill>
                  <a:srgbClr val="FCB715"/>
                </a:solidFill>
              </a:rPr>
              <a:t>public scholarship</a:t>
            </a:r>
            <a:r>
              <a:rPr lang="en-US" dirty="0"/>
              <a:t>”</a:t>
            </a:r>
            <a:endParaRPr dirty="0"/>
          </a:p>
          <a:p>
            <a:pPr marL="0" lvl="0" indent="0" algn="l" rtl="0">
              <a:lnSpc>
                <a:spcPct val="150000"/>
              </a:lnSpc>
              <a:spcBef>
                <a:spcPts val="0"/>
              </a:spcBef>
              <a:spcAft>
                <a:spcPts val="0"/>
              </a:spcAft>
              <a:buSzPts val="2800"/>
              <a:buNone/>
            </a:pPr>
            <a:r>
              <a:rPr lang="en-US" dirty="0"/>
              <a:t>“current structures of faculty assessment have yet to recognize </a:t>
            </a:r>
            <a:r>
              <a:rPr lang="en-US" dirty="0">
                <a:solidFill>
                  <a:srgbClr val="FCB715"/>
                </a:solidFill>
              </a:rPr>
              <a:t>the value of non-traditional scholarly outputs</a:t>
            </a:r>
            <a:r>
              <a:rPr lang="en-US" dirty="0"/>
              <a:t>”</a:t>
            </a:r>
            <a:endParaRPr dirty="0"/>
          </a:p>
          <a:p>
            <a:pPr marL="0" lvl="0" indent="0" algn="l" rtl="0">
              <a:lnSpc>
                <a:spcPct val="150000"/>
              </a:lnSpc>
              <a:spcBef>
                <a:spcPts val="0"/>
              </a:spcBef>
              <a:spcAft>
                <a:spcPts val="0"/>
              </a:spcAft>
              <a:buSzPts val="2800"/>
              <a:buNone/>
            </a:pPr>
            <a:r>
              <a:rPr lang="en-US" dirty="0"/>
              <a:t>“there is still pressure to publish in high-JIF venues, which limits the adoption of </a:t>
            </a:r>
            <a:r>
              <a:rPr lang="en-US" dirty="0">
                <a:solidFill>
                  <a:srgbClr val="FCB715"/>
                </a:solidFill>
              </a:rPr>
              <a:t>open access publishing</a:t>
            </a:r>
            <a:r>
              <a:rPr lang="en-US" dirty="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844550" y="529985"/>
            <a:ext cx="11347450" cy="967563"/>
          </a:xfrm>
          <a:prstGeom prst="rect">
            <a:avLst/>
          </a:prstGeom>
          <a:noFill/>
          <a:ln>
            <a:noFill/>
          </a:ln>
        </p:spPr>
        <p:txBody>
          <a:bodyPr spcFirstLastPara="1" wrap="square" lIns="25400" tIns="25400" rIns="25400" bIns="25400" anchor="ctr" anchorCtr="0">
            <a:normAutofit fontScale="90000"/>
          </a:bodyPr>
          <a:lstStyle/>
          <a:p>
            <a:pPr marL="0" lvl="0" indent="0" algn="l" rtl="0">
              <a:lnSpc>
                <a:spcPct val="100000"/>
              </a:lnSpc>
              <a:spcBef>
                <a:spcPts val="0"/>
              </a:spcBef>
              <a:spcAft>
                <a:spcPts val="0"/>
              </a:spcAft>
              <a:buSzPct val="81632"/>
              <a:buNone/>
            </a:pPr>
            <a:r>
              <a:rPr lang="en-US" sz="4900" dirty="0">
                <a:latin typeface="Lora" pitchFamily="2" charset="77"/>
                <a:ea typeface="Arial"/>
                <a:cs typeface="Arial"/>
                <a:sym typeface="Arial"/>
              </a:rPr>
              <a:t>DORA Declaration</a:t>
            </a:r>
            <a:br>
              <a:rPr lang="en-US" sz="4400" dirty="0">
                <a:latin typeface="Lora" pitchFamily="2" charset="77"/>
                <a:ea typeface="Arial"/>
                <a:cs typeface="Arial"/>
                <a:sym typeface="Arial"/>
              </a:rPr>
            </a:br>
            <a:r>
              <a:rPr lang="en-US" sz="2700" dirty="0">
                <a:latin typeface="Lora" pitchFamily="2" charset="77"/>
                <a:ea typeface="Arial"/>
                <a:cs typeface="Arial"/>
                <a:sym typeface="Arial"/>
              </a:rPr>
              <a:t>Launched in 2012</a:t>
            </a:r>
            <a:endParaRPr sz="4400" dirty="0">
              <a:latin typeface="Lora" pitchFamily="2" charset="77"/>
              <a:ea typeface="Arial"/>
              <a:cs typeface="Arial"/>
              <a:sym typeface="Arial"/>
            </a:endParaRPr>
          </a:p>
        </p:txBody>
      </p:sp>
      <p:sp>
        <p:nvSpPr>
          <p:cNvPr id="128" name="Google Shape;128;p5"/>
          <p:cNvSpPr txBox="1">
            <a:spLocks noGrp="1"/>
          </p:cNvSpPr>
          <p:nvPr>
            <p:ph type="body" idx="1"/>
          </p:nvPr>
        </p:nvSpPr>
        <p:spPr>
          <a:xfrm>
            <a:off x="844550" y="2072640"/>
            <a:ext cx="10788650" cy="3159018"/>
          </a:xfrm>
          <a:prstGeom prst="rect">
            <a:avLst/>
          </a:prstGeom>
          <a:noFill/>
          <a:ln>
            <a:noFill/>
          </a:ln>
        </p:spPr>
        <p:txBody>
          <a:bodyPr spcFirstLastPara="1" wrap="square" lIns="25400" tIns="25400" rIns="25400" bIns="254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i="0" u="none" strike="noStrike" cap="none" dirty="0">
                <a:latin typeface="Lora" pitchFamily="2" charset="77"/>
                <a:ea typeface="Arial"/>
                <a:cs typeface="Arial"/>
                <a:sym typeface="Arial"/>
              </a:rPr>
              <a:t>Themes of th</a:t>
            </a:r>
            <a:r>
              <a:rPr lang="en-US" sz="2400" dirty="0">
                <a:latin typeface="Lora" pitchFamily="2" charset="77"/>
                <a:ea typeface="Arial"/>
                <a:cs typeface="Arial"/>
                <a:sym typeface="Arial"/>
              </a:rPr>
              <a:t>e declaration</a:t>
            </a:r>
            <a:endParaRPr sz="2400" i="0" u="none" strike="noStrike" cap="none" dirty="0">
              <a:latin typeface="Lora" pitchFamily="2" charset="77"/>
              <a:ea typeface="Arial"/>
              <a:cs typeface="Arial"/>
              <a:sym typeface="Arial"/>
            </a:endParaRPr>
          </a:p>
          <a:p>
            <a:pPr marL="457200" marR="0" lvl="0" indent="-330200" algn="l" rtl="0">
              <a:lnSpc>
                <a:spcPct val="100000"/>
              </a:lnSpc>
              <a:spcBef>
                <a:spcPts val="1200"/>
              </a:spcBef>
              <a:spcAft>
                <a:spcPts val="0"/>
              </a:spcAft>
              <a:buClr>
                <a:srgbClr val="595959"/>
              </a:buClr>
              <a:buSzPts val="1600"/>
              <a:buFont typeface="Arial"/>
              <a:buChar char="●"/>
            </a:pPr>
            <a:r>
              <a:rPr lang="en-US" sz="2400" i="0" u="none" strike="noStrike" cap="none" dirty="0">
                <a:solidFill>
                  <a:srgbClr val="FCB711"/>
                </a:solidFill>
                <a:latin typeface="Lora" pitchFamily="2" charset="77"/>
                <a:ea typeface="Arial"/>
                <a:cs typeface="Arial"/>
                <a:sym typeface="Arial"/>
              </a:rPr>
              <a:t>Do not use journal-based metrics </a:t>
            </a:r>
            <a:r>
              <a:rPr lang="en-US" sz="2400" b="0" i="0" u="none" strike="noStrike" cap="none" dirty="0">
                <a:latin typeface="Lora" pitchFamily="2" charset="77"/>
                <a:ea typeface="Arial"/>
                <a:cs typeface="Arial"/>
                <a:sym typeface="Arial"/>
              </a:rPr>
              <a:t>as a surrogate measure of quality</a:t>
            </a:r>
            <a:endParaRPr dirty="0">
              <a:latin typeface="Lora" pitchFamily="2" charset="77"/>
            </a:endParaRPr>
          </a:p>
          <a:p>
            <a:pPr marL="457200" lvl="0" indent="-330200" algn="l" rtl="0">
              <a:lnSpc>
                <a:spcPct val="100000"/>
              </a:lnSpc>
              <a:spcBef>
                <a:spcPts val="1200"/>
              </a:spcBef>
              <a:spcAft>
                <a:spcPts val="0"/>
              </a:spcAft>
              <a:buClr>
                <a:srgbClr val="595959"/>
              </a:buClr>
              <a:buSzPts val="1600"/>
              <a:buFont typeface="Arial"/>
              <a:buChar char="●"/>
            </a:pPr>
            <a:r>
              <a:rPr lang="en-US" sz="2400" i="0" u="none" strike="noStrike" cap="none" dirty="0">
                <a:solidFill>
                  <a:srgbClr val="FCB711"/>
                </a:solidFill>
                <a:latin typeface="Lora" pitchFamily="2" charset="77"/>
                <a:ea typeface="Arial"/>
                <a:cs typeface="Arial"/>
                <a:sym typeface="Arial"/>
              </a:rPr>
              <a:t>Consider the value and impact </a:t>
            </a:r>
            <a:r>
              <a:rPr lang="en-US" sz="2400" b="0" i="0" u="none" strike="noStrike" cap="none" dirty="0">
                <a:latin typeface="Lora" pitchFamily="2" charset="77"/>
                <a:ea typeface="Arial"/>
                <a:cs typeface="Arial"/>
                <a:sym typeface="Arial"/>
              </a:rPr>
              <a:t>of a broad range of research outputs</a:t>
            </a:r>
            <a:endParaRPr sz="2000" b="0" i="0" u="none" strike="noStrike" cap="none" dirty="0">
              <a:latin typeface="Lora" pitchFamily="2" charset="77"/>
              <a:ea typeface="Arial"/>
              <a:cs typeface="Arial"/>
              <a:sym typeface="Arial"/>
            </a:endParaRPr>
          </a:p>
          <a:p>
            <a:pPr marL="457200" marR="0" lvl="0" indent="-330200" algn="l" rtl="0">
              <a:lnSpc>
                <a:spcPct val="100000"/>
              </a:lnSpc>
              <a:spcBef>
                <a:spcPts val="1200"/>
              </a:spcBef>
              <a:spcAft>
                <a:spcPts val="0"/>
              </a:spcAft>
              <a:buClr>
                <a:srgbClr val="595959"/>
              </a:buClr>
              <a:buSzPts val="1600"/>
              <a:buFont typeface="Arial"/>
              <a:buChar char="●"/>
            </a:pPr>
            <a:r>
              <a:rPr lang="en-US" sz="2400" i="0" u="none" strike="noStrike" cap="none" dirty="0">
                <a:solidFill>
                  <a:srgbClr val="FCB711"/>
                </a:solidFill>
                <a:latin typeface="Lora" pitchFamily="2" charset="77"/>
                <a:ea typeface="Arial"/>
                <a:cs typeface="Arial"/>
                <a:sym typeface="Arial"/>
              </a:rPr>
              <a:t>Be explicit about the criteria </a:t>
            </a:r>
            <a:r>
              <a:rPr lang="en-US" sz="2400" b="0" i="0" u="none" strike="noStrike" cap="none" dirty="0">
                <a:latin typeface="Lora" pitchFamily="2" charset="77"/>
                <a:ea typeface="Arial"/>
                <a:cs typeface="Arial"/>
                <a:sym typeface="Arial"/>
              </a:rPr>
              <a:t>used in hiring, promotion, and tenure decisions</a:t>
            </a:r>
            <a:endParaRPr dirty="0">
              <a:latin typeface="Lora" pitchFamily="2" charset="77"/>
            </a:endParaRPr>
          </a:p>
          <a:p>
            <a:pPr marL="457200" lvl="0" indent="-330200" algn="l" rtl="0">
              <a:lnSpc>
                <a:spcPct val="100000"/>
              </a:lnSpc>
              <a:spcBef>
                <a:spcPts val="1200"/>
              </a:spcBef>
              <a:spcAft>
                <a:spcPts val="0"/>
              </a:spcAft>
              <a:buClr>
                <a:srgbClr val="595959"/>
              </a:buClr>
              <a:buSzPts val="1600"/>
              <a:buFont typeface="Arial"/>
              <a:buChar char="●"/>
            </a:pPr>
            <a:r>
              <a:rPr lang="en-US" sz="2400" dirty="0">
                <a:solidFill>
                  <a:srgbClr val="FCB711"/>
                </a:solidFill>
                <a:latin typeface="Lora" pitchFamily="2" charset="77"/>
                <a:ea typeface="Arial"/>
                <a:cs typeface="Arial"/>
                <a:sym typeface="Arial"/>
              </a:rPr>
              <a:t>Facilitate openness </a:t>
            </a:r>
            <a:r>
              <a:rPr lang="en-US" sz="2400" dirty="0">
                <a:latin typeface="Lora" pitchFamily="2" charset="77"/>
                <a:ea typeface="Arial"/>
                <a:cs typeface="Arial"/>
                <a:sym typeface="Arial"/>
              </a:rPr>
              <a:t>by encouraging reuse of reference lists, responsible referencing and authorship</a:t>
            </a:r>
            <a:endParaRPr dirty="0">
              <a:latin typeface="Lora" pitchFamily="2" charset="77"/>
            </a:endParaRPr>
          </a:p>
          <a:p>
            <a:pPr marL="0" lvl="0" indent="0" algn="l" rtl="0">
              <a:lnSpc>
                <a:spcPct val="100000"/>
              </a:lnSpc>
              <a:spcBef>
                <a:spcPts val="1200"/>
              </a:spcBef>
              <a:spcAft>
                <a:spcPts val="0"/>
              </a:spcAft>
              <a:buSzPts val="2000"/>
              <a:buNone/>
            </a:pPr>
            <a:endParaRPr sz="2000" dirty="0">
              <a:latin typeface="Lora" pitchFamily="2" charset="77"/>
              <a:ea typeface="Arial"/>
              <a:cs typeface="Arial"/>
              <a:sym typeface="Arial"/>
            </a:endParaRPr>
          </a:p>
          <a:p>
            <a:pPr marL="0" lvl="0" indent="0" algn="l" rtl="0">
              <a:lnSpc>
                <a:spcPct val="100000"/>
              </a:lnSpc>
              <a:spcBef>
                <a:spcPts val="0"/>
              </a:spcBef>
              <a:spcAft>
                <a:spcPts val="0"/>
              </a:spcAft>
              <a:buSzPts val="2000"/>
              <a:buNone/>
            </a:pPr>
            <a:r>
              <a:rPr lang="en-US" sz="2000" dirty="0">
                <a:latin typeface="Lora" pitchFamily="2" charset="77"/>
                <a:ea typeface="Arial"/>
                <a:cs typeface="Arial"/>
                <a:sym typeface="Arial"/>
              </a:rPr>
              <a:t>Currently signed by ~22,000 individuals + ~3,500 organizations across 166 countries</a:t>
            </a:r>
            <a:endParaRPr sz="1800" i="1" dirty="0">
              <a:solidFill>
                <a:srgbClr val="FFFFFF"/>
              </a:solidFill>
              <a:latin typeface="Lora" pitchFamily="2" charset="77"/>
              <a:ea typeface="Arial"/>
              <a:cs typeface="Arial"/>
              <a:sym typeface="Arial"/>
            </a:endParaRPr>
          </a:p>
          <a:p>
            <a:pPr marL="0" lvl="0" indent="0" algn="l" rtl="0">
              <a:lnSpc>
                <a:spcPct val="100000"/>
              </a:lnSpc>
              <a:spcBef>
                <a:spcPts val="1200"/>
              </a:spcBef>
              <a:spcAft>
                <a:spcPts val="0"/>
              </a:spcAft>
              <a:buSzPts val="2000"/>
              <a:buNone/>
            </a:pPr>
            <a:endParaRPr sz="1400" b="1" dirty="0">
              <a:solidFill>
                <a:srgbClr val="FFFFFF"/>
              </a:solidFill>
              <a:latin typeface="Lora" pitchFamily="2" charset="77"/>
            </a:endParaRPr>
          </a:p>
          <a:p>
            <a:pPr marL="0" lvl="0" indent="0" algn="l" rtl="0">
              <a:lnSpc>
                <a:spcPct val="100000"/>
              </a:lnSpc>
              <a:spcBef>
                <a:spcPts val="1200"/>
              </a:spcBef>
              <a:spcAft>
                <a:spcPts val="1200"/>
              </a:spcAft>
              <a:buSzPts val="2000"/>
              <a:buNone/>
            </a:pPr>
            <a:endParaRPr sz="2000" dirty="0">
              <a:latin typeface="Lora" pitchFamily="2" charset="77"/>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0990-3431-3537-754E-8D1721995016}"/>
              </a:ext>
            </a:extLst>
          </p:cNvPr>
          <p:cNvSpPr>
            <a:spLocks noGrp="1"/>
          </p:cNvSpPr>
          <p:nvPr>
            <p:ph type="title"/>
          </p:nvPr>
        </p:nvSpPr>
        <p:spPr/>
        <p:txBody>
          <a:bodyPr>
            <a:normAutofit/>
          </a:bodyPr>
          <a:lstStyle/>
          <a:p>
            <a:r>
              <a:rPr lang="en-GB" sz="3600" dirty="0"/>
              <a:t>Better assessment promotes better research</a:t>
            </a:r>
            <a:endParaRPr lang="en-US" sz="3600" dirty="0"/>
          </a:p>
        </p:txBody>
      </p:sp>
      <p:sp>
        <p:nvSpPr>
          <p:cNvPr id="3" name="Content Placeholder 2">
            <a:extLst>
              <a:ext uri="{FF2B5EF4-FFF2-40B4-BE49-F238E27FC236}">
                <a16:creationId xmlns:a16="http://schemas.microsoft.com/office/drawing/2014/main" id="{A6C3E4E4-4D25-AC9F-DE2A-50E943839721}"/>
              </a:ext>
            </a:extLst>
          </p:cNvPr>
          <p:cNvSpPr>
            <a:spLocks noGrp="1"/>
          </p:cNvSpPr>
          <p:nvPr>
            <p:ph idx="1"/>
          </p:nvPr>
        </p:nvSpPr>
        <p:spPr/>
        <p:txBody>
          <a:bodyPr/>
          <a:lstStyle/>
          <a:p>
            <a:r>
              <a:rPr lang="en-US" dirty="0"/>
              <a:t>A wider range of scholarly products are valued.</a:t>
            </a:r>
          </a:p>
          <a:p>
            <a:pPr lvl="1"/>
            <a:r>
              <a:rPr lang="en-US" dirty="0"/>
              <a:t>Datasets, protocols, software, preprints, policy and training can be assessed in addition to peer reviewed journal articles.</a:t>
            </a:r>
          </a:p>
          <a:p>
            <a:r>
              <a:rPr lang="en-US" dirty="0"/>
              <a:t>Focuses on the merits of specific individual works.</a:t>
            </a:r>
          </a:p>
          <a:p>
            <a:pPr lvl="1"/>
            <a:r>
              <a:rPr lang="en-US" dirty="0"/>
              <a:t>Reduces reliance on heavily competitive journals.</a:t>
            </a:r>
          </a:p>
          <a:p>
            <a:pPr lvl="1"/>
            <a:r>
              <a:rPr lang="en-US" dirty="0"/>
              <a:t>Promotes reproducibility and Open Science.</a:t>
            </a:r>
          </a:p>
          <a:p>
            <a:endParaRPr lang="en-US" dirty="0"/>
          </a:p>
        </p:txBody>
      </p:sp>
    </p:spTree>
    <p:extLst>
      <p:ext uri="{BB962C8B-B14F-4D97-AF65-F5344CB8AC3E}">
        <p14:creationId xmlns:p14="http://schemas.microsoft.com/office/powerpoint/2010/main" val="243536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051C-00EC-01B9-8527-D49E5BC556C6}"/>
              </a:ext>
            </a:extLst>
          </p:cNvPr>
          <p:cNvSpPr>
            <a:spLocks noGrp="1"/>
          </p:cNvSpPr>
          <p:nvPr>
            <p:ph type="title"/>
          </p:nvPr>
        </p:nvSpPr>
        <p:spPr/>
        <p:txBody>
          <a:bodyPr>
            <a:normAutofit/>
          </a:bodyPr>
          <a:lstStyle/>
          <a:p>
            <a:r>
              <a:rPr lang="en-US" sz="3600" dirty="0"/>
              <a:t>DORA as an Organization</a:t>
            </a:r>
          </a:p>
        </p:txBody>
      </p:sp>
      <p:sp>
        <p:nvSpPr>
          <p:cNvPr id="3" name="Content Placeholder 2">
            <a:extLst>
              <a:ext uri="{FF2B5EF4-FFF2-40B4-BE49-F238E27FC236}">
                <a16:creationId xmlns:a16="http://schemas.microsoft.com/office/drawing/2014/main" id="{50123EB8-A285-5122-D142-C9919200888D}"/>
              </a:ext>
            </a:extLst>
          </p:cNvPr>
          <p:cNvSpPr>
            <a:spLocks noGrp="1"/>
          </p:cNvSpPr>
          <p:nvPr>
            <p:ph idx="1"/>
          </p:nvPr>
        </p:nvSpPr>
        <p:spPr/>
        <p:txBody>
          <a:bodyPr>
            <a:normAutofit/>
          </a:bodyPr>
          <a:lstStyle/>
          <a:p>
            <a:r>
              <a:rPr lang="en-US" dirty="0"/>
              <a:t>Advance practical and robust approaches to improve the assessment of research across all scholarly disciplines worldwide.</a:t>
            </a:r>
            <a:endParaRPr lang="en-US" sz="2400" dirty="0"/>
          </a:p>
        </p:txBody>
      </p:sp>
    </p:spTree>
    <p:extLst>
      <p:ext uri="{BB962C8B-B14F-4D97-AF65-F5344CB8AC3E}">
        <p14:creationId xmlns:p14="http://schemas.microsoft.com/office/powerpoint/2010/main" val="3945860340"/>
      </p:ext>
    </p:extLst>
  </p:cSld>
  <p:clrMapOvr>
    <a:masterClrMapping/>
  </p:clrMapOvr>
</p:sld>
</file>

<file path=ppt/theme/theme1.xml><?xml version="1.0" encoding="utf-8"?>
<a:theme xmlns:a="http://schemas.openxmlformats.org/drawingml/2006/main" name="Office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1723</TotalTime>
  <Words>5450</Words>
  <Application>Microsoft Macintosh PowerPoint</Application>
  <PresentationFormat>Widescreen</PresentationFormat>
  <Paragraphs>277</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Helvetica Neue</vt:lpstr>
      <vt:lpstr>Jaapokki</vt:lpstr>
      <vt:lpstr>Helvetica Neue Light</vt:lpstr>
      <vt:lpstr>Arial</vt:lpstr>
      <vt:lpstr>Rutan</vt:lpstr>
      <vt:lpstr>Lora</vt:lpstr>
      <vt:lpstr>Calibri</vt:lpstr>
      <vt:lpstr>Google Sans</vt:lpstr>
      <vt:lpstr>Office Theme</vt:lpstr>
      <vt:lpstr>How to use this resource</vt:lpstr>
      <vt:lpstr>Improving research assessment</vt:lpstr>
      <vt:lpstr>Why DORA exists</vt:lpstr>
      <vt:lpstr>Long standing problems</vt:lpstr>
      <vt:lpstr>PowerPoint Presentation</vt:lpstr>
      <vt:lpstr>Long standing problems</vt:lpstr>
      <vt:lpstr>DORA Declaration Launched in 2012</vt:lpstr>
      <vt:lpstr>Better assessment promotes better research</vt:lpstr>
      <vt:lpstr>DORA as an Organization</vt:lpstr>
      <vt:lpstr>DORA’s approaches</vt:lpstr>
      <vt:lpstr>DORA resources</vt:lpstr>
      <vt:lpstr>Resources</vt:lpstr>
      <vt:lpstr>Practical guide</vt:lpstr>
      <vt:lpstr>DORA resource library</vt:lpstr>
      <vt:lpstr>DORA on Zenodo</vt:lpstr>
      <vt:lpstr>Institutional change</vt:lpstr>
      <vt:lpstr>More institutional change</vt:lpstr>
      <vt:lpstr>Responses to change</vt:lpstr>
      <vt:lpstr>Change from funders: Wellcome</vt:lpstr>
      <vt:lpstr>Change from funders: Cancer Research UK</vt:lpstr>
      <vt:lpstr>Change from publishers</vt:lpstr>
      <vt:lpstr>What you can do</vt:lpstr>
      <vt:lpstr>Supporting organizations</vt:lpstr>
      <vt:lpstr>The DORA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 Faulkes</dc:creator>
  <cp:lastModifiedBy>Giovanna Lima</cp:lastModifiedBy>
  <cp:revision>49</cp:revision>
  <dcterms:created xsi:type="dcterms:W3CDTF">2023-08-03T19:33:31Z</dcterms:created>
  <dcterms:modified xsi:type="dcterms:W3CDTF">2025-08-29T17:23:09Z</dcterms:modified>
</cp:coreProperties>
</file>