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11" r:id="rId2"/>
    <p:sldId id="319" r:id="rId3"/>
    <p:sldId id="334" r:id="rId4"/>
    <p:sldId id="337" r:id="rId5"/>
    <p:sldId id="335" r:id="rId6"/>
    <p:sldId id="257" r:id="rId7"/>
    <p:sldId id="258" r:id="rId8"/>
    <p:sldId id="259" r:id="rId9"/>
    <p:sldId id="260" r:id="rId10"/>
    <p:sldId id="261" r:id="rId11"/>
    <p:sldId id="262" r:id="rId12"/>
    <p:sldId id="329" r:id="rId13"/>
    <p:sldId id="330" r:id="rId14"/>
    <p:sldId id="333" r:id="rId15"/>
    <p:sldId id="322" r:id="rId16"/>
    <p:sldId id="323" r:id="rId17"/>
    <p:sldId id="328" r:id="rId18"/>
    <p:sldId id="327" r:id="rId19"/>
    <p:sldId id="321" r:id="rId20"/>
    <p:sldId id="33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68992E-2202-55E3-CE09-96B9F792CBA3}" name="Haley Hazlett" initials="HH" userId="S::hhazlett@ascb.org::c911c53a-0ee2-4048-b3e4-6bfa9c42d41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B7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78" d="100"/>
          <a:sy n="78" d="100"/>
        </p:scale>
        <p:origin x="806"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0B67B-2B13-4DB1-BA58-E5D7FE1ABC0B}"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F9990-AA1A-44D2-8A5A-751AD3FDB23A}" type="slidenum">
              <a:rPr lang="en-US" smtClean="0"/>
              <a:t>‹#›</a:t>
            </a:fld>
            <a:endParaRPr lang="en-US"/>
          </a:p>
        </p:txBody>
      </p:sp>
    </p:spTree>
    <p:extLst>
      <p:ext uri="{BB962C8B-B14F-4D97-AF65-F5344CB8AC3E}">
        <p14:creationId xmlns:p14="http://schemas.microsoft.com/office/powerpoint/2010/main" val="255482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Journal</a:t>
            </a:r>
            <a:r>
              <a:rPr lang="en-US" baseline="0" dirty="0"/>
              <a:t>-based metrics are often misused and ill applied in research and researcher evaluation. This happens at key transition points during a researcher’s career, including hiring, promotion, and tenure. </a:t>
            </a:r>
            <a:r>
              <a:rPr lang="en-US" dirty="0"/>
              <a:t>DORA is a global initiative supported by over 15 different organizations including research funders, professional organizations, publishers, and academic institutions. The vision of DORA is</a:t>
            </a:r>
            <a:r>
              <a:rPr lang="en-US" baseline="0" dirty="0"/>
              <a:t> to advance practical and robust approaches to research assessment globally and across all scholarly disciplines. Individuals and organizations can sign the declaration pledging to improve culture around research evaluation. DORA is collecting best practices to help members of the community learn from each other and create change. More information is on the website: sfdora.org</a:t>
            </a:r>
            <a:endParaRPr lang="en-US" dirty="0"/>
          </a:p>
        </p:txBody>
      </p:sp>
    </p:spTree>
    <p:extLst>
      <p:ext uri="{BB962C8B-B14F-4D97-AF65-F5344CB8AC3E}">
        <p14:creationId xmlns:p14="http://schemas.microsoft.com/office/powerpoint/2010/main" val="82765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https://sfdora.org/2020/05/19/rethinking-research-assessment-ideas-for-action/</a:t>
            </a:r>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t>11</a:t>
            </a:fld>
            <a:endParaRPr lang="en-US"/>
          </a:p>
        </p:txBody>
      </p:sp>
    </p:spTree>
    <p:extLst>
      <p:ext uri="{BB962C8B-B14F-4D97-AF65-F5344CB8AC3E}">
        <p14:creationId xmlns:p14="http://schemas.microsoft.com/office/powerpoint/2010/main" val="248613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Journal</a:t>
            </a:r>
            <a:r>
              <a:rPr lang="en-US" baseline="0" dirty="0"/>
              <a:t>-based metrics are often misused and ill applied in research and researcher evaluation. This happens at key transition points during a researcher’s career, including hiring, promotion, and tenure. </a:t>
            </a:r>
            <a:r>
              <a:rPr lang="en-US" dirty="0"/>
              <a:t>DORA is a global initiative supported by over 15 different organizations including research funders, professional organizations, publishers, and academic institutions. The vision of DORA is</a:t>
            </a:r>
            <a:r>
              <a:rPr lang="en-US" baseline="0" dirty="0"/>
              <a:t> to advance practical and robust approaches to research assessment globally and across all scholarly disciplines. Individuals and organizations can sign the declaration pledging to improve culture around research evaluation. DORA is collecting best practices to help members of the community learn from each other and create change. More information is on the website: sfdora.org</a:t>
            </a:r>
            <a:endParaRPr lang="en-US" dirty="0"/>
          </a:p>
        </p:txBody>
      </p:sp>
    </p:spTree>
    <p:extLst>
      <p:ext uri="{BB962C8B-B14F-4D97-AF65-F5344CB8AC3E}">
        <p14:creationId xmlns:p14="http://schemas.microsoft.com/office/powerpoint/2010/main" val="82765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9820-1556-38D7-6A6A-F95697129765}"/>
              </a:ext>
            </a:extLst>
          </p:cNvPr>
          <p:cNvSpPr>
            <a:spLocks noGrp="1"/>
          </p:cNvSpPr>
          <p:nvPr>
            <p:ph type="ctrTitle"/>
          </p:nvPr>
        </p:nvSpPr>
        <p:spPr>
          <a:xfrm>
            <a:off x="1524000" y="1122363"/>
            <a:ext cx="9144000" cy="2387600"/>
          </a:xfrm>
        </p:spPr>
        <p:txBody>
          <a:bodyPr anchor="b"/>
          <a:lstStyle>
            <a:lvl1pPr algn="ctr">
              <a:defRPr sz="6000">
                <a:latin typeface="Jaapokki" panose="00000500000000000000"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87F60D20-F12F-2407-543E-1AB7A327A688}"/>
              </a:ext>
            </a:extLst>
          </p:cNvPr>
          <p:cNvSpPr>
            <a:spLocks noGrp="1"/>
          </p:cNvSpPr>
          <p:nvPr>
            <p:ph type="subTitle" idx="1"/>
          </p:nvPr>
        </p:nvSpPr>
        <p:spPr>
          <a:xfrm>
            <a:off x="1524000" y="3602038"/>
            <a:ext cx="9144000" cy="1655762"/>
          </a:xfrm>
        </p:spPr>
        <p:txBody>
          <a:bodyPr/>
          <a:lstStyle>
            <a:lvl1pPr marL="0" indent="0" algn="ctr">
              <a:buNone/>
              <a:defRPr sz="2400">
                <a:latin typeface="RutanTrial"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92D6249-7EDF-9959-0E13-5B0A3BA0922A}"/>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5" name="Footer Placeholder 4">
            <a:extLst>
              <a:ext uri="{FF2B5EF4-FFF2-40B4-BE49-F238E27FC236}">
                <a16:creationId xmlns:a16="http://schemas.microsoft.com/office/drawing/2014/main" id="{4061BE4F-A2E4-FC81-2435-05EC09E9B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448DA-DA42-D356-B158-25DBEDA22053}"/>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424900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21F6-9D9B-B37C-5CB8-1A7EB4991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614A5A-08DD-006D-7436-0E25DA643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E697D-8023-4DBB-DD1F-8F914B37C85D}"/>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5" name="Footer Placeholder 4">
            <a:extLst>
              <a:ext uri="{FF2B5EF4-FFF2-40B4-BE49-F238E27FC236}">
                <a16:creationId xmlns:a16="http://schemas.microsoft.com/office/drawing/2014/main" id="{E4C6EC8A-4535-DE48-2466-A2CE9C05C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33A68-3C2E-E87A-1B19-31F1DB16EB15}"/>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3565264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093EA-6CC4-0B63-A706-52EC4A15DD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ADAE2-99F1-1C51-0F09-6296013ED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A364F-1D7A-705A-A674-AD87AFAE786E}"/>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5" name="Footer Placeholder 4">
            <a:extLst>
              <a:ext uri="{FF2B5EF4-FFF2-40B4-BE49-F238E27FC236}">
                <a16:creationId xmlns:a16="http://schemas.microsoft.com/office/drawing/2014/main" id="{16A9B248-CA3C-8598-DFF9-36DBD2FE6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4B82A-CD82-9FCB-A3BE-EF4638EE4C82}"/>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29805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584952" y="1574800"/>
            <a:ext cx="4762500" cy="46482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lvl1pPr>
              <a:defRPr>
                <a:latin typeface="RutanTrial" panose="00000500000000000000" pitchFamily="50" charset="0"/>
              </a:defRPr>
            </a:lvl1pPr>
          </a:lstStyle>
          <a:p>
            <a:r>
              <a:rPr dirty="0"/>
              <a:t>Title Text</a:t>
            </a:r>
          </a:p>
        </p:txBody>
      </p:sp>
      <p:sp>
        <p:nvSpPr>
          <p:cNvPr id="67" name="Body Level One…"/>
          <p:cNvSpPr txBox="1">
            <a:spLocks noGrp="1"/>
          </p:cNvSpPr>
          <p:nvPr>
            <p:ph type="body" sz="half" idx="1"/>
          </p:nvPr>
        </p:nvSpPr>
        <p:spPr>
          <a:xfrm>
            <a:off x="844550" y="1574800"/>
            <a:ext cx="5111751" cy="4648200"/>
          </a:xfrm>
          <a:prstGeom prst="rect">
            <a:avLst/>
          </a:prstGeom>
        </p:spPr>
        <p:txBody>
          <a:bodyPr/>
          <a:lstStyle>
            <a:lvl1pPr marL="0" indent="0">
              <a:spcBef>
                <a:spcPts val="3200"/>
              </a:spcBef>
              <a:buClrTx/>
              <a:buFontTx/>
              <a:buNone/>
              <a:defRPr sz="3200">
                <a:latin typeface="Lora" pitchFamily="2" charset="0"/>
              </a:defRPr>
            </a:lvl1pPr>
            <a:lvl2pPr marL="558807" indent="-279404">
              <a:spcBef>
                <a:spcPts val="0"/>
              </a:spcBef>
              <a:buClrTx/>
              <a:defRPr sz="2400">
                <a:latin typeface="Lora" pitchFamily="2" charset="0"/>
              </a:defRPr>
            </a:lvl2pPr>
            <a:lvl3pPr marL="838211" indent="-279404">
              <a:spcBef>
                <a:spcPts val="0"/>
              </a:spcBef>
              <a:buClrTx/>
              <a:defRPr sz="1600">
                <a:latin typeface="Lora" pitchFamily="2" charset="0"/>
              </a:defRPr>
            </a:lvl3pPr>
            <a:lvl4pPr marL="1117614" indent="-279404">
              <a:spcBef>
                <a:spcPts val="0"/>
              </a:spcBef>
              <a:buClrTx/>
              <a:defRPr sz="1600">
                <a:latin typeface="Lora" pitchFamily="2" charset="0"/>
              </a:defRPr>
            </a:lvl4pPr>
            <a:lvl5pPr marL="1397018" indent="-279404">
              <a:spcBef>
                <a:spcPts val="0"/>
              </a:spcBef>
              <a:buClrTx/>
              <a:defRPr sz="1600">
                <a:latin typeface="Lora" pitchFamily="2"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5557747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B94-B7E0-E5B0-143E-06143A748B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ED78F-25F1-AA28-6898-44734F8FD6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0EAC-2CEE-B1BF-9902-EEE80A3D5ED7}"/>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5" name="Footer Placeholder 4">
            <a:extLst>
              <a:ext uri="{FF2B5EF4-FFF2-40B4-BE49-F238E27FC236}">
                <a16:creationId xmlns:a16="http://schemas.microsoft.com/office/drawing/2014/main" id="{FD016B36-C973-A9D0-8A9C-9898D47C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8F25-5399-87C0-AFF5-86FD807F4A0D}"/>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342098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60FB-EC63-3C99-FE5F-57CB71980B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1C49B0-82C7-1CA2-346F-5E3C5FEA5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C53AD0-2B27-F014-02F8-B635A32B9DF5}"/>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5" name="Footer Placeholder 4">
            <a:extLst>
              <a:ext uri="{FF2B5EF4-FFF2-40B4-BE49-F238E27FC236}">
                <a16:creationId xmlns:a16="http://schemas.microsoft.com/office/drawing/2014/main" id="{1FE344BB-71D2-D435-2099-61FEC2AA7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402B8-FABF-F001-85AF-5561DFC6906F}"/>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287655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A477-9698-0A73-656A-B89882E6E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5D5FA-B530-CA2E-3AD3-FE443D644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91EED-56E1-DE51-3502-AB3D10E660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5CC91-C77D-D413-A995-ACBF0E7628D7}"/>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6" name="Footer Placeholder 5">
            <a:extLst>
              <a:ext uri="{FF2B5EF4-FFF2-40B4-BE49-F238E27FC236}">
                <a16:creationId xmlns:a16="http://schemas.microsoft.com/office/drawing/2014/main" id="{FB3A371D-FB8B-5502-DE8F-4A8792FEE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BA614-C5CB-B4FE-77F2-7A083CB6326A}"/>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313144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016C-3CE3-5E1F-2E65-18A8F973DD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BF61F-2A12-7D0E-F752-1A6684B7D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B9D7D-5CE7-FBE1-66BC-E986EB2B1C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304F4-87D6-D76D-CC9C-FC25640C70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76DE8-DE06-28DC-F8EE-3447B5D2F3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A3FB0-0C49-1640-8904-93A88B719F31}"/>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8" name="Footer Placeholder 7">
            <a:extLst>
              <a:ext uri="{FF2B5EF4-FFF2-40B4-BE49-F238E27FC236}">
                <a16:creationId xmlns:a16="http://schemas.microsoft.com/office/drawing/2014/main" id="{20101CA7-259C-045F-D826-31005A5227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97636-DB86-11A8-4588-251F0AEF23E7}"/>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9872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2D79-650B-0A99-FCE2-7A4EC37CD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CC3517-6100-CD16-0D70-EC1D79C86112}"/>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4" name="Footer Placeholder 3">
            <a:extLst>
              <a:ext uri="{FF2B5EF4-FFF2-40B4-BE49-F238E27FC236}">
                <a16:creationId xmlns:a16="http://schemas.microsoft.com/office/drawing/2014/main" id="{66C5C770-88EF-E39A-7CEA-752920567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DCFB5-2916-F36F-A119-53E4D499B3DC}"/>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111695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3B6F2-BB1F-B5EE-18D9-47F28A434AFF}"/>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3" name="Footer Placeholder 2">
            <a:extLst>
              <a:ext uri="{FF2B5EF4-FFF2-40B4-BE49-F238E27FC236}">
                <a16:creationId xmlns:a16="http://schemas.microsoft.com/office/drawing/2014/main" id="{6291F451-1E79-17C0-47AE-26F12259C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7BD11-612B-F647-7D90-1C939E0F3C0C}"/>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414308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7CC4-081A-752B-D83B-8F4941487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8D7C66-28F3-D547-9DC3-C7E80622E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4C9564-1C02-E140-C315-557F1559A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2D7582-5F68-F80F-01AE-6E69F063C98E}"/>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6" name="Footer Placeholder 5">
            <a:extLst>
              <a:ext uri="{FF2B5EF4-FFF2-40B4-BE49-F238E27FC236}">
                <a16:creationId xmlns:a16="http://schemas.microsoft.com/office/drawing/2014/main" id="{733C67CE-D67C-5A1C-CD2D-CFF54DE36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24791-0140-971B-329F-D4823FA50B9B}"/>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62984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9C95-9001-BEFB-14F7-DC8C5D7FE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E8EEE9-75FF-4675-05B7-C17D0C99AA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76D576-15DD-25B9-76FC-F0C1191C9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4EC31-6393-BD35-21D2-3A0843259145}"/>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6" name="Footer Placeholder 5">
            <a:extLst>
              <a:ext uri="{FF2B5EF4-FFF2-40B4-BE49-F238E27FC236}">
                <a16:creationId xmlns:a16="http://schemas.microsoft.com/office/drawing/2014/main" id="{4B6D9E1B-79BC-2067-8681-FE114BD7E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48808-DB28-051B-A427-106FA8823B3F}"/>
              </a:ext>
            </a:extLst>
          </p:cNvPr>
          <p:cNvSpPr>
            <a:spLocks noGrp="1"/>
          </p:cNvSpPr>
          <p:nvPr>
            <p:ph type="sldNum" sz="quarter" idx="12"/>
          </p:nvPr>
        </p:nvSpPr>
        <p:spPr/>
        <p:txBody>
          <a:bodyPr/>
          <a:lstStyle/>
          <a:p>
            <a:fld id="{89CE4DB0-0814-4A83-B3ED-C0DF411EE77A}" type="slidenum">
              <a:rPr lang="en-US" smtClean="0"/>
              <a:t>‹#›</a:t>
            </a:fld>
            <a:endParaRPr lang="en-US"/>
          </a:p>
        </p:txBody>
      </p:sp>
    </p:spTree>
    <p:extLst>
      <p:ext uri="{BB962C8B-B14F-4D97-AF65-F5344CB8AC3E}">
        <p14:creationId xmlns:p14="http://schemas.microsoft.com/office/powerpoint/2010/main" val="367523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BEBA8EAE-BF5A-486C-A8C5-ECC9F3942E4B}">
                <a14:imgProps xmlns:a14="http://schemas.microsoft.com/office/drawing/2010/main">
                  <a14:imgLayer r:embed="rId15">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A70F8-96DA-BBC9-6CB1-5029EE07A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4E7204-AF4B-4433-9E2B-0B240580E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79C089-9221-4F44-86F9-A9B09E5F7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ora" pitchFamily="2" charset="0"/>
              </a:defRPr>
            </a:lvl1pPr>
          </a:lstStyle>
          <a:p>
            <a:fld id="{C11B3B95-26FF-4681-85A3-D37F5BD4C86A}" type="datetimeFigureOut">
              <a:rPr lang="en-US" smtClean="0"/>
              <a:pPr/>
              <a:t>10/2/2023</a:t>
            </a:fld>
            <a:endParaRPr lang="en-US" dirty="0"/>
          </a:p>
        </p:txBody>
      </p:sp>
      <p:sp>
        <p:nvSpPr>
          <p:cNvPr id="5" name="Footer Placeholder 4">
            <a:extLst>
              <a:ext uri="{FF2B5EF4-FFF2-40B4-BE49-F238E27FC236}">
                <a16:creationId xmlns:a16="http://schemas.microsoft.com/office/drawing/2014/main" id="{3B24D61C-CD39-A667-E8C5-88F7A6AE87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ora" pitchFamily="2" charset="0"/>
              </a:defRPr>
            </a:lvl1pPr>
          </a:lstStyle>
          <a:p>
            <a:endParaRPr lang="en-US"/>
          </a:p>
        </p:txBody>
      </p:sp>
      <p:sp>
        <p:nvSpPr>
          <p:cNvPr id="6" name="Slide Number Placeholder 5">
            <a:extLst>
              <a:ext uri="{FF2B5EF4-FFF2-40B4-BE49-F238E27FC236}">
                <a16:creationId xmlns:a16="http://schemas.microsoft.com/office/drawing/2014/main" id="{DFF217C2-E9AF-7B07-4DD5-0E17F8F5B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ora" pitchFamily="2" charset="0"/>
              </a:defRPr>
            </a:lvl1pPr>
          </a:lstStyle>
          <a:p>
            <a:fld id="{89CE4DB0-0814-4A83-B3ED-C0DF411EE77A}" type="slidenum">
              <a:rPr lang="en-US" smtClean="0"/>
              <a:pPr/>
              <a:t>‹#›</a:t>
            </a:fld>
            <a:endParaRPr lang="en-US"/>
          </a:p>
        </p:txBody>
      </p:sp>
      <p:sp>
        <p:nvSpPr>
          <p:cNvPr id="7" name="Rectangle 6">
            <a:extLst>
              <a:ext uri="{FF2B5EF4-FFF2-40B4-BE49-F238E27FC236}">
                <a16:creationId xmlns:a16="http://schemas.microsoft.com/office/drawing/2014/main" id="{ABBE5E35-3B81-B17F-7C3D-B970831AC30E}"/>
              </a:ext>
            </a:extLst>
          </p:cNvPr>
          <p:cNvSpPr/>
          <p:nvPr userDrawn="1"/>
        </p:nvSpPr>
        <p:spPr>
          <a:xfrm>
            <a:off x="0" y="0"/>
            <a:ext cx="12192000" cy="6858000"/>
          </a:xfrm>
          <a:prstGeom prst="rect">
            <a:avLst/>
          </a:prstGeom>
          <a:noFill/>
          <a:ln w="38100">
            <a:solidFill>
              <a:srgbClr val="FCB7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643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bg1"/>
          </a:solidFill>
          <a:latin typeface="RutanTrial" panose="00000500000000000000" pitchFamily="50"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800" kern="1200">
          <a:solidFill>
            <a:schemeClr val="bg1"/>
          </a:solidFill>
          <a:latin typeface="Lor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bg1"/>
          </a:solidFill>
          <a:latin typeface="Lor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bg1"/>
          </a:solidFill>
          <a:latin typeface="Lor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fdora.org/resource/rethinking-research-assessment/"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sfdora.org/2018/05/15/how-to-strengthen-hiring-practices-at-academic-institutions-an-interview-with-dr-sandra-schmid/"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dirnagl/status/970227847943114752"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twitter.com/jdwasmuth/status/167951036171905843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ellcome.org/news/how-we-judge-research-outputs-when-making-funding-decisions"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news.cancerresearchuk.org/2018/02/20/improving-research-evaluation-dora/"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plos.org/publish/dor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fdora.org/contact" TargetMode="External"/><Relationship Id="rId2" Type="http://schemas.openxmlformats.org/officeDocument/2006/relationships/hyperlink" Target="https://sfdora.org/sign"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jpeg"/><Relationship Id="rId12" Type="http://schemas.openxmlformats.org/officeDocument/2006/relationships/image" Target="../media/image21.png"/><Relationship Id="rId17" Type="http://schemas.openxmlformats.org/officeDocument/2006/relationships/image" Target="../media/image26.jpeg"/><Relationship Id="rId2" Type="http://schemas.openxmlformats.org/officeDocument/2006/relationships/notesSlide" Target="../notesSlides/notesSlide3.xml"/><Relationship Id="rId16" Type="http://schemas.openxmlformats.org/officeDocument/2006/relationships/image" Target="../media/image25.png"/><Relationship Id="rId20" Type="http://schemas.openxmlformats.org/officeDocument/2006/relationships/image" Target="../media/image29.tiff"/><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tiff"/><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hyperlink" Target="https://sfdor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hyperlink" Target="https://sfdora.org/tea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16/S0010-9452(08)70603-8" TargetMode="External"/><Relationship Id="rId2" Type="http://schemas.openxmlformats.org/officeDocument/2006/relationships/hyperlink" Target="https://doi.org/10.1136/bmj.314.7079.497" TargetMode="External"/><Relationship Id="rId1" Type="http://schemas.openxmlformats.org/officeDocument/2006/relationships/slideLayout" Target="../slideLayouts/slideLayout2.xml"/><Relationship Id="rId4" Type="http://schemas.openxmlformats.org/officeDocument/2006/relationships/hyperlink" Target="https://www.nature.com/nature-index/news/whats-wrong-with-the-jif-in-five-graph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ature.com/nature-index/news/whats-wrong-with-the-jif-in-five-graphs"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sfdora.org/signe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fdora.org/2023/03/29/towards-the-future-of-responsible-research-assessment-announcing-doras-new-three-year-strategic-pla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9325AE-888E-5AB3-180E-396389D2AFB1}"/>
              </a:ext>
            </a:extLst>
          </p:cNvPr>
          <p:cNvSpPr>
            <a:spLocks noGrp="1"/>
          </p:cNvSpPr>
          <p:nvPr>
            <p:ph type="title"/>
          </p:nvPr>
        </p:nvSpPr>
        <p:spPr/>
        <p:txBody>
          <a:bodyPr/>
          <a:lstStyle/>
          <a:p>
            <a:r>
              <a:rPr lang="en-US" dirty="0"/>
              <a:t>How to use this resource</a:t>
            </a:r>
          </a:p>
        </p:txBody>
      </p:sp>
      <p:sp>
        <p:nvSpPr>
          <p:cNvPr id="4" name="Text Placeholder 3">
            <a:extLst>
              <a:ext uri="{FF2B5EF4-FFF2-40B4-BE49-F238E27FC236}">
                <a16:creationId xmlns:a16="http://schemas.microsoft.com/office/drawing/2014/main" id="{D6B21C6A-3ECF-B54E-9752-91CE24409F94}"/>
              </a:ext>
            </a:extLst>
          </p:cNvPr>
          <p:cNvSpPr>
            <a:spLocks noGrp="1"/>
          </p:cNvSpPr>
          <p:nvPr>
            <p:ph sz="half" idx="1"/>
          </p:nvPr>
        </p:nvSpPr>
        <p:spPr/>
        <p:txBody>
          <a:bodyPr>
            <a:normAutofit/>
          </a:bodyPr>
          <a:lstStyle/>
          <a:p>
            <a:pPr algn="l"/>
            <a:r>
              <a:rPr lang="en-US" sz="2000" dirty="0">
                <a:latin typeface="+mn-lt"/>
                <a:cs typeface="Calibri" panose="020F0502020204030204" pitchFamily="34" charset="0"/>
              </a:rPr>
              <a:t>Notes and additional resources for users are included in the notes section.</a:t>
            </a:r>
          </a:p>
          <a:p>
            <a:pPr algn="l"/>
            <a:r>
              <a:rPr lang="en-US" sz="2000" dirty="0">
                <a:latin typeface="+mn-lt"/>
                <a:cs typeface="Calibri" panose="020F0502020204030204" pitchFamily="34" charset="0"/>
              </a:rPr>
              <a:t>This content is available under a Creative Commons Attribution License (</a:t>
            </a:r>
            <a:r>
              <a:rPr lang="en-US" sz="2000" dirty="0">
                <a:latin typeface="+mn-lt"/>
                <a:cs typeface="Calibri" panose="020F0502020204030204" pitchFamily="34" charset="0"/>
                <a:hlinkClick r:id="rId2"/>
              </a:rPr>
              <a:t>CC BY 4.0</a:t>
            </a:r>
            <a:r>
              <a:rPr lang="en-US" sz="2000" dirty="0">
                <a:latin typeface="+mn-lt"/>
                <a:cs typeface="Calibri" panose="020F0502020204030204" pitchFamily="34" charset="0"/>
              </a:rPr>
              <a:t>), except supporter logos. Logos are trademarks or registered trademarks of their respective organizations and may not be reused or reproduced without permission.</a:t>
            </a:r>
          </a:p>
        </p:txBody>
      </p:sp>
      <p:pic>
        <p:nvPicPr>
          <p:cNvPr id="1026" name="Picture 2" descr="Creative Commons CC BY logo https://creativecommons.org/licenses/by/4.0/">
            <a:extLst>
              <a:ext uri="{FF2B5EF4-FFF2-40B4-BE49-F238E27FC236}">
                <a16:creationId xmlns:a16="http://schemas.microsoft.com/office/drawing/2014/main" id="{22F6527E-F0C9-BF86-A372-9E74EF25BBA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3094835"/>
            <a:ext cx="5181600" cy="1812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5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F55C-B51F-7BCC-A784-3DB0D7CC6843}"/>
              </a:ext>
            </a:extLst>
          </p:cNvPr>
          <p:cNvSpPr>
            <a:spLocks noGrp="1"/>
          </p:cNvSpPr>
          <p:nvPr>
            <p:ph type="title"/>
          </p:nvPr>
        </p:nvSpPr>
        <p:spPr/>
        <p:txBody>
          <a:bodyPr/>
          <a:lstStyle/>
          <a:p>
            <a:r>
              <a:rPr lang="en-US" dirty="0"/>
              <a:t>DORA’s approaches</a:t>
            </a:r>
          </a:p>
        </p:txBody>
      </p:sp>
      <p:sp>
        <p:nvSpPr>
          <p:cNvPr id="3" name="Content Placeholder 2">
            <a:extLst>
              <a:ext uri="{FF2B5EF4-FFF2-40B4-BE49-F238E27FC236}">
                <a16:creationId xmlns:a16="http://schemas.microsoft.com/office/drawing/2014/main" id="{3EEC9DF9-AF12-0528-489A-F0C5F7A7ACAF}"/>
              </a:ext>
            </a:extLst>
          </p:cNvPr>
          <p:cNvSpPr>
            <a:spLocks noGrp="1"/>
          </p:cNvSpPr>
          <p:nvPr>
            <p:ph idx="1"/>
          </p:nvPr>
        </p:nvSpPr>
        <p:spPr/>
        <p:txBody>
          <a:bodyPr/>
          <a:lstStyle/>
          <a:p>
            <a:pPr>
              <a:lnSpc>
                <a:spcPct val="150000"/>
              </a:lnSpc>
            </a:pPr>
            <a:r>
              <a:rPr lang="en-US" dirty="0"/>
              <a:t>Community engagement</a:t>
            </a:r>
          </a:p>
          <a:p>
            <a:pPr>
              <a:lnSpc>
                <a:spcPct val="150000"/>
              </a:lnSpc>
            </a:pPr>
            <a:r>
              <a:rPr lang="en-US" dirty="0"/>
              <a:t>Resource development</a:t>
            </a:r>
          </a:p>
          <a:p>
            <a:pPr>
              <a:lnSpc>
                <a:spcPct val="150000"/>
              </a:lnSpc>
            </a:pPr>
            <a:r>
              <a:rPr lang="en-US" dirty="0"/>
              <a:t>Partnership</a:t>
            </a:r>
          </a:p>
          <a:p>
            <a:pPr>
              <a:lnSpc>
                <a:spcPct val="150000"/>
              </a:lnSpc>
            </a:pPr>
            <a:r>
              <a:rPr lang="en-US" dirty="0"/>
              <a:t>Advising</a:t>
            </a:r>
          </a:p>
          <a:p>
            <a:pPr>
              <a:lnSpc>
                <a:spcPct val="150000"/>
              </a:lnSpc>
            </a:pPr>
            <a:r>
              <a:rPr lang="en-US" dirty="0"/>
              <a:t>Convening</a:t>
            </a:r>
          </a:p>
        </p:txBody>
      </p:sp>
    </p:spTree>
    <p:extLst>
      <p:ext uri="{BB962C8B-B14F-4D97-AF65-F5344CB8AC3E}">
        <p14:creationId xmlns:p14="http://schemas.microsoft.com/office/powerpoint/2010/main" val="2741126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B5AA6D-8656-8453-0CE0-70A68F24192F}"/>
              </a:ext>
            </a:extLst>
          </p:cNvPr>
          <p:cNvSpPr>
            <a:spLocks noGrp="1"/>
          </p:cNvSpPr>
          <p:nvPr>
            <p:ph type="title"/>
          </p:nvPr>
        </p:nvSpPr>
        <p:spPr/>
        <p:txBody>
          <a:bodyPr/>
          <a:lstStyle/>
          <a:p>
            <a:r>
              <a:rPr lang="en-US" dirty="0"/>
              <a:t>Ideas for action</a:t>
            </a:r>
          </a:p>
        </p:txBody>
      </p:sp>
      <p:sp>
        <p:nvSpPr>
          <p:cNvPr id="3" name="TextBox 2">
            <a:extLst>
              <a:ext uri="{FF2B5EF4-FFF2-40B4-BE49-F238E27FC236}">
                <a16:creationId xmlns:a16="http://schemas.microsoft.com/office/drawing/2014/main" id="{C3A3E40F-990F-9E33-51C2-F01440D4ECD3}"/>
              </a:ext>
            </a:extLst>
          </p:cNvPr>
          <p:cNvSpPr txBox="1"/>
          <p:nvPr/>
        </p:nvSpPr>
        <p:spPr>
          <a:xfrm>
            <a:off x="6076336" y="6642556"/>
            <a:ext cx="6115664" cy="215444"/>
          </a:xfrm>
          <a:prstGeom prst="rect">
            <a:avLst/>
          </a:prstGeom>
          <a:noFill/>
        </p:spPr>
        <p:txBody>
          <a:bodyPr wrap="square">
            <a:spAutoFit/>
          </a:bodyPr>
          <a:lstStyle/>
          <a:p>
            <a:pPr algn="r"/>
            <a:r>
              <a:rPr lang="en-US" sz="800" dirty="0">
                <a:hlinkClick r:id="rId3"/>
              </a:rPr>
              <a:t>https://sfdora.org/resource/rethinking-research-assessment/</a:t>
            </a:r>
            <a:r>
              <a:rPr lang="en-US" sz="800" dirty="0"/>
              <a:t> </a:t>
            </a:r>
          </a:p>
        </p:txBody>
      </p:sp>
      <p:sp>
        <p:nvSpPr>
          <p:cNvPr id="5" name="Content Placeholder 4">
            <a:extLst>
              <a:ext uri="{FF2B5EF4-FFF2-40B4-BE49-F238E27FC236}">
                <a16:creationId xmlns:a16="http://schemas.microsoft.com/office/drawing/2014/main" id="{F6EBA71D-04A0-CDC2-90F1-AF9E43DC7430}"/>
              </a:ext>
            </a:extLst>
          </p:cNvPr>
          <p:cNvSpPr>
            <a:spLocks noGrp="1"/>
          </p:cNvSpPr>
          <p:nvPr>
            <p:ph sz="half" idx="1"/>
          </p:nvPr>
        </p:nvSpPr>
        <p:spPr/>
        <p:txBody>
          <a:bodyPr>
            <a:normAutofit fontScale="62500" lnSpcReduction="20000"/>
          </a:bodyPr>
          <a:lstStyle/>
          <a:p>
            <a:pPr marL="514350" indent="-514350">
              <a:buFont typeface="+mj-lt"/>
              <a:buAutoNum type="arabicPeriod"/>
            </a:pPr>
            <a:r>
              <a:rPr lang="en-US" dirty="0"/>
              <a:t>Instill </a:t>
            </a:r>
            <a:r>
              <a:rPr lang="en-US" b="1" dirty="0">
                <a:solidFill>
                  <a:srgbClr val="FCB711"/>
                </a:solidFill>
              </a:rPr>
              <a:t>standard and structure</a:t>
            </a:r>
            <a:r>
              <a:rPr lang="en-US" dirty="0"/>
              <a:t> into research assessment processes</a:t>
            </a:r>
          </a:p>
          <a:p>
            <a:pPr marL="514350" indent="-514350">
              <a:buFont typeface="+mj-lt"/>
              <a:buAutoNum type="arabicPeriod"/>
            </a:pPr>
            <a:r>
              <a:rPr lang="en-US" dirty="0"/>
              <a:t>Foster a sense of </a:t>
            </a:r>
            <a:r>
              <a:rPr lang="en-US" b="1" dirty="0">
                <a:solidFill>
                  <a:srgbClr val="FCB711"/>
                </a:solidFill>
              </a:rPr>
              <a:t>personal accountability</a:t>
            </a:r>
          </a:p>
          <a:p>
            <a:pPr marL="514350" indent="-514350">
              <a:buFont typeface="+mj-lt"/>
              <a:buAutoNum type="arabicPeriod"/>
            </a:pPr>
            <a:r>
              <a:rPr lang="en-US" dirty="0"/>
              <a:t>Prioritize </a:t>
            </a:r>
            <a:r>
              <a:rPr lang="en-US" b="1" dirty="0">
                <a:solidFill>
                  <a:srgbClr val="FCB711"/>
                </a:solidFill>
              </a:rPr>
              <a:t>equity and transparency</a:t>
            </a:r>
            <a:r>
              <a:rPr lang="en-US" dirty="0"/>
              <a:t> of research assessment processes</a:t>
            </a:r>
          </a:p>
          <a:p>
            <a:pPr marL="514350" indent="-514350">
              <a:buFont typeface="+mj-lt"/>
              <a:buAutoNum type="arabicPeriod"/>
            </a:pPr>
            <a:r>
              <a:rPr lang="en-US" dirty="0"/>
              <a:t>Take a </a:t>
            </a:r>
            <a:r>
              <a:rPr lang="en-US" b="1" dirty="0">
                <a:solidFill>
                  <a:srgbClr val="FCB711"/>
                </a:solidFill>
              </a:rPr>
              <a:t>portfolio view</a:t>
            </a:r>
            <a:r>
              <a:rPr lang="en-US" dirty="0"/>
              <a:t> toward researcher contributions</a:t>
            </a:r>
          </a:p>
          <a:p>
            <a:pPr marL="514350" indent="-514350">
              <a:buFont typeface="+mj-lt"/>
              <a:buAutoNum type="arabicPeriod"/>
            </a:pPr>
            <a:r>
              <a:rPr lang="en-US" dirty="0"/>
              <a:t>Refine research assessment processes through </a:t>
            </a:r>
            <a:r>
              <a:rPr lang="en-US" b="1" dirty="0">
                <a:solidFill>
                  <a:srgbClr val="FCB711"/>
                </a:solidFill>
              </a:rPr>
              <a:t>iterative feedback</a:t>
            </a:r>
          </a:p>
        </p:txBody>
      </p:sp>
      <p:pic>
        <p:nvPicPr>
          <p:cNvPr id="9" name="Content Placeholder 6" descr="&quot;Ideas for action&quot; one page summary, noting 5 common myths about evaluation and 5 design principles.">
            <a:extLst>
              <a:ext uri="{FF2B5EF4-FFF2-40B4-BE49-F238E27FC236}">
                <a16:creationId xmlns:a16="http://schemas.microsoft.com/office/drawing/2014/main" id="{F2950475-1B60-A7DD-70A8-13983735ED6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355214" y="1825625"/>
            <a:ext cx="2815571" cy="4351338"/>
          </a:xfrm>
          <a:prstGeom prst="rect">
            <a:avLst/>
          </a:prstGeom>
          <a:solidFill>
            <a:schemeClr val="tx1"/>
          </a:solidFill>
        </p:spPr>
      </p:pic>
      <p:sp>
        <p:nvSpPr>
          <p:cNvPr id="2" name="TextBox 1">
            <a:extLst>
              <a:ext uri="{FF2B5EF4-FFF2-40B4-BE49-F238E27FC236}">
                <a16:creationId xmlns:a16="http://schemas.microsoft.com/office/drawing/2014/main" id="{38A5CC61-F325-6E3F-B5EB-C701AADA8108}"/>
              </a:ext>
            </a:extLst>
          </p:cNvPr>
          <p:cNvSpPr txBox="1"/>
          <p:nvPr/>
        </p:nvSpPr>
        <p:spPr>
          <a:xfrm>
            <a:off x="7457766" y="4583161"/>
            <a:ext cx="2610466" cy="1384995"/>
          </a:xfrm>
          <a:prstGeom prst="rect">
            <a:avLst/>
          </a:prstGeom>
          <a:solidFill>
            <a:schemeClr val="bg1">
              <a:alpha val="75000"/>
            </a:schemeClr>
          </a:solidFill>
          <a:effectLst>
            <a:softEdge rad="63500"/>
          </a:effectLst>
        </p:spPr>
        <p:txBody>
          <a:bodyPr wrap="square" rtlCol="0">
            <a:spAutoFit/>
          </a:bodyPr>
          <a:lstStyle/>
          <a:p>
            <a:pPr algn="ctr"/>
            <a:r>
              <a:rPr lang="en-US" sz="2800" dirty="0"/>
              <a:t>One page</a:t>
            </a:r>
          </a:p>
          <a:p>
            <a:pPr algn="ctr"/>
            <a:r>
              <a:rPr lang="en-US" sz="2800" dirty="0"/>
              <a:t>summary</a:t>
            </a:r>
          </a:p>
          <a:p>
            <a:pPr algn="ctr"/>
            <a:r>
              <a:rPr lang="en-US" sz="2800" dirty="0"/>
              <a:t>resource</a:t>
            </a:r>
          </a:p>
        </p:txBody>
      </p:sp>
    </p:spTree>
    <p:extLst>
      <p:ext uri="{BB962C8B-B14F-4D97-AF65-F5344CB8AC3E}">
        <p14:creationId xmlns:p14="http://schemas.microsoft.com/office/powerpoint/2010/main" val="200616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07BCC-9D3E-BC42-A93C-75B152616ECB}"/>
              </a:ext>
            </a:extLst>
          </p:cNvPr>
          <p:cNvSpPr>
            <a:spLocks noGrp="1"/>
          </p:cNvSpPr>
          <p:nvPr>
            <p:ph type="title"/>
          </p:nvPr>
        </p:nvSpPr>
        <p:spPr/>
        <p:txBody>
          <a:bodyPr/>
          <a:lstStyle/>
          <a:p>
            <a:r>
              <a:rPr lang="en-US" dirty="0"/>
              <a:t>Institutional change</a:t>
            </a:r>
          </a:p>
        </p:txBody>
      </p:sp>
      <p:sp>
        <p:nvSpPr>
          <p:cNvPr id="5" name="Text Placeholder 4">
            <a:extLst>
              <a:ext uri="{FF2B5EF4-FFF2-40B4-BE49-F238E27FC236}">
                <a16:creationId xmlns:a16="http://schemas.microsoft.com/office/drawing/2014/main" id="{1B7FB8FB-D61A-B433-7E29-DC40B8458023}"/>
              </a:ext>
            </a:extLst>
          </p:cNvPr>
          <p:cNvSpPr>
            <a:spLocks noGrp="1"/>
          </p:cNvSpPr>
          <p:nvPr>
            <p:ph sz="half" idx="1"/>
          </p:nvPr>
        </p:nvSpPr>
        <p:spPr/>
        <p:txBody>
          <a:bodyPr>
            <a:normAutofit fontScale="85000" lnSpcReduction="20000"/>
          </a:bodyPr>
          <a:lstStyle/>
          <a:p>
            <a:r>
              <a:rPr lang="en-US" b="1" dirty="0"/>
              <a:t>U. Texas Southwestern Medical Center </a:t>
            </a:r>
            <a:r>
              <a:rPr lang="en-US" dirty="0"/>
              <a:t>(USA)</a:t>
            </a:r>
          </a:p>
          <a:p>
            <a:r>
              <a:rPr lang="en-US" dirty="0"/>
              <a:t>Candidates receive questions before Skype interviews, so they have time to reflect</a:t>
            </a:r>
          </a:p>
          <a:p>
            <a:r>
              <a:rPr lang="en-US" dirty="0"/>
              <a:t>The goal is to identify thoughtful individuals, not only candidates who process information quickly</a:t>
            </a:r>
          </a:p>
        </p:txBody>
      </p:sp>
      <p:pic>
        <p:nvPicPr>
          <p:cNvPr id="7" name="Picture 5" descr="Screenshot of &quot;How to strengthen hiring practices at academic institutions: an interview with Dr. Sandra Schmid&quot;">
            <a:extLst>
              <a:ext uri="{FF2B5EF4-FFF2-40B4-BE49-F238E27FC236}">
                <a16:creationId xmlns:a16="http://schemas.microsoft.com/office/drawing/2014/main" id="{4679123B-AE6F-C691-AA00-F0C0EE6175BB}"/>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tretch/>
        </p:blipFill>
        <p:spPr bwMode="auto">
          <a:xfrm>
            <a:off x="7105917" y="2477485"/>
            <a:ext cx="3314167" cy="304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52378932-08F1-F12E-6292-0988DC56A14E}"/>
              </a:ext>
            </a:extLst>
          </p:cNvPr>
          <p:cNvSpPr txBox="1"/>
          <p:nvPr/>
        </p:nvSpPr>
        <p:spPr>
          <a:xfrm>
            <a:off x="5348749" y="6642556"/>
            <a:ext cx="6843251" cy="215444"/>
          </a:xfrm>
          <a:prstGeom prst="rect">
            <a:avLst/>
          </a:prstGeom>
          <a:noFill/>
        </p:spPr>
        <p:txBody>
          <a:bodyPr wrap="square">
            <a:spAutoFit/>
          </a:bodyPr>
          <a:lstStyle/>
          <a:p>
            <a:pPr algn="r"/>
            <a:r>
              <a:rPr lang="en-US" sz="800" dirty="0">
                <a:hlinkClick r:id="rId3"/>
              </a:rPr>
              <a:t>https://sfdora.org/2018/05/15/how-to-strengthen-hiring-practices-at-academic-institutions-an-interview-with-dr-sandra-schmid/</a:t>
            </a:r>
            <a:r>
              <a:rPr lang="en-US" sz="800" dirty="0"/>
              <a:t> </a:t>
            </a:r>
          </a:p>
        </p:txBody>
      </p:sp>
    </p:spTree>
    <p:extLst>
      <p:ext uri="{BB962C8B-B14F-4D97-AF65-F5344CB8AC3E}">
        <p14:creationId xmlns:p14="http://schemas.microsoft.com/office/powerpoint/2010/main" val="104388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B25662-A3B1-6C29-1140-578928A0653F}"/>
              </a:ext>
            </a:extLst>
          </p:cNvPr>
          <p:cNvSpPr>
            <a:spLocks noGrp="1"/>
          </p:cNvSpPr>
          <p:nvPr>
            <p:ph type="title"/>
          </p:nvPr>
        </p:nvSpPr>
        <p:spPr/>
        <p:txBody>
          <a:bodyPr/>
          <a:lstStyle/>
          <a:p>
            <a:r>
              <a:rPr lang="en-US" dirty="0"/>
              <a:t>Institutional change</a:t>
            </a:r>
          </a:p>
        </p:txBody>
      </p:sp>
      <p:sp>
        <p:nvSpPr>
          <p:cNvPr id="4" name="Text Placeholder 3">
            <a:extLst>
              <a:ext uri="{FF2B5EF4-FFF2-40B4-BE49-F238E27FC236}">
                <a16:creationId xmlns:a16="http://schemas.microsoft.com/office/drawing/2014/main" id="{FD82C963-3E32-F578-EB67-8DDB8C36826B}"/>
              </a:ext>
            </a:extLst>
          </p:cNvPr>
          <p:cNvSpPr>
            <a:spLocks noGrp="1"/>
          </p:cNvSpPr>
          <p:nvPr>
            <p:ph sz="half" idx="1"/>
          </p:nvPr>
        </p:nvSpPr>
        <p:spPr/>
        <p:txBody>
          <a:bodyPr>
            <a:normAutofit fontScale="77500" lnSpcReduction="20000"/>
          </a:bodyPr>
          <a:lstStyle/>
          <a:p>
            <a:r>
              <a:rPr lang="en-US" b="1" dirty="0" err="1"/>
              <a:t>Charité</a:t>
            </a:r>
            <a:r>
              <a:rPr lang="en-US" b="1" dirty="0"/>
              <a:t> University Hospital</a:t>
            </a:r>
            <a:r>
              <a:rPr lang="en-US" dirty="0"/>
              <a:t> (Germany) application includes:</a:t>
            </a:r>
          </a:p>
          <a:p>
            <a:pPr lvl="1"/>
            <a:r>
              <a:rPr lang="en-US" dirty="0"/>
              <a:t>Contribution to research field</a:t>
            </a:r>
          </a:p>
          <a:p>
            <a:pPr lvl="1"/>
            <a:r>
              <a:rPr lang="en-US" dirty="0"/>
              <a:t>Open Science</a:t>
            </a:r>
          </a:p>
          <a:p>
            <a:pPr lvl="1"/>
            <a:r>
              <a:rPr lang="en-US" dirty="0"/>
              <a:t>Team science</a:t>
            </a:r>
          </a:p>
          <a:p>
            <a:pPr lvl="1"/>
            <a:r>
              <a:rPr lang="en-US" dirty="0"/>
              <a:t>Interactions with stakeholders</a:t>
            </a:r>
          </a:p>
          <a:p>
            <a:r>
              <a:rPr lang="en-US" dirty="0"/>
              <a:t>Staff member sits on hiring meetings as a neutral party to promote balanced discussions</a:t>
            </a:r>
          </a:p>
        </p:txBody>
      </p:sp>
      <p:pic>
        <p:nvPicPr>
          <p:cNvPr id="5" name="Picture Placeholder 4" descr="Tweet from Ulrich Dirmagl reading, &quot;If you are applying for a professorship at the Charite you now need to tell us about your contributions to your scientific field, open science, team science, interactions with stakeholders. Past and future plans. As a structured narrative.&quot;">
            <a:extLst>
              <a:ext uri="{FF2B5EF4-FFF2-40B4-BE49-F238E27FC236}">
                <a16:creationId xmlns:a16="http://schemas.microsoft.com/office/drawing/2014/main" id="{063B439E-8C23-BD50-5CC9-387DAE41676D}"/>
              </a:ext>
            </a:extLst>
          </p:cNvPr>
          <p:cNvPicPr>
            <a:picLocks noGrp="1" noChangeAspect="1"/>
          </p:cNvPicPr>
          <p:nvPr>
            <p:ph sz="half" idx="2"/>
          </p:nvPr>
        </p:nvPicPr>
        <p:blipFill rotWithShape="1">
          <a:blip r:embed="rId2"/>
          <a:stretch/>
        </p:blipFill>
        <p:spPr>
          <a:xfrm>
            <a:off x="6985968" y="1826684"/>
            <a:ext cx="3554064" cy="4349749"/>
          </a:xfrm>
          <a:prstGeom prst="rect">
            <a:avLst/>
          </a:prstGeom>
        </p:spPr>
      </p:pic>
      <p:sp>
        <p:nvSpPr>
          <p:cNvPr id="6" name="TextBox 5">
            <a:extLst>
              <a:ext uri="{FF2B5EF4-FFF2-40B4-BE49-F238E27FC236}">
                <a16:creationId xmlns:a16="http://schemas.microsoft.com/office/drawing/2014/main" id="{F5FE65BC-0BEB-2DAA-D41B-3333D61BBAAD}"/>
              </a:ext>
            </a:extLst>
          </p:cNvPr>
          <p:cNvSpPr txBox="1"/>
          <p:nvPr/>
        </p:nvSpPr>
        <p:spPr>
          <a:xfrm>
            <a:off x="6076336" y="6642556"/>
            <a:ext cx="6115664" cy="215444"/>
          </a:xfrm>
          <a:prstGeom prst="rect">
            <a:avLst/>
          </a:prstGeom>
          <a:noFill/>
        </p:spPr>
        <p:txBody>
          <a:bodyPr wrap="square">
            <a:spAutoFit/>
          </a:bodyPr>
          <a:lstStyle/>
          <a:p>
            <a:pPr algn="r"/>
            <a:r>
              <a:rPr lang="en-US" sz="800" dirty="0">
                <a:hlinkClick r:id="rId3"/>
              </a:rPr>
              <a:t>https://twitter.com/dirnagl/status/970227847943114752</a:t>
            </a:r>
            <a:r>
              <a:rPr lang="en-US" sz="800" dirty="0"/>
              <a:t> </a:t>
            </a:r>
          </a:p>
        </p:txBody>
      </p:sp>
    </p:spTree>
    <p:extLst>
      <p:ext uri="{BB962C8B-B14F-4D97-AF65-F5344CB8AC3E}">
        <p14:creationId xmlns:p14="http://schemas.microsoft.com/office/powerpoint/2010/main" val="2970693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989956-5537-BDEB-97C6-B87AD7581E51}"/>
              </a:ext>
            </a:extLst>
          </p:cNvPr>
          <p:cNvSpPr>
            <a:spLocks noGrp="1"/>
          </p:cNvSpPr>
          <p:nvPr>
            <p:ph type="title"/>
          </p:nvPr>
        </p:nvSpPr>
        <p:spPr/>
        <p:txBody>
          <a:bodyPr/>
          <a:lstStyle/>
          <a:p>
            <a:r>
              <a:rPr lang="en-US" dirty="0"/>
              <a:t>Institutional change</a:t>
            </a:r>
          </a:p>
        </p:txBody>
      </p:sp>
      <p:sp>
        <p:nvSpPr>
          <p:cNvPr id="6" name="Content Placeholder 5">
            <a:extLst>
              <a:ext uri="{FF2B5EF4-FFF2-40B4-BE49-F238E27FC236}">
                <a16:creationId xmlns:a16="http://schemas.microsoft.com/office/drawing/2014/main" id="{19B0FAB8-EF6C-0021-58D0-874423468FBA}"/>
              </a:ext>
            </a:extLst>
          </p:cNvPr>
          <p:cNvSpPr>
            <a:spLocks noGrp="1"/>
          </p:cNvSpPr>
          <p:nvPr>
            <p:ph idx="1"/>
          </p:nvPr>
        </p:nvSpPr>
        <p:spPr/>
        <p:txBody>
          <a:bodyPr>
            <a:normAutofit/>
          </a:bodyPr>
          <a:lstStyle/>
          <a:p>
            <a:r>
              <a:rPr lang="en-US" dirty="0"/>
              <a:t>“University of Calgary has signed up to DORA and I’m seeing </a:t>
            </a:r>
            <a:r>
              <a:rPr lang="en-US" b="1" dirty="0">
                <a:solidFill>
                  <a:srgbClr val="FCB711"/>
                </a:solidFill>
              </a:rPr>
              <a:t>immediate &amp; positive</a:t>
            </a:r>
            <a:r>
              <a:rPr lang="en-US" dirty="0"/>
              <a:t> changes. Our academic performance review has moved away from simply publication counting.”</a:t>
            </a:r>
          </a:p>
          <a:p>
            <a:pPr algn="r"/>
            <a:r>
              <a:rPr lang="en-US" dirty="0"/>
              <a:t>James </a:t>
            </a:r>
            <a:r>
              <a:rPr lang="en-US" dirty="0" err="1"/>
              <a:t>Wasmuth</a:t>
            </a:r>
            <a:r>
              <a:rPr lang="en-US" dirty="0"/>
              <a:t>, 13 July 2023</a:t>
            </a:r>
          </a:p>
        </p:txBody>
      </p:sp>
      <p:sp>
        <p:nvSpPr>
          <p:cNvPr id="8" name="TextBox 7">
            <a:extLst>
              <a:ext uri="{FF2B5EF4-FFF2-40B4-BE49-F238E27FC236}">
                <a16:creationId xmlns:a16="http://schemas.microsoft.com/office/drawing/2014/main" id="{BBBFB177-BBAE-4705-5C03-5C8E4D1BC3EB}"/>
              </a:ext>
            </a:extLst>
          </p:cNvPr>
          <p:cNvSpPr txBox="1"/>
          <p:nvPr/>
        </p:nvSpPr>
        <p:spPr>
          <a:xfrm>
            <a:off x="6096000" y="6570742"/>
            <a:ext cx="6123963" cy="256545"/>
          </a:xfrm>
          <a:prstGeom prst="rect">
            <a:avLst/>
          </a:prstGeom>
          <a:noFill/>
        </p:spPr>
        <p:txBody>
          <a:bodyPr wrap="square">
            <a:spAutoFit/>
          </a:bodyPr>
          <a:lstStyle/>
          <a:p>
            <a:pPr algn="r"/>
            <a:r>
              <a:rPr lang="en-US" sz="1067" dirty="0">
                <a:solidFill>
                  <a:schemeClr val="bg1"/>
                </a:solidFill>
                <a:hlinkClick r:id="rId2"/>
              </a:rPr>
              <a:t>https://twitter.com/jdwasmuth/status/1679510361719058432</a:t>
            </a:r>
            <a:r>
              <a:rPr lang="en-US" sz="1067" dirty="0">
                <a:solidFill>
                  <a:schemeClr val="bg1"/>
                </a:solidFill>
              </a:rPr>
              <a:t> </a:t>
            </a:r>
          </a:p>
        </p:txBody>
      </p:sp>
      <p:pic>
        <p:nvPicPr>
          <p:cNvPr id="1026" name="Picture 2" descr="Twitter profile picture of James Wasmuth.">
            <a:extLst>
              <a:ext uri="{FF2B5EF4-FFF2-40B4-BE49-F238E27FC236}">
                <a16:creationId xmlns:a16="http://schemas.microsoft.com/office/drawing/2014/main" id="{06FFFA5A-4BD7-9782-242B-A7406A739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4826263"/>
            <a:ext cx="1219200" cy="12192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32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71270-4656-7779-F453-0F88FFE59A48}"/>
              </a:ext>
            </a:extLst>
          </p:cNvPr>
          <p:cNvSpPr>
            <a:spLocks noGrp="1"/>
          </p:cNvSpPr>
          <p:nvPr>
            <p:ph type="title"/>
          </p:nvPr>
        </p:nvSpPr>
        <p:spPr/>
        <p:txBody>
          <a:bodyPr>
            <a:norm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3600" b="0" dirty="0">
                <a:latin typeface="+mj-lt"/>
              </a:rPr>
              <a:t>Change from funders: </a:t>
            </a:r>
            <a:r>
              <a:rPr lang="en-US" sz="3600" b="0" dirty="0" err="1">
                <a:latin typeface="+mj-lt"/>
              </a:rPr>
              <a:t>Wellcome</a:t>
            </a:r>
            <a:endParaRPr lang="en-US" sz="3600" b="0" dirty="0">
              <a:latin typeface="+mj-lt"/>
            </a:endParaRPr>
          </a:p>
        </p:txBody>
      </p:sp>
      <p:sp>
        <p:nvSpPr>
          <p:cNvPr id="13" name="Text Placeholder 12">
            <a:extLst>
              <a:ext uri="{FF2B5EF4-FFF2-40B4-BE49-F238E27FC236}">
                <a16:creationId xmlns:a16="http://schemas.microsoft.com/office/drawing/2014/main" id="{4E1FF3A4-03AE-328C-6E7B-159F69829A4B}"/>
              </a:ext>
            </a:extLst>
          </p:cNvPr>
          <p:cNvSpPr>
            <a:spLocks noGrp="1"/>
          </p:cNvSpPr>
          <p:nvPr>
            <p:ph sz="half" idx="1"/>
          </p:nvPr>
        </p:nvSpPr>
        <p:spPr/>
        <p:txBody>
          <a:bodyPr>
            <a:norm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lnSpc>
                <a:spcPct val="150000"/>
              </a:lnSpc>
            </a:pPr>
            <a:r>
              <a:rPr lang="en-US" sz="2100" b="0" dirty="0">
                <a:latin typeface="+mn-lt"/>
              </a:rPr>
              <a:t>Grant application includes:</a:t>
            </a:r>
          </a:p>
          <a:p>
            <a:pPr marL="285750" indent="-285750" algn="l">
              <a:lnSpc>
                <a:spcPct val="150000"/>
              </a:lnSpc>
              <a:buFont typeface="Arial" panose="020B0604020202020204" pitchFamily="34" charset="0"/>
              <a:buChar char="•"/>
            </a:pPr>
            <a:r>
              <a:rPr lang="en-US" sz="2100" b="0" dirty="0">
                <a:latin typeface="+mn-lt"/>
              </a:rPr>
              <a:t>List of research outputs</a:t>
            </a:r>
          </a:p>
          <a:p>
            <a:pPr marL="285750" indent="-285750" algn="l">
              <a:lnSpc>
                <a:spcPct val="150000"/>
              </a:lnSpc>
              <a:buFont typeface="Arial" panose="020B0604020202020204" pitchFamily="34" charset="0"/>
              <a:buChar char="•"/>
            </a:pPr>
            <a:r>
              <a:rPr lang="en-US" sz="2100" b="0" dirty="0">
                <a:latin typeface="+mn-lt"/>
              </a:rPr>
              <a:t>Contributions to mentorship</a:t>
            </a:r>
          </a:p>
          <a:p>
            <a:pPr marL="285750" indent="-285750" algn="l">
              <a:lnSpc>
                <a:spcPct val="150000"/>
              </a:lnSpc>
              <a:buFont typeface="Arial" panose="020B0604020202020204" pitchFamily="34" charset="0"/>
              <a:buChar char="•"/>
            </a:pPr>
            <a:r>
              <a:rPr lang="en-US" sz="2100" b="0" dirty="0">
                <a:latin typeface="+mn-lt"/>
              </a:rPr>
              <a:t>Output sharing plan to advance potential health benefits</a:t>
            </a:r>
          </a:p>
          <a:p>
            <a:pPr marL="285750" indent="-285750" algn="l">
              <a:lnSpc>
                <a:spcPct val="150000"/>
              </a:lnSpc>
              <a:buFont typeface="Arial" panose="020B0604020202020204" pitchFamily="34" charset="0"/>
              <a:buChar char="•"/>
            </a:pPr>
            <a:r>
              <a:rPr lang="en-US" sz="2100" b="0" dirty="0">
                <a:latin typeface="+mn-lt"/>
              </a:rPr>
              <a:t>Plans for public engagement</a:t>
            </a:r>
          </a:p>
          <a:p>
            <a:pPr algn="l">
              <a:lnSpc>
                <a:spcPct val="150000"/>
              </a:lnSpc>
            </a:pPr>
            <a:r>
              <a:rPr lang="en-US" sz="2100" b="0" dirty="0">
                <a:latin typeface="+mn-lt"/>
              </a:rPr>
              <a:t>Guidance provided to advisory panel members</a:t>
            </a:r>
          </a:p>
        </p:txBody>
      </p:sp>
      <p:pic>
        <p:nvPicPr>
          <p:cNvPr id="12" name="Picture Placeholder 6" descr="Screenshot of online article, &quot;How we judge research outputs when making funding decisions.&quot;">
            <a:extLst>
              <a:ext uri="{FF2B5EF4-FFF2-40B4-BE49-F238E27FC236}">
                <a16:creationId xmlns:a16="http://schemas.microsoft.com/office/drawing/2014/main" id="{91C41985-E1B8-BE1D-FC46-8A816EDC5CCC}"/>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tretch/>
        </p:blipFill>
        <p:spPr bwMode="auto">
          <a:xfrm>
            <a:off x="6172200" y="2559018"/>
            <a:ext cx="5181600" cy="288455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AA36584-0360-F3D3-4070-1959DC9E73C2}"/>
              </a:ext>
            </a:extLst>
          </p:cNvPr>
          <p:cNvSpPr txBox="1"/>
          <p:nvPr/>
        </p:nvSpPr>
        <p:spPr>
          <a:xfrm>
            <a:off x="7016749" y="6642556"/>
            <a:ext cx="5175251" cy="215444"/>
          </a:xfrm>
          <a:prstGeom prst="rect">
            <a:avLst/>
          </a:prstGeom>
          <a:noFill/>
        </p:spPr>
        <p:txBody>
          <a:bodyPr wrap="square">
            <a:spAutoFit/>
          </a:bodyPr>
          <a:lstStyle/>
          <a:p>
            <a:pPr algn="r"/>
            <a:r>
              <a:rPr lang="en-US" sz="800" dirty="0">
                <a:hlinkClick r:id="rId3"/>
              </a:rPr>
              <a:t>https://wellcome.org/news/how-we-judge-research-outputs-when-making-funding-decisions</a:t>
            </a:r>
            <a:r>
              <a:rPr lang="en-US" sz="800" dirty="0"/>
              <a:t> </a:t>
            </a:r>
          </a:p>
        </p:txBody>
      </p:sp>
    </p:spTree>
    <p:extLst>
      <p:ext uri="{BB962C8B-B14F-4D97-AF65-F5344CB8AC3E}">
        <p14:creationId xmlns:p14="http://schemas.microsoft.com/office/powerpoint/2010/main" val="3787426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71270-4656-7779-F453-0F88FFE59A48}"/>
              </a:ext>
            </a:extLst>
          </p:cNvPr>
          <p:cNvSpPr>
            <a:spLocks noGrp="1"/>
          </p:cNvSpPr>
          <p:nvPr>
            <p:ph type="title"/>
          </p:nvPr>
        </p:nvSpPr>
        <p:spPr/>
        <p:txBody>
          <a:bodyP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3600" b="0" dirty="0">
                <a:latin typeface="RutanTrial" panose="00000500000000000000" pitchFamily="50" charset="0"/>
              </a:rPr>
              <a:t>Change from funders: Cancer Research UK</a:t>
            </a:r>
          </a:p>
        </p:txBody>
      </p:sp>
      <p:sp>
        <p:nvSpPr>
          <p:cNvPr id="13" name="Text Placeholder 12">
            <a:extLst>
              <a:ext uri="{FF2B5EF4-FFF2-40B4-BE49-F238E27FC236}">
                <a16:creationId xmlns:a16="http://schemas.microsoft.com/office/drawing/2014/main" id="{4E1FF3A4-03AE-328C-6E7B-159F69829A4B}"/>
              </a:ext>
            </a:extLst>
          </p:cNvPr>
          <p:cNvSpPr>
            <a:spLocks noGrp="1"/>
          </p:cNvSpPr>
          <p:nvPr>
            <p:ph sz="half" idx="1"/>
          </p:nvPr>
        </p:nvSpPr>
        <p:spPr/>
        <p:txBody>
          <a:bodyP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lnSpc>
                <a:spcPct val="150000"/>
              </a:lnSpc>
            </a:pPr>
            <a:r>
              <a:rPr lang="en-US" sz="2100" b="0" dirty="0">
                <a:latin typeface="Lora" pitchFamily="2" charset="0"/>
              </a:rPr>
              <a:t>Grant application includes: </a:t>
            </a:r>
          </a:p>
          <a:p>
            <a:pPr marL="228600" indent="-228600" algn="l">
              <a:lnSpc>
                <a:spcPct val="150000"/>
              </a:lnSpc>
              <a:buFont typeface="Arial" panose="020B0604020202020204" pitchFamily="34" charset="0"/>
              <a:buChar char="•"/>
            </a:pPr>
            <a:r>
              <a:rPr lang="en-US" sz="2100" b="0" dirty="0">
                <a:latin typeface="Lora" pitchFamily="2" charset="0"/>
              </a:rPr>
              <a:t>List of research outputs</a:t>
            </a:r>
          </a:p>
          <a:p>
            <a:pPr marL="228600" indent="-228600" algn="l">
              <a:lnSpc>
                <a:spcPct val="150000"/>
              </a:lnSpc>
              <a:buFont typeface="Arial" panose="020B0604020202020204" pitchFamily="34" charset="0"/>
              <a:buChar char="•"/>
            </a:pPr>
            <a:r>
              <a:rPr lang="en-US" sz="2100" b="0" dirty="0">
                <a:latin typeface="Lora" pitchFamily="2" charset="0"/>
              </a:rPr>
              <a:t>Summary of 3-5 achievements</a:t>
            </a:r>
          </a:p>
          <a:p>
            <a:pPr marL="228600" indent="-228600" algn="l">
              <a:lnSpc>
                <a:spcPct val="150000"/>
              </a:lnSpc>
              <a:buFont typeface="Arial" panose="020B0604020202020204" pitchFamily="34" charset="0"/>
              <a:buChar char="•"/>
            </a:pPr>
            <a:r>
              <a:rPr lang="en-US" sz="2100" b="0" dirty="0">
                <a:latin typeface="Lora" pitchFamily="2" charset="0"/>
              </a:rPr>
              <a:t>Space to describe other measures of impact</a:t>
            </a:r>
          </a:p>
          <a:p>
            <a:pPr algn="l">
              <a:lnSpc>
                <a:spcPct val="150000"/>
              </a:lnSpc>
            </a:pPr>
            <a:r>
              <a:rPr lang="en-US" sz="2100" b="0" dirty="0">
                <a:latin typeface="Lora" pitchFamily="2" charset="0"/>
              </a:rPr>
              <a:t>Reminds peer reviewers and committee members of DORA principles throughout funding process</a:t>
            </a:r>
          </a:p>
        </p:txBody>
      </p:sp>
      <p:pic>
        <p:nvPicPr>
          <p:cNvPr id="3" name="Picture 3" descr="Screenshot of article, &quot;Improving how we evaluate research: how we're implementing DORA.&quot;">
            <a:extLst>
              <a:ext uri="{FF2B5EF4-FFF2-40B4-BE49-F238E27FC236}">
                <a16:creationId xmlns:a16="http://schemas.microsoft.com/office/drawing/2014/main" id="{B9D7DE33-9649-09A2-D721-1F83B21CC36C}"/>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tretch/>
        </p:blipFill>
        <p:spPr bwMode="auto">
          <a:xfrm>
            <a:off x="6172200" y="3170333"/>
            <a:ext cx="5181600" cy="166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494476AD-AD8B-263F-9A37-CD4BC686B9AA}"/>
              </a:ext>
            </a:extLst>
          </p:cNvPr>
          <p:cNvSpPr txBox="1"/>
          <p:nvPr/>
        </p:nvSpPr>
        <p:spPr>
          <a:xfrm>
            <a:off x="7016749" y="6642556"/>
            <a:ext cx="5175251" cy="215444"/>
          </a:xfrm>
          <a:prstGeom prst="rect">
            <a:avLst/>
          </a:prstGeom>
          <a:noFill/>
        </p:spPr>
        <p:txBody>
          <a:bodyPr wrap="square">
            <a:spAutoFit/>
          </a:bodyPr>
          <a:lstStyle/>
          <a:p>
            <a:pPr algn="r"/>
            <a:r>
              <a:rPr lang="en-US" sz="800" dirty="0">
                <a:hlinkClick r:id="rId3"/>
              </a:rPr>
              <a:t>https://news.cancerresearchuk.org/2018/02/20/improving-research-evaluation-dora/</a:t>
            </a:r>
            <a:r>
              <a:rPr lang="en-US" sz="800" dirty="0"/>
              <a:t> </a:t>
            </a:r>
          </a:p>
        </p:txBody>
      </p:sp>
    </p:spTree>
    <p:extLst>
      <p:ext uri="{BB962C8B-B14F-4D97-AF65-F5344CB8AC3E}">
        <p14:creationId xmlns:p14="http://schemas.microsoft.com/office/powerpoint/2010/main" val="1403373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5E88-56A6-E2AE-BB68-13187C1E5AAA}"/>
              </a:ext>
            </a:extLst>
          </p:cNvPr>
          <p:cNvSpPr>
            <a:spLocks noGrp="1"/>
          </p:cNvSpPr>
          <p:nvPr>
            <p:ph type="title"/>
          </p:nvPr>
        </p:nvSpPr>
        <p:spPr/>
        <p:txBody>
          <a:bodyPr/>
          <a:lstStyle/>
          <a:p>
            <a:r>
              <a:rPr lang="en-US" dirty="0"/>
              <a:t>Change from publishers</a:t>
            </a:r>
          </a:p>
        </p:txBody>
      </p:sp>
      <p:sp>
        <p:nvSpPr>
          <p:cNvPr id="3" name="Text Placeholder 2">
            <a:extLst>
              <a:ext uri="{FF2B5EF4-FFF2-40B4-BE49-F238E27FC236}">
                <a16:creationId xmlns:a16="http://schemas.microsoft.com/office/drawing/2014/main" id="{FBB44B7D-31FD-63A8-B945-70370E305A71}"/>
              </a:ext>
            </a:extLst>
          </p:cNvPr>
          <p:cNvSpPr>
            <a:spLocks noGrp="1"/>
          </p:cNvSpPr>
          <p:nvPr>
            <p:ph idx="1"/>
          </p:nvPr>
        </p:nvSpPr>
        <p:spPr/>
        <p:txBody>
          <a:bodyPr>
            <a:normAutofit fontScale="92500"/>
          </a:bodyPr>
          <a:lstStyle/>
          <a:p>
            <a:r>
              <a:rPr lang="en-US" dirty="0"/>
              <a:t>PLOS </a:t>
            </a:r>
            <a:r>
              <a:rPr lang="en-US" dirty="0">
                <a:hlinkClick r:id="rId2"/>
              </a:rPr>
              <a:t>describes</a:t>
            </a:r>
            <a:r>
              <a:rPr lang="en-US" dirty="0"/>
              <a:t> how its journals comply with DORA recommendations</a:t>
            </a:r>
          </a:p>
          <a:p>
            <a:r>
              <a:rPr lang="en-US" dirty="0"/>
              <a:t>EMBO Press shows citation distributions for its journals; presents all available metrics side-by-side, rounded to single digits</a:t>
            </a:r>
          </a:p>
          <a:p>
            <a:r>
              <a:rPr lang="en-US" i="1" dirty="0"/>
              <a:t>Development</a:t>
            </a:r>
            <a:r>
              <a:rPr lang="en-US" dirty="0"/>
              <a:t> (Company of Biologists) uses multiple metrics of journal performance</a:t>
            </a:r>
          </a:p>
        </p:txBody>
      </p:sp>
    </p:spTree>
    <p:extLst>
      <p:ext uri="{BB962C8B-B14F-4D97-AF65-F5344CB8AC3E}">
        <p14:creationId xmlns:p14="http://schemas.microsoft.com/office/powerpoint/2010/main" val="1917300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DBF5-B81F-1789-3ED3-F31FDBECE3AC}"/>
              </a:ext>
            </a:extLst>
          </p:cNvPr>
          <p:cNvSpPr>
            <a:spLocks noGrp="1"/>
          </p:cNvSpPr>
          <p:nvPr>
            <p:ph type="title"/>
          </p:nvPr>
        </p:nvSpPr>
        <p:spPr/>
        <p:txBody>
          <a:bodyPr/>
          <a:lstStyle/>
          <a:p>
            <a:r>
              <a:rPr lang="en-US" dirty="0"/>
              <a:t>What you can do</a:t>
            </a:r>
          </a:p>
        </p:txBody>
      </p:sp>
      <p:sp>
        <p:nvSpPr>
          <p:cNvPr id="3" name="Text Placeholder 2">
            <a:extLst>
              <a:ext uri="{FF2B5EF4-FFF2-40B4-BE49-F238E27FC236}">
                <a16:creationId xmlns:a16="http://schemas.microsoft.com/office/drawing/2014/main" id="{F7438189-9C91-1F81-3EA1-CF70CEF9D547}"/>
              </a:ext>
            </a:extLst>
          </p:cNvPr>
          <p:cNvSpPr>
            <a:spLocks noGrp="1"/>
          </p:cNvSpPr>
          <p:nvPr>
            <p:ph sz="half" idx="1"/>
          </p:nvPr>
        </p:nvSpPr>
        <p:spPr/>
        <p:txBody>
          <a:bodyPr>
            <a:normAutofit fontScale="70000" lnSpcReduction="20000"/>
          </a:bodyPr>
          <a:lstStyle/>
          <a:p>
            <a:pPr>
              <a:lnSpc>
                <a:spcPct val="170000"/>
              </a:lnSpc>
              <a:spcBef>
                <a:spcPts val="1600"/>
              </a:spcBef>
            </a:pPr>
            <a:r>
              <a:rPr lang="en-US" dirty="0"/>
              <a:t>Sign DORA! (</a:t>
            </a:r>
            <a:r>
              <a:rPr lang="en-US" dirty="0">
                <a:hlinkClick r:id="rId2"/>
              </a:rPr>
              <a:t>sfdora.org/sign</a:t>
            </a:r>
            <a:r>
              <a:rPr lang="en-US" dirty="0"/>
              <a:t>)</a:t>
            </a:r>
          </a:p>
          <a:p>
            <a:pPr>
              <a:lnSpc>
                <a:spcPct val="170000"/>
              </a:lnSpc>
              <a:spcBef>
                <a:spcPts val="1600"/>
              </a:spcBef>
            </a:pPr>
            <a:r>
              <a:rPr lang="en-US" dirty="0"/>
              <a:t>Ask your institution to review assessment and sign DORA</a:t>
            </a:r>
          </a:p>
          <a:p>
            <a:pPr>
              <a:lnSpc>
                <a:spcPct val="170000"/>
              </a:lnSpc>
              <a:spcBef>
                <a:spcPts val="1600"/>
              </a:spcBef>
            </a:pPr>
            <a:r>
              <a:rPr lang="en-US" dirty="0"/>
              <a:t>Use our collection of good practices to implement change</a:t>
            </a:r>
          </a:p>
          <a:p>
            <a:pPr>
              <a:lnSpc>
                <a:spcPct val="170000"/>
              </a:lnSpc>
              <a:spcBef>
                <a:spcPts val="1600"/>
              </a:spcBef>
            </a:pPr>
            <a:r>
              <a:rPr lang="en-US" dirty="0"/>
              <a:t>Tell us how you improved assessment so we can tell others (</a:t>
            </a:r>
            <a:r>
              <a:rPr lang="en-US" dirty="0">
                <a:hlinkClick r:id="rId3"/>
              </a:rPr>
              <a:t>sfdora.org/contact</a:t>
            </a:r>
            <a:r>
              <a:rPr lang="en-US" dirty="0"/>
              <a:t>)</a:t>
            </a:r>
          </a:p>
        </p:txBody>
      </p:sp>
      <p:pic>
        <p:nvPicPr>
          <p:cNvPr id="6" name="Picture Placeholder 5" descr="A QR code leading to https://sfdora.org/sign">
            <a:extLst>
              <a:ext uri="{FF2B5EF4-FFF2-40B4-BE49-F238E27FC236}">
                <a16:creationId xmlns:a16="http://schemas.microsoft.com/office/drawing/2014/main" id="{EC1B2B53-5AE1-7D81-E4B6-BD5DE246C968}"/>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tretch/>
        </p:blipFill>
        <p:spPr>
          <a:xfrm>
            <a:off x="7085832" y="1826684"/>
            <a:ext cx="3354336" cy="4349749"/>
          </a:xfrm>
        </p:spPr>
      </p:pic>
    </p:spTree>
    <p:extLst>
      <p:ext uri="{BB962C8B-B14F-4D97-AF65-F5344CB8AC3E}">
        <p14:creationId xmlns:p14="http://schemas.microsoft.com/office/powerpoint/2010/main" val="1355934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a:extLst>
              <a:ext uri="{FF2B5EF4-FFF2-40B4-BE49-F238E27FC236}">
                <a16:creationId xmlns:a16="http://schemas.microsoft.com/office/drawing/2014/main" id="{2006D76D-B9CF-7159-1271-9560741C2093}"/>
              </a:ext>
            </a:extLst>
          </p:cNvPr>
          <p:cNvSpPr txBox="1"/>
          <p:nvPr/>
        </p:nvSpPr>
        <p:spPr>
          <a:xfrm>
            <a:off x="632539" y="2561465"/>
            <a:ext cx="1274999"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1800" b="0" dirty="0">
                <a:latin typeface="RutanTrial" panose="00000500000000000000" pitchFamily="50" charset="0"/>
              </a:rPr>
              <a:t>Visionary</a:t>
            </a:r>
          </a:p>
        </p:txBody>
      </p:sp>
      <p:sp>
        <p:nvSpPr>
          <p:cNvPr id="39" name="Rectangle 15">
            <a:extLst>
              <a:ext uri="{FF2B5EF4-FFF2-40B4-BE49-F238E27FC236}">
                <a16:creationId xmlns:a16="http://schemas.microsoft.com/office/drawing/2014/main" id="{F6AA42B7-4A54-704D-8EC6-C5BA7123F499}"/>
              </a:ext>
            </a:extLst>
          </p:cNvPr>
          <p:cNvSpPr/>
          <p:nvPr/>
        </p:nvSpPr>
        <p:spPr>
          <a:xfrm>
            <a:off x="632539" y="4088915"/>
            <a:ext cx="1484435" cy="613019"/>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a:p>
        </p:txBody>
      </p:sp>
      <p:pic>
        <p:nvPicPr>
          <p:cNvPr id="74" name="Picture 73" descr="Swiss National Science Foundation">
            <a:extLst>
              <a:ext uri="{FF2B5EF4-FFF2-40B4-BE49-F238E27FC236}">
                <a16:creationId xmlns:a16="http://schemas.microsoft.com/office/drawing/2014/main" id="{0671EC51-DF67-ED52-27B8-1BF4DBC8A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436" y="4242577"/>
            <a:ext cx="1348641" cy="305692"/>
          </a:xfrm>
          <a:prstGeom prst="rect">
            <a:avLst/>
          </a:prstGeom>
          <a:ln>
            <a:noFill/>
          </a:ln>
        </p:spPr>
      </p:pic>
      <p:sp>
        <p:nvSpPr>
          <p:cNvPr id="60" name="Rectangle 15">
            <a:extLst>
              <a:ext uri="{FF2B5EF4-FFF2-40B4-BE49-F238E27FC236}">
                <a16:creationId xmlns:a16="http://schemas.microsoft.com/office/drawing/2014/main" id="{BE1D83AF-8721-7B63-4A08-729F6DF5BF1C}"/>
              </a:ext>
            </a:extLst>
          </p:cNvPr>
          <p:cNvSpPr/>
          <p:nvPr/>
        </p:nvSpPr>
        <p:spPr>
          <a:xfrm>
            <a:off x="632539" y="4904799"/>
            <a:ext cx="1484435" cy="613019"/>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a:p>
        </p:txBody>
      </p:sp>
      <p:pic>
        <p:nvPicPr>
          <p:cNvPr id="69" name="Picture 68" descr="UK Research and Innovation">
            <a:extLst>
              <a:ext uri="{FF2B5EF4-FFF2-40B4-BE49-F238E27FC236}">
                <a16:creationId xmlns:a16="http://schemas.microsoft.com/office/drawing/2014/main" id="{F50E6136-581A-AA08-D094-6A9006AB83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087" y="5021526"/>
            <a:ext cx="1287340" cy="379566"/>
          </a:xfrm>
          <a:prstGeom prst="rect">
            <a:avLst/>
          </a:prstGeom>
          <a:ln w="38100">
            <a:noFill/>
          </a:ln>
        </p:spPr>
      </p:pic>
      <p:sp>
        <p:nvSpPr>
          <p:cNvPr id="38" name="Rectangle 15">
            <a:extLst>
              <a:ext uri="{FF2B5EF4-FFF2-40B4-BE49-F238E27FC236}">
                <a16:creationId xmlns:a16="http://schemas.microsoft.com/office/drawing/2014/main" id="{F6AA42B7-4A54-704D-8EC6-C5BA7123F499}"/>
              </a:ext>
            </a:extLst>
          </p:cNvPr>
          <p:cNvSpPr/>
          <p:nvPr/>
        </p:nvSpPr>
        <p:spPr>
          <a:xfrm>
            <a:off x="632539" y="3273031"/>
            <a:ext cx="1484435" cy="613019"/>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defRPr sz="3200" b="0">
                <a:latin typeface="+mn-lt"/>
                <a:ea typeface="+mn-ea"/>
                <a:cs typeface="+mn-cs"/>
                <a:sym typeface="Helvetica Neue Medium"/>
              </a:defRPr>
            </a:pPr>
            <a:endParaRPr sz="1600" u="sng" dirty="0"/>
          </a:p>
        </p:txBody>
      </p:sp>
      <p:pic>
        <p:nvPicPr>
          <p:cNvPr id="4" name="Picture 3" descr="HHMI"/>
          <p:cNvPicPr>
            <a:picLocks noChangeAspect="1"/>
          </p:cNvPicPr>
          <p:nvPr/>
        </p:nvPicPr>
        <p:blipFill>
          <a:blip r:embed="rId5"/>
          <a:stretch>
            <a:fillRect/>
          </a:stretch>
        </p:blipFill>
        <p:spPr>
          <a:xfrm>
            <a:off x="983010" y="3332251"/>
            <a:ext cx="772404" cy="514936"/>
          </a:xfrm>
          <a:prstGeom prst="rect">
            <a:avLst/>
          </a:prstGeom>
          <a:ln>
            <a:noFill/>
          </a:ln>
        </p:spPr>
      </p:pic>
      <p:sp>
        <p:nvSpPr>
          <p:cNvPr id="32" name="Rectangle 19">
            <a:extLst>
              <a:ext uri="{FF2B5EF4-FFF2-40B4-BE49-F238E27FC236}">
                <a16:creationId xmlns:a16="http://schemas.microsoft.com/office/drawing/2014/main" id="{1F14DDD1-AAF3-1949-8025-BE575FD5D5E5}"/>
              </a:ext>
            </a:extLst>
          </p:cNvPr>
          <p:cNvSpPr/>
          <p:nvPr/>
        </p:nvSpPr>
        <p:spPr>
          <a:xfrm>
            <a:off x="8379798" y="4088915"/>
            <a:ext cx="1485900" cy="613625"/>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a:p>
        </p:txBody>
      </p:sp>
      <p:pic>
        <p:nvPicPr>
          <p:cNvPr id="53" name="Picture 7" descr="F1000 Research">
            <a:extLst>
              <a:ext uri="{FF2B5EF4-FFF2-40B4-BE49-F238E27FC236}">
                <a16:creationId xmlns:a16="http://schemas.microsoft.com/office/drawing/2014/main" id="{A65D2D93-BF89-CE4D-BCD6-27FCEE63298E}"/>
              </a:ext>
            </a:extLst>
          </p:cNvPr>
          <p:cNvPicPr>
            <a:picLocks noChangeAspect="1"/>
          </p:cNvPicPr>
          <p:nvPr/>
        </p:nvPicPr>
        <p:blipFill>
          <a:blip r:embed="rId6"/>
          <a:srcRect t="39354" b="35298"/>
          <a:stretch>
            <a:fillRect/>
          </a:stretch>
        </p:blipFill>
        <p:spPr>
          <a:xfrm>
            <a:off x="8419886" y="4242129"/>
            <a:ext cx="1394424" cy="353449"/>
          </a:xfrm>
          <a:prstGeom prst="rect">
            <a:avLst/>
          </a:prstGeom>
          <a:ln w="12700" cap="flat">
            <a:noFill/>
            <a:miter lim="400000"/>
          </a:ln>
          <a:effectLst/>
        </p:spPr>
      </p:pic>
      <p:sp>
        <p:nvSpPr>
          <p:cNvPr id="63" name="Rectangle 15">
            <a:extLst>
              <a:ext uri="{FF2B5EF4-FFF2-40B4-BE49-F238E27FC236}">
                <a16:creationId xmlns:a16="http://schemas.microsoft.com/office/drawing/2014/main" id="{7E669B64-FE86-84CE-78A8-FB1B39211547}"/>
              </a:ext>
            </a:extLst>
          </p:cNvPr>
          <p:cNvSpPr/>
          <p:nvPr/>
        </p:nvSpPr>
        <p:spPr>
          <a:xfrm>
            <a:off x="10073562" y="4088915"/>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a:p>
        </p:txBody>
      </p:sp>
      <p:pic>
        <p:nvPicPr>
          <p:cNvPr id="1030" name="Picture 6" descr="Science Foundation Ireland">
            <a:extLst>
              <a:ext uri="{FF2B5EF4-FFF2-40B4-BE49-F238E27FC236}">
                <a16:creationId xmlns:a16="http://schemas.microsoft.com/office/drawing/2014/main" id="{BA641B08-EB46-74CC-42D7-F63E6054D6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12163" y="4119596"/>
            <a:ext cx="1208698" cy="5522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6" name="Rectangle 15">
            <a:extLst>
              <a:ext uri="{FF2B5EF4-FFF2-40B4-BE49-F238E27FC236}">
                <a16:creationId xmlns:a16="http://schemas.microsoft.com/office/drawing/2014/main" id="{EB51B92F-5EC3-0CA5-F117-29FD6E22190C}"/>
              </a:ext>
            </a:extLst>
          </p:cNvPr>
          <p:cNvSpPr/>
          <p:nvPr/>
        </p:nvSpPr>
        <p:spPr>
          <a:xfrm>
            <a:off x="10073562" y="4904799"/>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a:p>
        </p:txBody>
      </p:sp>
      <p:pic>
        <p:nvPicPr>
          <p:cNvPr id="1032" name="Picture 8" descr="University of Calgary">
            <a:extLst>
              <a:ext uri="{FF2B5EF4-FFF2-40B4-BE49-F238E27FC236}">
                <a16:creationId xmlns:a16="http://schemas.microsoft.com/office/drawing/2014/main" id="{B8650E8C-4F94-97BB-A6F5-7B3B507B440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05093" y="4935480"/>
            <a:ext cx="1022838" cy="5522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 name="Rectangle 13">
            <a:extLst>
              <a:ext uri="{FF2B5EF4-FFF2-40B4-BE49-F238E27FC236}">
                <a16:creationId xmlns:a16="http://schemas.microsoft.com/office/drawing/2014/main" id="{15E1894F-3185-6946-9529-E3B8E732887A}"/>
              </a:ext>
            </a:extLst>
          </p:cNvPr>
          <p:cNvSpPr/>
          <p:nvPr/>
        </p:nvSpPr>
        <p:spPr>
          <a:xfrm>
            <a:off x="8379798" y="4904799"/>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a:p>
        </p:txBody>
      </p:sp>
      <p:pic>
        <p:nvPicPr>
          <p:cNvPr id="88" name="Picture 87" descr="Hindawi">
            <a:extLst>
              <a:ext uri="{FF2B5EF4-FFF2-40B4-BE49-F238E27FC236}">
                <a16:creationId xmlns:a16="http://schemas.microsoft.com/office/drawing/2014/main" id="{0C61CE92-DFA1-D84A-3263-FB8E7105B5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99537" y="5013462"/>
            <a:ext cx="1246424" cy="396299"/>
          </a:xfrm>
          <a:prstGeom prst="rect">
            <a:avLst/>
          </a:prstGeom>
          <a:ln>
            <a:noFill/>
          </a:ln>
        </p:spPr>
      </p:pic>
      <p:sp>
        <p:nvSpPr>
          <p:cNvPr id="100" name="TextBox 99">
            <a:extLst>
              <a:ext uri="{FF2B5EF4-FFF2-40B4-BE49-F238E27FC236}">
                <a16:creationId xmlns:a16="http://schemas.microsoft.com/office/drawing/2014/main" id="{27DE4381-5189-8BDC-534D-FF8CDB805DF6}"/>
              </a:ext>
            </a:extLst>
          </p:cNvPr>
          <p:cNvSpPr txBox="1"/>
          <p:nvPr/>
        </p:nvSpPr>
        <p:spPr>
          <a:xfrm>
            <a:off x="8379798" y="2561465"/>
            <a:ext cx="1880025"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1800" b="0" dirty="0">
                <a:latin typeface="RutanTrial" panose="00000500000000000000" pitchFamily="50" charset="0"/>
              </a:rPr>
              <a:t>Contributor</a:t>
            </a:r>
          </a:p>
        </p:txBody>
      </p:sp>
      <p:sp>
        <p:nvSpPr>
          <p:cNvPr id="41" name="Rectangle 15">
            <a:extLst>
              <a:ext uri="{FF2B5EF4-FFF2-40B4-BE49-F238E27FC236}">
                <a16:creationId xmlns:a16="http://schemas.microsoft.com/office/drawing/2014/main" id="{F6AA42B7-4A54-704D-8EC6-C5BA7123F499}"/>
              </a:ext>
            </a:extLst>
          </p:cNvPr>
          <p:cNvSpPr/>
          <p:nvPr/>
        </p:nvSpPr>
        <p:spPr>
          <a:xfrm>
            <a:off x="8379798" y="3273031"/>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a:p>
        </p:txBody>
      </p:sp>
      <p:pic>
        <p:nvPicPr>
          <p:cNvPr id="48" name="Picture 11" descr="Cancer Research UK">
            <a:extLst>
              <a:ext uri="{FF2B5EF4-FFF2-40B4-BE49-F238E27FC236}">
                <a16:creationId xmlns:a16="http://schemas.microsoft.com/office/drawing/2014/main" id="{A5FF9B9A-38A0-7D49-B80C-5AFE915B928E}"/>
              </a:ext>
            </a:extLst>
          </p:cNvPr>
          <p:cNvPicPr>
            <a:picLocks noChangeAspect="1"/>
          </p:cNvPicPr>
          <p:nvPr/>
        </p:nvPicPr>
        <p:blipFill>
          <a:blip r:embed="rId10"/>
          <a:stretch>
            <a:fillRect/>
          </a:stretch>
        </p:blipFill>
        <p:spPr>
          <a:xfrm>
            <a:off x="8508844" y="3324348"/>
            <a:ext cx="1272701" cy="515445"/>
          </a:xfrm>
          <a:prstGeom prst="rect">
            <a:avLst/>
          </a:prstGeom>
          <a:ln w="12700" cap="flat">
            <a:noFill/>
            <a:miter lim="400000"/>
          </a:ln>
          <a:effectLst/>
        </p:spPr>
      </p:pic>
      <p:sp>
        <p:nvSpPr>
          <p:cNvPr id="26" name="Rectangle 6">
            <a:extLst>
              <a:ext uri="{FF2B5EF4-FFF2-40B4-BE49-F238E27FC236}">
                <a16:creationId xmlns:a16="http://schemas.microsoft.com/office/drawing/2014/main" id="{E118CDC9-1B96-6043-B982-48FB544ED3FD}"/>
              </a:ext>
            </a:extLst>
          </p:cNvPr>
          <p:cNvSpPr/>
          <p:nvPr/>
        </p:nvSpPr>
        <p:spPr>
          <a:xfrm>
            <a:off x="10073562" y="3273031"/>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a:p>
        </p:txBody>
      </p:sp>
      <p:pic>
        <p:nvPicPr>
          <p:cNvPr id="54" name="Picture 53" descr="Iowa State University State Library"/>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16996" y="3446885"/>
            <a:ext cx="1399032" cy="252344"/>
          </a:xfrm>
          <a:prstGeom prst="rect">
            <a:avLst/>
          </a:prstGeom>
          <a:ln>
            <a:noFill/>
          </a:ln>
        </p:spPr>
      </p:pic>
      <p:sp>
        <p:nvSpPr>
          <p:cNvPr id="99" name="TextBox 98">
            <a:extLst>
              <a:ext uri="{FF2B5EF4-FFF2-40B4-BE49-F238E27FC236}">
                <a16:creationId xmlns:a16="http://schemas.microsoft.com/office/drawing/2014/main" id="{D66A02B1-3136-26B2-8BD2-F6FA45CC6AC2}"/>
              </a:ext>
            </a:extLst>
          </p:cNvPr>
          <p:cNvSpPr txBox="1"/>
          <p:nvPr/>
        </p:nvSpPr>
        <p:spPr>
          <a:xfrm>
            <a:off x="2804935" y="2561465"/>
            <a:ext cx="1556424"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1800" b="0" dirty="0">
                <a:latin typeface="RutanTrial" panose="00000500000000000000" pitchFamily="50" charset="0"/>
              </a:rPr>
              <a:t>Sustainer</a:t>
            </a:r>
          </a:p>
        </p:txBody>
      </p:sp>
      <p:sp>
        <p:nvSpPr>
          <p:cNvPr id="18" name="Rectangle 15">
            <a:extLst>
              <a:ext uri="{FF2B5EF4-FFF2-40B4-BE49-F238E27FC236}">
                <a16:creationId xmlns:a16="http://schemas.microsoft.com/office/drawing/2014/main" id="{F6AA42B7-4A54-704D-8EC6-C5BA7123F499}"/>
              </a:ext>
            </a:extLst>
          </p:cNvPr>
          <p:cNvSpPr/>
          <p:nvPr/>
        </p:nvSpPr>
        <p:spPr>
          <a:xfrm>
            <a:off x="2804935" y="4088915"/>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a:p>
        </p:txBody>
      </p:sp>
      <p:pic>
        <p:nvPicPr>
          <p:cNvPr id="55" name="Picture 2" descr="Company of Biologists">
            <a:extLst>
              <a:ext uri="{FF2B5EF4-FFF2-40B4-BE49-F238E27FC236}">
                <a16:creationId xmlns:a16="http://schemas.microsoft.com/office/drawing/2014/main" id="{9818DA34-78DE-F447-8BB4-C6F0C8A2493C}"/>
              </a:ext>
            </a:extLst>
          </p:cNvPr>
          <p:cNvPicPr>
            <a:picLocks noChangeAspect="1"/>
          </p:cNvPicPr>
          <p:nvPr/>
        </p:nvPicPr>
        <p:blipFill>
          <a:blip r:embed="rId12"/>
          <a:stretch>
            <a:fillRect/>
          </a:stretch>
        </p:blipFill>
        <p:spPr>
          <a:xfrm>
            <a:off x="3130540" y="4135888"/>
            <a:ext cx="914564" cy="515445"/>
          </a:xfrm>
          <a:prstGeom prst="rect">
            <a:avLst/>
          </a:prstGeom>
          <a:ln w="12700" cap="flat">
            <a:noFill/>
            <a:miter lim="400000"/>
          </a:ln>
          <a:effectLst/>
        </p:spPr>
      </p:pic>
      <p:sp>
        <p:nvSpPr>
          <p:cNvPr id="34" name="Rectangle 17">
            <a:extLst>
              <a:ext uri="{FF2B5EF4-FFF2-40B4-BE49-F238E27FC236}">
                <a16:creationId xmlns:a16="http://schemas.microsoft.com/office/drawing/2014/main" id="{55E3AB17-CAEF-A04C-B73E-CE1773EA66E5}"/>
              </a:ext>
            </a:extLst>
          </p:cNvPr>
          <p:cNvSpPr/>
          <p:nvPr/>
        </p:nvSpPr>
        <p:spPr>
          <a:xfrm>
            <a:off x="6205937" y="4088915"/>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a:p>
        </p:txBody>
      </p:sp>
      <p:pic>
        <p:nvPicPr>
          <p:cNvPr id="76" name="Graphic 75" descr="The Research Council of Norway">
            <a:extLst>
              <a:ext uri="{FF2B5EF4-FFF2-40B4-BE49-F238E27FC236}">
                <a16:creationId xmlns:a16="http://schemas.microsoft.com/office/drawing/2014/main" id="{87BD9175-2566-AABD-7409-DB1EC967FBC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73901" y="4273002"/>
            <a:ext cx="1349973" cy="245450"/>
          </a:xfrm>
          <a:prstGeom prst="rect">
            <a:avLst/>
          </a:prstGeom>
        </p:spPr>
      </p:pic>
      <p:sp>
        <p:nvSpPr>
          <p:cNvPr id="43" name="Rectangle 15">
            <a:extLst>
              <a:ext uri="{FF2B5EF4-FFF2-40B4-BE49-F238E27FC236}">
                <a16:creationId xmlns:a16="http://schemas.microsoft.com/office/drawing/2014/main" id="{F6AA42B7-4A54-704D-8EC6-C5BA7123F499}"/>
              </a:ext>
            </a:extLst>
          </p:cNvPr>
          <p:cNvSpPr/>
          <p:nvPr/>
        </p:nvSpPr>
        <p:spPr>
          <a:xfrm>
            <a:off x="4499338" y="4088915"/>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a:p>
        </p:txBody>
      </p:sp>
      <p:pic>
        <p:nvPicPr>
          <p:cNvPr id="84" name="Picture 83" descr="EMBO">
            <a:extLst>
              <a:ext uri="{FF2B5EF4-FFF2-40B4-BE49-F238E27FC236}">
                <a16:creationId xmlns:a16="http://schemas.microsoft.com/office/drawing/2014/main" id="{2DC7D8C6-295F-4D49-CCA7-17092112A7C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0357" y="4119596"/>
            <a:ext cx="983861" cy="552262"/>
          </a:xfrm>
          <a:prstGeom prst="rect">
            <a:avLst/>
          </a:prstGeom>
          <a:ln>
            <a:noFill/>
          </a:ln>
        </p:spPr>
      </p:pic>
      <p:sp>
        <p:nvSpPr>
          <p:cNvPr id="44" name="Rectangle 15">
            <a:extLst>
              <a:ext uri="{FF2B5EF4-FFF2-40B4-BE49-F238E27FC236}">
                <a16:creationId xmlns:a16="http://schemas.microsoft.com/office/drawing/2014/main" id="{F6AA42B7-4A54-704D-8EC6-C5BA7123F499}"/>
              </a:ext>
            </a:extLst>
          </p:cNvPr>
          <p:cNvSpPr/>
          <p:nvPr/>
        </p:nvSpPr>
        <p:spPr>
          <a:xfrm>
            <a:off x="6205937" y="4904799"/>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a:p>
        </p:txBody>
      </p:sp>
      <p:pic>
        <p:nvPicPr>
          <p:cNvPr id="45" name="Picture 8" descr="Wellcome">
            <a:extLst>
              <a:ext uri="{FF2B5EF4-FFF2-40B4-BE49-F238E27FC236}">
                <a16:creationId xmlns:a16="http://schemas.microsoft.com/office/drawing/2014/main" id="{71F167BA-15D0-D942-8FF8-94FB8770F4BA}"/>
              </a:ext>
            </a:extLst>
          </p:cNvPr>
          <p:cNvPicPr>
            <a:picLocks noChangeAspect="1"/>
          </p:cNvPicPr>
          <p:nvPr/>
        </p:nvPicPr>
        <p:blipFill>
          <a:blip r:embed="rId16"/>
          <a:stretch>
            <a:fillRect/>
          </a:stretch>
        </p:blipFill>
        <p:spPr>
          <a:xfrm>
            <a:off x="6691165" y="4955039"/>
            <a:ext cx="515444" cy="515445"/>
          </a:xfrm>
          <a:prstGeom prst="rect">
            <a:avLst/>
          </a:prstGeom>
          <a:ln w="12700" cap="flat">
            <a:noFill/>
            <a:miter lim="400000"/>
          </a:ln>
          <a:effectLst/>
        </p:spPr>
      </p:pic>
      <p:sp>
        <p:nvSpPr>
          <p:cNvPr id="24" name="Rectangle 23">
            <a:extLst>
              <a:ext uri="{FF2B5EF4-FFF2-40B4-BE49-F238E27FC236}">
                <a16:creationId xmlns:a16="http://schemas.microsoft.com/office/drawing/2014/main" id="{E07864F0-6BA0-E449-B60E-1A240EB26410}"/>
              </a:ext>
            </a:extLst>
          </p:cNvPr>
          <p:cNvSpPr/>
          <p:nvPr/>
        </p:nvSpPr>
        <p:spPr>
          <a:xfrm>
            <a:off x="2804935" y="4904799"/>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a:p>
        </p:txBody>
      </p:sp>
      <p:pic>
        <p:nvPicPr>
          <p:cNvPr id="81" name="Picture 80" descr="NWO">
            <a:extLst>
              <a:ext uri="{FF2B5EF4-FFF2-40B4-BE49-F238E27FC236}">
                <a16:creationId xmlns:a16="http://schemas.microsoft.com/office/drawing/2014/main" id="{676E7EC8-C451-FA4B-1D30-B0B33C13755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77334" y="4950821"/>
            <a:ext cx="322153" cy="521580"/>
          </a:xfrm>
          <a:prstGeom prst="rect">
            <a:avLst/>
          </a:prstGeom>
          <a:ln>
            <a:noFill/>
          </a:ln>
        </p:spPr>
      </p:pic>
      <p:sp>
        <p:nvSpPr>
          <p:cNvPr id="61" name="Rectangle 15">
            <a:extLst>
              <a:ext uri="{FF2B5EF4-FFF2-40B4-BE49-F238E27FC236}">
                <a16:creationId xmlns:a16="http://schemas.microsoft.com/office/drawing/2014/main" id="{B802F872-FE20-4E61-C065-964AFFC813BE}"/>
              </a:ext>
            </a:extLst>
          </p:cNvPr>
          <p:cNvSpPr/>
          <p:nvPr/>
        </p:nvSpPr>
        <p:spPr>
          <a:xfrm>
            <a:off x="4499338" y="4904799"/>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a:p>
        </p:txBody>
      </p:sp>
      <p:pic>
        <p:nvPicPr>
          <p:cNvPr id="86" name="Picture 85" descr="Luxenbourg National Research Fund">
            <a:extLst>
              <a:ext uri="{FF2B5EF4-FFF2-40B4-BE49-F238E27FC236}">
                <a16:creationId xmlns:a16="http://schemas.microsoft.com/office/drawing/2014/main" id="{081370A2-AB96-C9BA-54A8-87C322737D6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67302" y="5098311"/>
            <a:ext cx="1349973" cy="226600"/>
          </a:xfrm>
          <a:prstGeom prst="rect">
            <a:avLst/>
          </a:prstGeom>
          <a:ln>
            <a:noFill/>
          </a:ln>
        </p:spPr>
      </p:pic>
      <p:sp>
        <p:nvSpPr>
          <p:cNvPr id="40" name="Rectangle 15">
            <a:extLst>
              <a:ext uri="{FF2B5EF4-FFF2-40B4-BE49-F238E27FC236}">
                <a16:creationId xmlns:a16="http://schemas.microsoft.com/office/drawing/2014/main" id="{F6AA42B7-4A54-704D-8EC6-C5BA7123F499}"/>
              </a:ext>
            </a:extLst>
          </p:cNvPr>
          <p:cNvSpPr/>
          <p:nvPr/>
        </p:nvSpPr>
        <p:spPr>
          <a:xfrm>
            <a:off x="2804935" y="3273031"/>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a:p>
        </p:txBody>
      </p:sp>
      <p:pic>
        <p:nvPicPr>
          <p:cNvPr id="46" name="Picture 9" descr="ASCB">
            <a:extLst>
              <a:ext uri="{FF2B5EF4-FFF2-40B4-BE49-F238E27FC236}">
                <a16:creationId xmlns:a16="http://schemas.microsoft.com/office/drawing/2014/main" id="{5139D491-F12A-0D4F-8664-4E083EDF8746}"/>
              </a:ext>
            </a:extLst>
          </p:cNvPr>
          <p:cNvPicPr>
            <a:picLocks noChangeAspect="1"/>
          </p:cNvPicPr>
          <p:nvPr/>
        </p:nvPicPr>
        <p:blipFill>
          <a:blip r:embed="rId19"/>
          <a:srcRect/>
          <a:stretch>
            <a:fillRect/>
          </a:stretch>
        </p:blipFill>
        <p:spPr>
          <a:xfrm>
            <a:off x="3013438" y="3374754"/>
            <a:ext cx="1068894" cy="441810"/>
          </a:xfrm>
          <a:prstGeom prst="rect">
            <a:avLst/>
          </a:prstGeom>
          <a:ln w="12700" cap="flat">
            <a:noFill/>
            <a:miter lim="400000"/>
          </a:ln>
          <a:effectLst/>
        </p:spPr>
      </p:pic>
      <p:sp>
        <p:nvSpPr>
          <p:cNvPr id="20" name="Rectangle 11">
            <a:extLst>
              <a:ext uri="{FF2B5EF4-FFF2-40B4-BE49-F238E27FC236}">
                <a16:creationId xmlns:a16="http://schemas.microsoft.com/office/drawing/2014/main" id="{DFE6E1CF-B00D-7142-857E-B5FD695C7456}"/>
              </a:ext>
            </a:extLst>
          </p:cNvPr>
          <p:cNvSpPr/>
          <p:nvPr/>
        </p:nvSpPr>
        <p:spPr>
          <a:xfrm>
            <a:off x="6205937" y="3273031"/>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a:p>
        </p:txBody>
      </p:sp>
      <p:pic>
        <p:nvPicPr>
          <p:cNvPr id="7" name="Picture 6" descr="PLOS"/>
          <p:cNvPicPr>
            <a:picLocks noChangeAspect="1"/>
          </p:cNvPicPr>
          <p:nvPr/>
        </p:nvPicPr>
        <p:blipFill>
          <a:blip r:embed="rId20"/>
          <a:stretch>
            <a:fillRect/>
          </a:stretch>
        </p:blipFill>
        <p:spPr>
          <a:xfrm>
            <a:off x="6564153" y="3278091"/>
            <a:ext cx="769468" cy="603504"/>
          </a:xfrm>
          <a:prstGeom prst="rect">
            <a:avLst/>
          </a:prstGeom>
          <a:ln>
            <a:noFill/>
          </a:ln>
        </p:spPr>
      </p:pic>
      <p:sp>
        <p:nvSpPr>
          <p:cNvPr id="42" name="Rectangle 15">
            <a:extLst>
              <a:ext uri="{FF2B5EF4-FFF2-40B4-BE49-F238E27FC236}">
                <a16:creationId xmlns:a16="http://schemas.microsoft.com/office/drawing/2014/main" id="{F6AA42B7-4A54-704D-8EC6-C5BA7123F499}"/>
              </a:ext>
            </a:extLst>
          </p:cNvPr>
          <p:cNvSpPr/>
          <p:nvPr/>
        </p:nvSpPr>
        <p:spPr>
          <a:xfrm>
            <a:off x="4511535" y="3273031"/>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a:p>
        </p:txBody>
      </p:sp>
      <p:pic>
        <p:nvPicPr>
          <p:cNvPr id="105" name="Picture 104" descr="eLife">
            <a:extLst>
              <a:ext uri="{FF2B5EF4-FFF2-40B4-BE49-F238E27FC236}">
                <a16:creationId xmlns:a16="http://schemas.microsoft.com/office/drawing/2014/main" id="{68A60B61-D146-AF95-1C38-ADB0EB1D944D}"/>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579499" y="3314670"/>
            <a:ext cx="1349973" cy="530347"/>
          </a:xfrm>
          <a:prstGeom prst="rect">
            <a:avLst/>
          </a:prstGeom>
          <a:ln>
            <a:noFill/>
          </a:ln>
        </p:spPr>
      </p:pic>
      <p:sp>
        <p:nvSpPr>
          <p:cNvPr id="6" name="Title 5">
            <a:extLst>
              <a:ext uri="{FF2B5EF4-FFF2-40B4-BE49-F238E27FC236}">
                <a16:creationId xmlns:a16="http://schemas.microsoft.com/office/drawing/2014/main" id="{414892F5-2017-27DC-D9F3-FAC513FD60CA}"/>
              </a:ext>
            </a:extLst>
          </p:cNvPr>
          <p:cNvSpPr>
            <a:spLocks noGrp="1"/>
          </p:cNvSpPr>
          <p:nvPr>
            <p:ph type="title"/>
          </p:nvPr>
        </p:nvSpPr>
        <p:spPr/>
        <p:txBody>
          <a:bodyPr/>
          <a:lstStyle/>
          <a:p>
            <a:r>
              <a:rPr lang="en-US" dirty="0"/>
              <a:t>Supporting organizations</a:t>
            </a:r>
          </a:p>
        </p:txBody>
      </p:sp>
    </p:spTree>
    <p:extLst>
      <p:ext uri="{BB962C8B-B14F-4D97-AF65-F5344CB8AC3E}">
        <p14:creationId xmlns:p14="http://schemas.microsoft.com/office/powerpoint/2010/main" val="2738754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p:cNvSpPr txBox="1">
            <a:spLocks noGrp="1"/>
          </p:cNvSpPr>
          <p:nvPr>
            <p:ph type="ctrTitle"/>
          </p:nvPr>
        </p:nvSpPr>
        <p:spPr>
          <a:xfrm>
            <a:off x="2785240" y="3632861"/>
            <a:ext cx="7020912" cy="1017283"/>
          </a:xfrm>
          <a:prstGeom prst="rect">
            <a:avLst/>
          </a:prstGeom>
        </p:spPr>
        <p:txBody>
          <a:bodyPr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defTabSz="400373">
              <a:defRPr sz="6208"/>
            </a:pPr>
            <a:r>
              <a:rPr sz="3200" b="0" dirty="0">
                <a:latin typeface="+mj-lt"/>
                <a:ea typeface="Roboto" pitchFamily="2" charset="0"/>
                <a:cs typeface="Calibri" pitchFamily="34" charset="0"/>
              </a:rPr>
              <a:t>Impro</a:t>
            </a:r>
            <a:r>
              <a:rPr lang="en-US" sz="3200" b="0" dirty="0">
                <a:latin typeface="+mj-lt"/>
                <a:ea typeface="Roboto" pitchFamily="2" charset="0"/>
                <a:cs typeface="Calibri" pitchFamily="34" charset="0"/>
              </a:rPr>
              <a:t>v</a:t>
            </a:r>
            <a:r>
              <a:rPr sz="3200" b="0" dirty="0">
                <a:latin typeface="+mj-lt"/>
                <a:ea typeface="Roboto" pitchFamily="2" charset="0"/>
                <a:cs typeface="Calibri" pitchFamily="34" charset="0"/>
              </a:rPr>
              <a:t>ing research assess</a:t>
            </a:r>
            <a:r>
              <a:rPr lang="en-US" sz="3200" b="0" dirty="0">
                <a:latin typeface="+mj-lt"/>
                <a:ea typeface="Roboto" pitchFamily="2" charset="0"/>
                <a:cs typeface="Calibri" pitchFamily="34" charset="0"/>
              </a:rPr>
              <a:t>ment</a:t>
            </a:r>
            <a:endParaRPr sz="3200" b="0" dirty="0">
              <a:latin typeface="+mj-lt"/>
              <a:ea typeface="Roboto" pitchFamily="2" charset="0"/>
              <a:cs typeface="Calibri" pitchFamily="34" charset="0"/>
            </a:endParaRPr>
          </a:p>
        </p:txBody>
      </p:sp>
      <p:sp>
        <p:nvSpPr>
          <p:cNvPr id="2" name="TextBox 1"/>
          <p:cNvSpPr txBox="1"/>
          <p:nvPr/>
        </p:nvSpPr>
        <p:spPr>
          <a:xfrm>
            <a:off x="2159959" y="5344183"/>
            <a:ext cx="7872082" cy="12054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nSpc>
                <a:spcPct val="150000"/>
              </a:lnSpc>
            </a:pPr>
            <a:r>
              <a:rPr lang="en-US" sz="3600" b="0" dirty="0">
                <a:latin typeface="Lora" pitchFamily="2" charset="0"/>
                <a:ea typeface="Roboto" pitchFamily="2" charset="0"/>
                <a:cs typeface="Calibri" pitchFamily="34" charset="0"/>
                <a:hlinkClick r:id="rId3"/>
              </a:rPr>
              <a:t>sfdora.org</a:t>
            </a:r>
            <a:endParaRPr lang="en-US" sz="3600" b="0" dirty="0">
              <a:latin typeface="Lora" pitchFamily="2" charset="0"/>
              <a:ea typeface="Roboto" pitchFamily="2" charset="0"/>
              <a:cs typeface="Calibri" pitchFamily="34" charset="0"/>
            </a:endParaRPr>
          </a:p>
          <a:p>
            <a:r>
              <a:rPr lang="en-US" sz="2100" b="0" dirty="0">
                <a:latin typeface="Lora" pitchFamily="2" charset="0"/>
                <a:ea typeface="Roboto" pitchFamily="2" charset="0"/>
                <a:cs typeface="Calibri" pitchFamily="34" charset="0"/>
              </a:rPr>
              <a:t>@DORAssessment on most social media platforms</a:t>
            </a:r>
          </a:p>
        </p:txBody>
      </p:sp>
      <p:pic>
        <p:nvPicPr>
          <p:cNvPr id="37" name="Picture 2" descr="DOR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8301" y="1396339"/>
            <a:ext cx="529539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0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54F4-F40C-429E-B0B2-0C898F824313}"/>
              </a:ext>
            </a:extLst>
          </p:cNvPr>
          <p:cNvSpPr>
            <a:spLocks noGrp="1"/>
          </p:cNvSpPr>
          <p:nvPr>
            <p:ph type="title"/>
          </p:nvPr>
        </p:nvSpPr>
        <p:spPr/>
        <p:txBody>
          <a:bodyPr/>
          <a:lstStyle/>
          <a:p>
            <a:r>
              <a:rPr lang="en-US" dirty="0"/>
              <a:t>The DORA team</a:t>
            </a:r>
          </a:p>
        </p:txBody>
      </p:sp>
      <p:sp>
        <p:nvSpPr>
          <p:cNvPr id="3" name="Content Placeholder 2">
            <a:extLst>
              <a:ext uri="{FF2B5EF4-FFF2-40B4-BE49-F238E27FC236}">
                <a16:creationId xmlns:a16="http://schemas.microsoft.com/office/drawing/2014/main" id="{468D878C-7270-C0E0-68D7-E7096480AC04}"/>
              </a:ext>
            </a:extLst>
          </p:cNvPr>
          <p:cNvSpPr>
            <a:spLocks noGrp="1"/>
          </p:cNvSpPr>
          <p:nvPr>
            <p:ph idx="1"/>
          </p:nvPr>
        </p:nvSpPr>
        <p:spPr/>
        <p:txBody>
          <a:bodyPr anchor="ctr"/>
          <a:lstStyle/>
          <a:p>
            <a:pPr>
              <a:lnSpc>
                <a:spcPct val="150000"/>
              </a:lnSpc>
            </a:pPr>
            <a:r>
              <a:rPr lang="en-US" dirty="0"/>
              <a:t>Many people volunteer to serve on DORA’s Executive Board and Steering Committee!</a:t>
            </a:r>
          </a:p>
          <a:p>
            <a:pPr>
              <a:lnSpc>
                <a:spcPct val="150000"/>
              </a:lnSpc>
            </a:pPr>
            <a:r>
              <a:rPr lang="en-US" dirty="0">
                <a:hlinkClick r:id="rId2"/>
              </a:rPr>
              <a:t>sfdora.org/team</a:t>
            </a:r>
            <a:endParaRPr lang="en-US" dirty="0"/>
          </a:p>
        </p:txBody>
      </p:sp>
    </p:spTree>
    <p:extLst>
      <p:ext uri="{BB962C8B-B14F-4D97-AF65-F5344CB8AC3E}">
        <p14:creationId xmlns:p14="http://schemas.microsoft.com/office/powerpoint/2010/main" val="184306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66E3-862F-3446-B366-969FE54B3ED5}"/>
              </a:ext>
            </a:extLst>
          </p:cNvPr>
          <p:cNvSpPr>
            <a:spLocks noGrp="1"/>
          </p:cNvSpPr>
          <p:nvPr>
            <p:ph type="title"/>
          </p:nvPr>
        </p:nvSpPr>
        <p:spPr/>
        <p:txBody>
          <a:bodyPr/>
          <a:lstStyle/>
          <a:p>
            <a:r>
              <a:rPr lang="en-US" dirty="0"/>
              <a:t>Why DORA exists</a:t>
            </a:r>
          </a:p>
        </p:txBody>
      </p:sp>
      <p:sp>
        <p:nvSpPr>
          <p:cNvPr id="3" name="Content Placeholder 2">
            <a:extLst>
              <a:ext uri="{FF2B5EF4-FFF2-40B4-BE49-F238E27FC236}">
                <a16:creationId xmlns:a16="http://schemas.microsoft.com/office/drawing/2014/main" id="{F2F339A3-E141-818E-A5F1-7580C038B69C}"/>
              </a:ext>
            </a:extLst>
          </p:cNvPr>
          <p:cNvSpPr>
            <a:spLocks noGrp="1"/>
          </p:cNvSpPr>
          <p:nvPr>
            <p:ph idx="1"/>
          </p:nvPr>
        </p:nvSpPr>
        <p:spPr/>
        <p:txBody>
          <a:bodyPr/>
          <a:lstStyle/>
          <a:p>
            <a:pPr>
              <a:lnSpc>
                <a:spcPct val="150000"/>
              </a:lnSpc>
            </a:pPr>
            <a:r>
              <a:rPr lang="en-US" dirty="0"/>
              <a:t>Research needs to be assessed and people want to use quantitative evidence to do so</a:t>
            </a:r>
          </a:p>
          <a:p>
            <a:pPr>
              <a:lnSpc>
                <a:spcPct val="150000"/>
              </a:lnSpc>
            </a:pPr>
            <a:r>
              <a:rPr lang="en-US" dirty="0"/>
              <a:t>But many measures now used are flawed or inappropriate</a:t>
            </a:r>
          </a:p>
          <a:p>
            <a:pPr>
              <a:lnSpc>
                <a:spcPct val="150000"/>
              </a:lnSpc>
            </a:pPr>
            <a:r>
              <a:rPr lang="en-US" dirty="0"/>
              <a:t>DORA fosters better ways to assess research</a:t>
            </a:r>
          </a:p>
        </p:txBody>
      </p:sp>
    </p:spTree>
    <p:extLst>
      <p:ext uri="{BB962C8B-B14F-4D97-AF65-F5344CB8AC3E}">
        <p14:creationId xmlns:p14="http://schemas.microsoft.com/office/powerpoint/2010/main" val="312078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EEE9-C8B3-E36B-DA55-C68B0E6F84FE}"/>
              </a:ext>
            </a:extLst>
          </p:cNvPr>
          <p:cNvSpPr>
            <a:spLocks noGrp="1"/>
          </p:cNvSpPr>
          <p:nvPr>
            <p:ph type="title"/>
          </p:nvPr>
        </p:nvSpPr>
        <p:spPr/>
        <p:txBody>
          <a:bodyPr/>
          <a:lstStyle/>
          <a:p>
            <a:r>
              <a:rPr lang="en-US" dirty="0"/>
              <a:t>Long standing problems</a:t>
            </a:r>
          </a:p>
        </p:txBody>
      </p:sp>
      <p:sp>
        <p:nvSpPr>
          <p:cNvPr id="3" name="Content Placeholder 2">
            <a:extLst>
              <a:ext uri="{FF2B5EF4-FFF2-40B4-BE49-F238E27FC236}">
                <a16:creationId xmlns:a16="http://schemas.microsoft.com/office/drawing/2014/main" id="{30EA4ADF-3C6C-731B-7005-FC69EEAF84BB}"/>
              </a:ext>
            </a:extLst>
          </p:cNvPr>
          <p:cNvSpPr>
            <a:spLocks noGrp="1"/>
          </p:cNvSpPr>
          <p:nvPr>
            <p:ph idx="1"/>
          </p:nvPr>
        </p:nvSpPr>
        <p:spPr/>
        <p:txBody>
          <a:bodyPr/>
          <a:lstStyle/>
          <a:p>
            <a:r>
              <a:rPr lang="en-US" b="1" dirty="0"/>
              <a:t>1997</a:t>
            </a:r>
            <a:r>
              <a:rPr lang="en-US" dirty="0"/>
              <a:t>: </a:t>
            </a:r>
            <a:r>
              <a:rPr lang="en-US" dirty="0">
                <a:hlinkClick r:id="rId2"/>
              </a:rPr>
              <a:t>Why the impact factor of journals should not be used for evaluating research</a:t>
            </a:r>
            <a:endParaRPr lang="en-US" dirty="0"/>
          </a:p>
          <a:p>
            <a:r>
              <a:rPr lang="en-US" b="1" dirty="0"/>
              <a:t>2001</a:t>
            </a:r>
            <a:r>
              <a:rPr lang="en-US" dirty="0"/>
              <a:t>: </a:t>
            </a:r>
            <a:r>
              <a:rPr lang="en-US" dirty="0">
                <a:hlinkClick r:id="rId3"/>
              </a:rPr>
              <a:t>Some misuses of journal impact factor in research evaluation</a:t>
            </a:r>
            <a:endParaRPr lang="en-US" dirty="0"/>
          </a:p>
          <a:p>
            <a:r>
              <a:rPr lang="en-US" b="1" dirty="0"/>
              <a:t>2018</a:t>
            </a:r>
            <a:r>
              <a:rPr lang="en-US" dirty="0"/>
              <a:t>: </a:t>
            </a:r>
            <a:r>
              <a:rPr lang="en-US" dirty="0">
                <a:hlinkClick r:id="rId4"/>
              </a:rPr>
              <a:t>What’s wrong with the journal impact factor in 5 graphs</a:t>
            </a:r>
            <a:endParaRPr lang="en-US" dirty="0"/>
          </a:p>
        </p:txBody>
      </p:sp>
    </p:spTree>
    <p:extLst>
      <p:ext uri="{BB962C8B-B14F-4D97-AF65-F5344CB8AC3E}">
        <p14:creationId xmlns:p14="http://schemas.microsoft.com/office/powerpoint/2010/main" val="132609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15AA5A-6832-444B-13DF-823BCA3F1878}"/>
              </a:ext>
            </a:extLst>
          </p:cNvPr>
          <p:cNvPicPr>
            <a:picLocks noChangeAspect="1"/>
          </p:cNvPicPr>
          <p:nvPr/>
        </p:nvPicPr>
        <p:blipFill rotWithShape="1">
          <a:blip r:embed="rId2"/>
          <a:srcRect b="11676"/>
          <a:stretch/>
        </p:blipFill>
        <p:spPr>
          <a:xfrm>
            <a:off x="383011" y="215445"/>
            <a:ext cx="11425976" cy="6427112"/>
          </a:xfrm>
          <a:prstGeom prst="rect">
            <a:avLst/>
          </a:prstGeom>
        </p:spPr>
      </p:pic>
      <p:sp>
        <p:nvSpPr>
          <p:cNvPr id="9" name="TextBox 8">
            <a:extLst>
              <a:ext uri="{FF2B5EF4-FFF2-40B4-BE49-F238E27FC236}">
                <a16:creationId xmlns:a16="http://schemas.microsoft.com/office/drawing/2014/main" id="{D369BF3A-97AE-9EE3-2479-405AC4D922A5}"/>
              </a:ext>
            </a:extLst>
          </p:cNvPr>
          <p:cNvSpPr txBox="1"/>
          <p:nvPr/>
        </p:nvSpPr>
        <p:spPr>
          <a:xfrm>
            <a:off x="6076336" y="6642556"/>
            <a:ext cx="6115664" cy="215444"/>
          </a:xfrm>
          <a:prstGeom prst="rect">
            <a:avLst/>
          </a:prstGeom>
          <a:noFill/>
        </p:spPr>
        <p:txBody>
          <a:bodyPr wrap="square">
            <a:spAutoFit/>
          </a:bodyPr>
          <a:lstStyle/>
          <a:p>
            <a:pPr algn="r"/>
            <a:r>
              <a:rPr lang="en-US" sz="800" dirty="0">
                <a:hlinkClick r:id="rId3"/>
              </a:rPr>
              <a:t>https://www.nature.com/nature-index/news/whats-wrong-with-the-jif-in-five-graphs</a:t>
            </a:r>
            <a:endParaRPr lang="en-US" sz="800" dirty="0"/>
          </a:p>
        </p:txBody>
      </p:sp>
      <p:sp>
        <p:nvSpPr>
          <p:cNvPr id="2" name="TextBox 1">
            <a:extLst>
              <a:ext uri="{FF2B5EF4-FFF2-40B4-BE49-F238E27FC236}">
                <a16:creationId xmlns:a16="http://schemas.microsoft.com/office/drawing/2014/main" id="{0D725E2D-F2CD-5C88-4AE1-0A5EC3B274AA}"/>
              </a:ext>
            </a:extLst>
          </p:cNvPr>
          <p:cNvSpPr txBox="1"/>
          <p:nvPr/>
        </p:nvSpPr>
        <p:spPr>
          <a:xfrm>
            <a:off x="5604387" y="1888886"/>
            <a:ext cx="5545394" cy="2608278"/>
          </a:xfrm>
          <a:prstGeom prst="rect">
            <a:avLst/>
          </a:prstGeom>
          <a:solidFill>
            <a:srgbClr val="FFFFFF">
              <a:alpha val="74902"/>
            </a:srgbClr>
          </a:solidFill>
        </p:spPr>
        <p:txBody>
          <a:bodyPr wrap="square" rtlCol="0" anchor="ctr">
            <a:spAutoFit/>
          </a:bodyPr>
          <a:lstStyle/>
          <a:p>
            <a:pPr>
              <a:lnSpc>
                <a:spcPct val="150000"/>
              </a:lnSpc>
            </a:pPr>
            <a:r>
              <a:rPr lang="en-US" sz="2800" dirty="0"/>
              <a:t>Skewed distributions (often driven by a few papers) make it practically impossible to predict success of individual papers </a:t>
            </a:r>
          </a:p>
        </p:txBody>
      </p:sp>
    </p:spTree>
    <p:extLst>
      <p:ext uri="{BB962C8B-B14F-4D97-AF65-F5344CB8AC3E}">
        <p14:creationId xmlns:p14="http://schemas.microsoft.com/office/powerpoint/2010/main" val="4050497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08DB-CE88-A343-0413-1A4FE53272AD}"/>
              </a:ext>
            </a:extLst>
          </p:cNvPr>
          <p:cNvSpPr>
            <a:spLocks noGrp="1"/>
          </p:cNvSpPr>
          <p:nvPr>
            <p:ph type="title"/>
          </p:nvPr>
        </p:nvSpPr>
        <p:spPr/>
        <p:txBody>
          <a:bodyPr/>
          <a:lstStyle/>
          <a:p>
            <a:r>
              <a:rPr lang="en-GB" dirty="0"/>
              <a:t>The declaration</a:t>
            </a:r>
            <a:endParaRPr lang="en-US" dirty="0"/>
          </a:p>
        </p:txBody>
      </p:sp>
      <p:sp>
        <p:nvSpPr>
          <p:cNvPr id="3" name="Content Placeholder 2">
            <a:extLst>
              <a:ext uri="{FF2B5EF4-FFF2-40B4-BE49-F238E27FC236}">
                <a16:creationId xmlns:a16="http://schemas.microsoft.com/office/drawing/2014/main" id="{241C1C9F-D29B-DB94-DB0A-70AB4E814B01}"/>
              </a:ext>
            </a:extLst>
          </p:cNvPr>
          <p:cNvSpPr>
            <a:spLocks noGrp="1"/>
          </p:cNvSpPr>
          <p:nvPr>
            <p:ph idx="1"/>
          </p:nvPr>
        </p:nvSpPr>
        <p:spPr/>
        <p:txBody>
          <a:bodyPr/>
          <a:lstStyle/>
          <a:p>
            <a:pPr>
              <a:buSzTx/>
            </a:pPr>
            <a:r>
              <a:rPr lang="en-GB" sz="2800" dirty="0"/>
              <a:t>Draws attention to potential problems of journal-based metrics in hiring, promotion, and funding decisions</a:t>
            </a:r>
          </a:p>
          <a:p>
            <a:pPr>
              <a:buSzTx/>
            </a:pPr>
            <a:r>
              <a:rPr lang="en-GB" sz="2800" dirty="0"/>
              <a:t>Demonstrates community support for change</a:t>
            </a:r>
            <a:endParaRPr lang="en-US" sz="2800" dirty="0"/>
          </a:p>
          <a:p>
            <a:pPr lvl="1"/>
            <a:r>
              <a:rPr lang="en-US" dirty="0"/>
              <a:t>Currently </a:t>
            </a:r>
            <a:r>
              <a:rPr lang="en-US" dirty="0">
                <a:hlinkClick r:id="rId2"/>
              </a:rPr>
              <a:t>signed</a:t>
            </a:r>
            <a:r>
              <a:rPr lang="en-US" dirty="0"/>
              <a:t> by over 24,000 individuals and organizations</a:t>
            </a:r>
            <a:endParaRPr lang="en-GB" dirty="0"/>
          </a:p>
        </p:txBody>
      </p:sp>
    </p:spTree>
    <p:extLst>
      <p:ext uri="{BB962C8B-B14F-4D97-AF65-F5344CB8AC3E}">
        <p14:creationId xmlns:p14="http://schemas.microsoft.com/office/powerpoint/2010/main" val="303635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0990-3431-3537-754E-8D1721995016}"/>
              </a:ext>
            </a:extLst>
          </p:cNvPr>
          <p:cNvSpPr>
            <a:spLocks noGrp="1"/>
          </p:cNvSpPr>
          <p:nvPr>
            <p:ph type="title"/>
          </p:nvPr>
        </p:nvSpPr>
        <p:spPr/>
        <p:txBody>
          <a:bodyPr>
            <a:normAutofit/>
          </a:bodyPr>
          <a:lstStyle/>
          <a:p>
            <a:r>
              <a:rPr lang="en-GB" sz="3600" dirty="0">
                <a:latin typeface="RutanTrial" panose="00000500000000000000" pitchFamily="50" charset="0"/>
              </a:rPr>
              <a:t>Meaningful assessment improves research</a:t>
            </a:r>
            <a:endParaRPr lang="en-US" sz="3600" dirty="0"/>
          </a:p>
        </p:txBody>
      </p:sp>
      <p:sp>
        <p:nvSpPr>
          <p:cNvPr id="3" name="Content Placeholder 2">
            <a:extLst>
              <a:ext uri="{FF2B5EF4-FFF2-40B4-BE49-F238E27FC236}">
                <a16:creationId xmlns:a16="http://schemas.microsoft.com/office/drawing/2014/main" id="{A6C3E4E4-4D25-AC9F-DE2A-50E943839721}"/>
              </a:ext>
            </a:extLst>
          </p:cNvPr>
          <p:cNvSpPr>
            <a:spLocks noGrp="1"/>
          </p:cNvSpPr>
          <p:nvPr>
            <p:ph idx="1"/>
          </p:nvPr>
        </p:nvSpPr>
        <p:spPr/>
        <p:txBody>
          <a:bodyPr/>
          <a:lstStyle/>
          <a:p>
            <a:r>
              <a:rPr lang="en-US" dirty="0"/>
              <a:t>Focuses on the merits of specific individual works</a:t>
            </a:r>
          </a:p>
          <a:p>
            <a:pPr lvl="1"/>
            <a:r>
              <a:rPr lang="en-US" dirty="0"/>
              <a:t>Reduces reliance on heavily competitive journals</a:t>
            </a:r>
          </a:p>
          <a:p>
            <a:pPr lvl="1"/>
            <a:r>
              <a:rPr lang="en-US" dirty="0"/>
              <a:t>Promotes reproducibility and Open Science</a:t>
            </a:r>
          </a:p>
          <a:p>
            <a:r>
              <a:rPr lang="en-US" dirty="0"/>
              <a:t>A wider range of scholarly products are valued</a:t>
            </a:r>
          </a:p>
          <a:p>
            <a:pPr lvl="1"/>
            <a:r>
              <a:rPr lang="en-US" dirty="0"/>
              <a:t>Datasets, protocols, software, preprints, policy, training, and policy can be assessed in addition to peer reviewed journal articles</a:t>
            </a:r>
          </a:p>
          <a:p>
            <a:endParaRPr lang="en-US" dirty="0"/>
          </a:p>
        </p:txBody>
      </p:sp>
    </p:spTree>
    <p:extLst>
      <p:ext uri="{BB962C8B-B14F-4D97-AF65-F5344CB8AC3E}">
        <p14:creationId xmlns:p14="http://schemas.microsoft.com/office/powerpoint/2010/main" val="2435367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051C-00EC-01B9-8527-D49E5BC556C6}"/>
              </a:ext>
            </a:extLst>
          </p:cNvPr>
          <p:cNvSpPr>
            <a:spLocks noGrp="1"/>
          </p:cNvSpPr>
          <p:nvPr>
            <p:ph type="title"/>
          </p:nvPr>
        </p:nvSpPr>
        <p:spPr/>
        <p:txBody>
          <a:bodyPr/>
          <a:lstStyle/>
          <a:p>
            <a:r>
              <a:rPr lang="en-US" dirty="0"/>
              <a:t>DORA’s mission</a:t>
            </a:r>
          </a:p>
        </p:txBody>
      </p:sp>
      <p:sp>
        <p:nvSpPr>
          <p:cNvPr id="3" name="Content Placeholder 2">
            <a:extLst>
              <a:ext uri="{FF2B5EF4-FFF2-40B4-BE49-F238E27FC236}">
                <a16:creationId xmlns:a16="http://schemas.microsoft.com/office/drawing/2014/main" id="{50123EB8-A285-5122-D142-C9919200888D}"/>
              </a:ext>
            </a:extLst>
          </p:cNvPr>
          <p:cNvSpPr>
            <a:spLocks noGrp="1"/>
          </p:cNvSpPr>
          <p:nvPr>
            <p:ph idx="1"/>
          </p:nvPr>
        </p:nvSpPr>
        <p:spPr/>
        <p:txBody>
          <a:bodyPr>
            <a:normAutofit/>
          </a:bodyPr>
          <a:lstStyle/>
          <a:p>
            <a:pPr>
              <a:lnSpc>
                <a:spcPct val="150000"/>
              </a:lnSpc>
            </a:pPr>
            <a:r>
              <a:rPr lang="en-US" sz="2400" dirty="0"/>
              <a:t>Advance practical and robust approaches to improve how research is assessed across all scholarly disciplines globally</a:t>
            </a:r>
          </a:p>
        </p:txBody>
      </p:sp>
    </p:spTree>
    <p:extLst>
      <p:ext uri="{BB962C8B-B14F-4D97-AF65-F5344CB8AC3E}">
        <p14:creationId xmlns:p14="http://schemas.microsoft.com/office/powerpoint/2010/main" val="335824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CDD0-2801-B58B-ED74-64E07627A764}"/>
              </a:ext>
            </a:extLst>
          </p:cNvPr>
          <p:cNvSpPr>
            <a:spLocks noGrp="1"/>
          </p:cNvSpPr>
          <p:nvPr>
            <p:ph type="title"/>
          </p:nvPr>
        </p:nvSpPr>
        <p:spPr/>
        <p:txBody>
          <a:bodyPr/>
          <a:lstStyle/>
          <a:p>
            <a:r>
              <a:rPr lang="en-US" dirty="0"/>
              <a:t>DORA’s objectives</a:t>
            </a:r>
          </a:p>
        </p:txBody>
      </p:sp>
      <p:sp>
        <p:nvSpPr>
          <p:cNvPr id="3" name="Content Placeholder 2">
            <a:extLst>
              <a:ext uri="{FF2B5EF4-FFF2-40B4-BE49-F238E27FC236}">
                <a16:creationId xmlns:a16="http://schemas.microsoft.com/office/drawing/2014/main" id="{2F568964-50C1-74F2-495B-C30B4F8AC288}"/>
              </a:ext>
            </a:extLst>
          </p:cNvPr>
          <p:cNvSpPr>
            <a:spLocks noGrp="1"/>
          </p:cNvSpPr>
          <p:nvPr>
            <p:ph idx="1"/>
          </p:nvPr>
        </p:nvSpPr>
        <p:spPr/>
        <p:txBody>
          <a:bodyPr/>
          <a:lstStyle/>
          <a:p>
            <a:pPr>
              <a:lnSpc>
                <a:spcPct val="150000"/>
              </a:lnSpc>
            </a:pPr>
            <a:r>
              <a:rPr lang="en-US" b="1" dirty="0">
                <a:solidFill>
                  <a:srgbClr val="FCB711"/>
                </a:solidFill>
              </a:rPr>
              <a:t>Increase awareness</a:t>
            </a:r>
            <a:r>
              <a:rPr lang="en-US" dirty="0"/>
              <a:t> of the negative impacts of research assessment practices</a:t>
            </a:r>
          </a:p>
          <a:p>
            <a:pPr>
              <a:lnSpc>
                <a:spcPct val="150000"/>
              </a:lnSpc>
            </a:pPr>
            <a:r>
              <a:rPr lang="en-US" b="1" dirty="0">
                <a:solidFill>
                  <a:srgbClr val="FCB711"/>
                </a:solidFill>
              </a:rPr>
              <a:t>Develop measures</a:t>
            </a:r>
            <a:r>
              <a:rPr lang="en-US" dirty="0"/>
              <a:t> of research assessment reform</a:t>
            </a:r>
          </a:p>
          <a:p>
            <a:pPr>
              <a:lnSpc>
                <a:spcPct val="150000"/>
              </a:lnSpc>
            </a:pPr>
            <a:r>
              <a:rPr lang="en-US" b="1" dirty="0">
                <a:solidFill>
                  <a:srgbClr val="FCB711"/>
                </a:solidFill>
              </a:rPr>
              <a:t>Support advocates</a:t>
            </a:r>
            <a:r>
              <a:rPr lang="en-US" dirty="0"/>
              <a:t> of research assessment reform</a:t>
            </a:r>
          </a:p>
          <a:p>
            <a:pPr>
              <a:lnSpc>
                <a:spcPct val="150000"/>
              </a:lnSpc>
            </a:pPr>
            <a:r>
              <a:rPr lang="en-US" b="1" dirty="0">
                <a:solidFill>
                  <a:srgbClr val="FCB711"/>
                </a:solidFill>
              </a:rPr>
              <a:t>Secure funding</a:t>
            </a:r>
            <a:r>
              <a:rPr lang="en-US" dirty="0"/>
              <a:t> to deliver DORA’s mission</a:t>
            </a:r>
          </a:p>
        </p:txBody>
      </p:sp>
      <p:sp>
        <p:nvSpPr>
          <p:cNvPr id="5" name="TextBox 4">
            <a:extLst>
              <a:ext uri="{FF2B5EF4-FFF2-40B4-BE49-F238E27FC236}">
                <a16:creationId xmlns:a16="http://schemas.microsoft.com/office/drawing/2014/main" id="{5D3E2DD1-E79D-F17F-AC90-C8037BDB254F}"/>
              </a:ext>
            </a:extLst>
          </p:cNvPr>
          <p:cNvSpPr txBox="1"/>
          <p:nvPr/>
        </p:nvSpPr>
        <p:spPr>
          <a:xfrm>
            <a:off x="5102942" y="6642556"/>
            <a:ext cx="7089058" cy="215444"/>
          </a:xfrm>
          <a:prstGeom prst="rect">
            <a:avLst/>
          </a:prstGeom>
          <a:noFill/>
        </p:spPr>
        <p:txBody>
          <a:bodyPr wrap="square">
            <a:spAutoFit/>
          </a:bodyPr>
          <a:lstStyle/>
          <a:p>
            <a:pPr algn="r"/>
            <a:r>
              <a:rPr lang="en-US" sz="800" dirty="0">
                <a:hlinkClick r:id="rId2"/>
              </a:rPr>
              <a:t>https://sfdora.org/2023/03/29/towards-the-future-of-responsible-research-assessment-announcing-doras-new-three-year-strategic-plan/</a:t>
            </a:r>
            <a:r>
              <a:rPr lang="en-US" sz="800" dirty="0"/>
              <a:t> </a:t>
            </a:r>
          </a:p>
        </p:txBody>
      </p:sp>
    </p:spTree>
    <p:extLst>
      <p:ext uri="{BB962C8B-B14F-4D97-AF65-F5344CB8AC3E}">
        <p14:creationId xmlns:p14="http://schemas.microsoft.com/office/powerpoint/2010/main" val="1367976347"/>
      </p:ext>
    </p:extLst>
  </p:cSld>
  <p:clrMapOvr>
    <a:masterClrMapping/>
  </p:clrMapOvr>
</p:sld>
</file>

<file path=ppt/theme/theme1.xml><?xml version="1.0" encoding="utf-8"?>
<a:theme xmlns:a="http://schemas.openxmlformats.org/drawingml/2006/main" name="Office Theme">
  <a:themeElements>
    <a:clrScheme name="DORA">
      <a:dk1>
        <a:sysClr val="windowText" lastClr="000000"/>
      </a:dk1>
      <a:lt1>
        <a:sysClr val="window" lastClr="FFFFFF"/>
      </a:lt1>
      <a:dk2>
        <a:srgbClr val="44546A"/>
      </a:dk2>
      <a:lt2>
        <a:srgbClr val="E7E6E6"/>
      </a:lt2>
      <a:accent1>
        <a:srgbClr val="FCB711"/>
      </a:accent1>
      <a:accent2>
        <a:srgbClr val="ED7D31"/>
      </a:accent2>
      <a:accent3>
        <a:srgbClr val="A5A5A5"/>
      </a:accent3>
      <a:accent4>
        <a:srgbClr val="FFC000"/>
      </a:accent4>
      <a:accent5>
        <a:srgbClr val="5B9BD5"/>
      </a:accent5>
      <a:accent6>
        <a:srgbClr val="70AD47"/>
      </a:accent6>
      <a:hlink>
        <a:srgbClr val="FCB711"/>
      </a:hlink>
      <a:folHlink>
        <a:srgbClr val="A5A5A5"/>
      </a:folHlink>
    </a:clrScheme>
    <a:fontScheme name="DORA">
      <a:majorFont>
        <a:latin typeface="RutanTrial"/>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530</TotalTime>
  <Words>998</Words>
  <Application>Microsoft Office PowerPoint</Application>
  <PresentationFormat>Widescreen</PresentationFormat>
  <Paragraphs>102</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Helvetica Neue</vt:lpstr>
      <vt:lpstr>Jaapokki</vt:lpstr>
      <vt:lpstr>Lora</vt:lpstr>
      <vt:lpstr>RutanTrial</vt:lpstr>
      <vt:lpstr>Office Theme</vt:lpstr>
      <vt:lpstr>How to use this resource</vt:lpstr>
      <vt:lpstr>Improving research assessment</vt:lpstr>
      <vt:lpstr>Why DORA exists</vt:lpstr>
      <vt:lpstr>Long standing problems</vt:lpstr>
      <vt:lpstr>PowerPoint Presentation</vt:lpstr>
      <vt:lpstr>The declaration</vt:lpstr>
      <vt:lpstr>Meaningful assessment improves research</vt:lpstr>
      <vt:lpstr>DORA’s mission</vt:lpstr>
      <vt:lpstr>DORA’s objectives</vt:lpstr>
      <vt:lpstr>DORA’s approaches</vt:lpstr>
      <vt:lpstr>Ideas for action</vt:lpstr>
      <vt:lpstr>Institutional change</vt:lpstr>
      <vt:lpstr>Institutional change</vt:lpstr>
      <vt:lpstr>Institutional change</vt:lpstr>
      <vt:lpstr>Change from funders: Wellcome</vt:lpstr>
      <vt:lpstr>Change from funders: Cancer Research UK</vt:lpstr>
      <vt:lpstr>Change from publishers</vt:lpstr>
      <vt:lpstr>What you can do</vt:lpstr>
      <vt:lpstr>Supporting organizations</vt:lpstr>
      <vt:lpstr>The DORA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Zen Faulkes</dc:creator>
  <cp:lastModifiedBy>Zen Faulkes</cp:lastModifiedBy>
  <cp:revision>26</cp:revision>
  <dcterms:created xsi:type="dcterms:W3CDTF">2023-08-03T19:33:31Z</dcterms:created>
  <dcterms:modified xsi:type="dcterms:W3CDTF">2023-10-02T18:25:11Z</dcterms:modified>
</cp:coreProperties>
</file>