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1" r:id="rId2"/>
    <p:sldId id="282" r:id="rId3"/>
    <p:sldId id="257" r:id="rId4"/>
    <p:sldId id="284" r:id="rId5"/>
    <p:sldId id="274" r:id="rId6"/>
    <p:sldId id="261" r:id="rId7"/>
    <p:sldId id="317" r:id="rId8"/>
    <p:sldId id="318" r:id="rId9"/>
    <p:sldId id="287" r:id="rId10"/>
    <p:sldId id="281" r:id="rId11"/>
    <p:sldId id="288" r:id="rId12"/>
    <p:sldId id="316" r:id="rId13"/>
    <p:sldId id="285" r:id="rId14"/>
    <p:sldId id="315" r:id="rId15"/>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2"/>
    <p:restoredTop sz="85425" autoAdjust="0"/>
  </p:normalViewPr>
  <p:slideViewPr>
    <p:cSldViewPr snapToGrid="0" snapToObjects="1">
      <p:cViewPr>
        <p:scale>
          <a:sx n="30" d="100"/>
          <a:sy n="30" d="100"/>
        </p:scale>
        <p:origin x="-696" y="-72"/>
      </p:cViewPr>
      <p:guideLst>
        <p:guide orient="horz" pos="4320"/>
        <p:guide pos="7680"/>
      </p:guideLst>
    </p:cSldViewPr>
  </p:slideViewPr>
  <p:notesTextViewPr>
    <p:cViewPr>
      <p:scale>
        <a:sx n="1" d="1"/>
        <a:sy n="1" d="1"/>
      </p:scale>
      <p:origin x="0" y="0"/>
    </p:cViewPr>
  </p:notesTextViewPr>
  <p:sorterViewPr>
    <p:cViewPr>
      <p:scale>
        <a:sx n="90" d="100"/>
        <a:sy n="90" d="100"/>
      </p:scale>
      <p:origin x="0" y="12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t>8/31/2020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t>‹#›</a:t>
            </a:fld>
            <a:endParaRPr lang="en-US"/>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mboj.embopress.org/content/34/12/160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DORA is an </a:t>
            </a:r>
            <a:r>
              <a:rPr lang="en-US" baseline="0" smtClean="0"/>
              <a:t>initiative to </a:t>
            </a:r>
            <a:r>
              <a:rPr lang="en-US" baseline="0" dirty="0" smtClean="0"/>
              <a:t>push for real change in research assessment. </a:t>
            </a:r>
            <a:r>
              <a:rPr lang="en-US" dirty="0" smtClean="0"/>
              <a:t>The vision of DORA is</a:t>
            </a:r>
            <a:r>
              <a:rPr lang="en-US" baseline="0" dirty="0" smtClean="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smtClean="0"/>
          </a:p>
          <a:p>
            <a:endParaRPr lang="en-US" dirty="0" smtClean="0"/>
          </a:p>
          <a:p>
            <a:r>
              <a:rPr lang="en-US" dirty="0" smtClean="0"/>
              <a:t>Journal</a:t>
            </a:r>
            <a:r>
              <a:rPr lang="en-US" baseline="0" dirty="0" smtClean="0"/>
              <a:t>-based metrics are often misused and ill applied in research and researcher evaluation. This is happens at key transition points during a researcher’s career, including hiring, promotion, and tenure. </a:t>
            </a:r>
            <a:endParaRPr lang="en-US" dirty="0"/>
          </a:p>
        </p:txBody>
      </p:sp>
    </p:spTree>
    <p:extLst>
      <p:ext uri="{BB962C8B-B14F-4D97-AF65-F5344CB8AC3E}">
        <p14:creationId xmlns:p14="http://schemas.microsoft.com/office/powerpoint/2010/main" val="82765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249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521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Problems with the JIF (from the preamble to the declaration):</a:t>
            </a:r>
          </a:p>
          <a:p>
            <a:pPr marL="349415" indent="-349415">
              <a:buFontTx/>
              <a:buChar char="-"/>
            </a:pPr>
            <a:r>
              <a:rPr lang="en-GB" dirty="0"/>
              <a:t>citation distributions within journals are highly skewed</a:t>
            </a:r>
          </a:p>
          <a:p>
            <a:pPr marL="349415" indent="-349415">
              <a:buFontTx/>
              <a:buChar char="-"/>
            </a:pPr>
            <a:r>
              <a:rPr lang="en-GB" dirty="0"/>
              <a:t>the properties of the Journal Impact Factor are field-specific: it is a composite of multiple, highly diverse article types, including primary research papers and reviews</a:t>
            </a:r>
          </a:p>
          <a:p>
            <a:pPr marL="349415" indent="-349415">
              <a:buFontTx/>
              <a:buChar char="-"/>
            </a:pPr>
            <a:r>
              <a:rPr lang="en-GB" dirty="0"/>
              <a:t>Journal Impact Factors can be manipulated (or “gamed”) by editorial policy</a:t>
            </a:r>
          </a:p>
          <a:p>
            <a:pPr marL="349415" indent="-349415">
              <a:buFontTx/>
              <a:buChar char="-"/>
            </a:pPr>
            <a:r>
              <a:rPr lang="en-GB" dirty="0"/>
              <a:t>data used to calculate the Journal Impact Factors are neither transparent nor openly available to the public</a:t>
            </a:r>
            <a:endParaRPr lang="en-US" dirty="0"/>
          </a:p>
        </p:txBody>
      </p:sp>
    </p:spTree>
    <p:extLst>
      <p:ext uri="{BB962C8B-B14F-4D97-AF65-F5344CB8AC3E}">
        <p14:creationId xmlns:p14="http://schemas.microsoft.com/office/powerpoint/2010/main" val="208189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People may associate DORA with negative thinking, assuming that all the declaration says is “Don’t use JIFs”.  But from the beginning DORA has been a positive enterprise, seeking to foster innovation and responsible practice in research assessment. JIFs (and journal names) are frequently misused as a shortcut because they can quickly be applied to sort large volumes of applications. It</a:t>
            </a:r>
            <a:r>
              <a:rPr lang="en-US" baseline="0" dirty="0" smtClean="0"/>
              <a:t> is important that alternatives to the JIF are time efficient and intuitive.</a:t>
            </a:r>
            <a:endParaRPr lang="en-US" dirty="0" smtClean="0"/>
          </a:p>
        </p:txBody>
      </p:sp>
    </p:spTree>
    <p:extLst>
      <p:ext uri="{BB962C8B-B14F-4D97-AF65-F5344CB8AC3E}">
        <p14:creationId xmlns:p14="http://schemas.microsoft.com/office/powerpoint/2010/main" val="80446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465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872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sfdora.org</a:t>
            </a:r>
            <a:r>
              <a:rPr lang="en-US" dirty="0" smtClean="0"/>
              <a:t>/2020/05/19/rethinking-research-assessment-ideas-for-action/</a:t>
            </a:r>
            <a:endParaRPr lang="en-US" dirty="0"/>
          </a:p>
        </p:txBody>
      </p:sp>
    </p:spTree>
    <p:extLst>
      <p:ext uri="{BB962C8B-B14F-4D97-AF65-F5344CB8AC3E}">
        <p14:creationId xmlns:p14="http://schemas.microsoft.com/office/powerpoint/2010/main" val="33949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Wellcome</a:t>
            </a:r>
            <a:r>
              <a:rPr lang="en-US" dirty="0" smtClean="0"/>
              <a:t> example: https://wellcome.ac.uk/news/how-we-judge-research-outputs-when-making-funding-decisions</a:t>
            </a:r>
          </a:p>
          <a:p>
            <a:r>
              <a:rPr lang="en-US" dirty="0" smtClean="0"/>
              <a:t>Cancer Research</a:t>
            </a:r>
            <a:r>
              <a:rPr lang="en-US" baseline="0" dirty="0" smtClean="0"/>
              <a:t> UK example: https://www.cancerresearchuk.org/funding-for-researchers/research-features/2018-02-20-improving-research-evaluation-dora</a:t>
            </a:r>
          </a:p>
          <a:p>
            <a:endParaRPr lang="en-US" dirty="0"/>
          </a:p>
        </p:txBody>
      </p:sp>
    </p:spTree>
    <p:extLst>
      <p:ext uri="{BB962C8B-B14F-4D97-AF65-F5344CB8AC3E}">
        <p14:creationId xmlns:p14="http://schemas.microsoft.com/office/powerpoint/2010/main" val="82519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t>
            </a:r>
            <a:r>
              <a:rPr lang="en-US" baseline="0" dirty="0" smtClean="0"/>
              <a:t> Southwestern example: https://sfdora.org/2018/05/15/how-to-strengthen-hiring-practices-at-academic-institutions-an-interview-with-dr-sandra-schmid/</a:t>
            </a:r>
          </a:p>
          <a:p>
            <a:pPr marL="0" marR="0" indent="0" algn="l" defTabSz="457200" rtl="0" eaLnBrk="1" fontAlgn="auto" latinLnBrk="0" hangingPunct="1">
              <a:lnSpc>
                <a:spcPct val="117999"/>
              </a:lnSpc>
              <a:spcBef>
                <a:spcPts val="0"/>
              </a:spcBef>
              <a:spcAft>
                <a:spcPts val="0"/>
              </a:spcAft>
              <a:buClrTx/>
              <a:buSzTx/>
              <a:buFontTx/>
              <a:buNone/>
              <a:tabLst/>
              <a:defRPr/>
            </a:pPr>
            <a:r>
              <a:rPr kumimoji="0" lang="en-US" sz="24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Charité</a:t>
            </a:r>
            <a:r>
              <a:rPr kumimoji="0" lang="en-US" sz="2400" b="0" i="0" u="none" strike="noStrike" cap="none" spc="0" normalizeH="0" baseline="0" dirty="0" smtClean="0">
                <a:ln>
                  <a:noFill/>
                </a:ln>
                <a:solidFill>
                  <a:srgbClr val="FFFFFF"/>
                </a:solidFill>
                <a:effectLst/>
                <a:uFillTx/>
                <a:latin typeface="Helvetica Neue"/>
                <a:ea typeface="Helvetica Neue"/>
                <a:cs typeface="Helvetica Neue"/>
                <a:sym typeface="Helvetica Neue"/>
              </a:rPr>
              <a:t> University Hospital: https://sfdora.org/2018/07/06/simple-questions-big-insights-charite-uses-bio-sketch-questions-to-recruit-faculty/</a:t>
            </a:r>
            <a:endParaRPr kumimoji="0" lang="en-US" sz="24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66988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PLOS</a:t>
            </a:r>
            <a:r>
              <a:rPr lang="en-US" baseline="0" dirty="0" smtClean="0"/>
              <a:t> example: https://www.plos.org/dora</a:t>
            </a:r>
          </a:p>
          <a:p>
            <a:r>
              <a:rPr lang="en-US" baseline="0" dirty="0" smtClean="0"/>
              <a:t>Company of Biologists example: http://dev.biologists.org/content/about</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EMBO examples: </a:t>
            </a:r>
            <a:r>
              <a:rPr lang="en-US" dirty="0" smtClean="0"/>
              <a:t>http://emboj.embopress.org/about#bibliometrics; </a:t>
            </a:r>
            <a:r>
              <a:rPr lang="en-US" sz="2200" u="sng" dirty="0" smtClean="0">
                <a:effectLst/>
                <a:latin typeface="Helvetica Neue"/>
                <a:ea typeface="Helvetica Neue"/>
                <a:cs typeface="Helvetica Neue"/>
                <a:sym typeface="Helvetica Neue"/>
                <a:hlinkClick r:id="rId3"/>
              </a:rPr>
              <a:t>http://emboj.embopress.org/content/34/12/1601</a:t>
            </a:r>
            <a:endParaRPr lang="en-US" sz="22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65805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0"/>
            <a:ext cx="24384000" cy="1935126"/>
          </a:xfrm>
          <a:prstGeom prst="rect">
            <a:avLst/>
          </a:prstGeom>
        </p:spPr>
        <p:txBody>
          <a:bodyPr>
            <a:normAutofit/>
          </a:bodyPr>
          <a:lstStyle>
            <a:lvl1pPr>
              <a:defRPr sz="9600" baseline="0">
                <a:latin typeface="Calibri"/>
                <a:ea typeface="Calibri"/>
                <a:cs typeface="Calibri"/>
                <a:sym typeface="Calibri"/>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buClrTx/>
              <a:defRPr>
                <a:latin typeface="Calibri"/>
                <a:ea typeface="Calibri"/>
                <a:cs typeface="Calibri"/>
                <a:sym typeface="Calibri"/>
              </a:defRPr>
            </a:lvl1pPr>
            <a:lvl2pPr>
              <a:buClrTx/>
              <a:defRPr>
                <a:latin typeface="Calibri"/>
                <a:ea typeface="Calibri"/>
                <a:cs typeface="Calibri"/>
                <a:sym typeface="Calibri"/>
              </a:defRPr>
            </a:lvl2pPr>
            <a:lvl3pPr>
              <a:buClrTx/>
              <a:defRPr>
                <a:latin typeface="Calibri"/>
                <a:ea typeface="Calibri"/>
                <a:cs typeface="Calibri"/>
                <a:sym typeface="Calibri"/>
              </a:defRPr>
            </a:lvl3pPr>
            <a:lvl4pPr>
              <a:buClrTx/>
              <a:defRPr>
                <a:latin typeface="Calibri"/>
                <a:ea typeface="Calibri"/>
                <a:cs typeface="Calibri"/>
                <a:sym typeface="Calibri"/>
              </a:defRPr>
            </a:lvl4pPr>
            <a:lvl5pPr>
              <a:buClrTx/>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18" Type="http://schemas.openxmlformats.org/officeDocument/2006/relationships/image" Target="../media/image31.gif"/><Relationship Id="rId26" Type="http://schemas.openxmlformats.org/officeDocument/2006/relationships/image" Target="../media/image39.tiff"/><Relationship Id="rId3" Type="http://schemas.openxmlformats.org/officeDocument/2006/relationships/image" Target="../media/image4.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tiff"/><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jpeg"/><Relationship Id="rId24" Type="http://schemas.openxmlformats.org/officeDocument/2006/relationships/image" Target="../media/image37.jpeg"/><Relationship Id="rId5" Type="http://schemas.openxmlformats.org/officeDocument/2006/relationships/image" Target="../media/image18.jpeg"/><Relationship Id="rId15" Type="http://schemas.openxmlformats.org/officeDocument/2006/relationships/image" Target="../media/image28.tiff"/><Relationship Id="rId23" Type="http://schemas.openxmlformats.org/officeDocument/2006/relationships/image" Target="../media/image36.png"/><Relationship Id="rId28" Type="http://schemas.openxmlformats.org/officeDocument/2006/relationships/image" Target="../media/image41.tiff"/><Relationship Id="rId10" Type="http://schemas.openxmlformats.org/officeDocument/2006/relationships/image" Target="../media/image23.jpeg"/><Relationship Id="rId19" Type="http://schemas.openxmlformats.org/officeDocument/2006/relationships/image" Target="../media/image32.tiff"/><Relationship Id="rId31" Type="http://schemas.openxmlformats.org/officeDocument/2006/relationships/image" Target="../media/image44.tiff"/><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tiff"/><Relationship Id="rId22" Type="http://schemas.openxmlformats.org/officeDocument/2006/relationships/image" Target="../media/image35.tiff"/><Relationship Id="rId27" Type="http://schemas.openxmlformats.org/officeDocument/2006/relationships/image" Target="../media/image40.tiff"/><Relationship Id="rId30" Type="http://schemas.openxmlformats.org/officeDocument/2006/relationships/image" Target="../media/image43.tiff"/></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image" Target="../media/image4.png"/><Relationship Id="rId16" Type="http://schemas.openxmlformats.org/officeDocument/2006/relationships/image" Target="../media/image58.tiff"/><Relationship Id="rId1" Type="http://schemas.openxmlformats.org/officeDocument/2006/relationships/slideLayout" Target="../slideLayouts/slideLayout6.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png"/><Relationship Id="rId15" Type="http://schemas.openxmlformats.org/officeDocument/2006/relationships/image" Target="../media/image57.tiff"/><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D6B21C6A-3ECF-B54E-9752-91CE24409F94}"/>
              </a:ext>
            </a:extLst>
          </p:cNvPr>
          <p:cNvSpPr>
            <a:spLocks noGrp="1"/>
          </p:cNvSpPr>
          <p:nvPr>
            <p:ph type="body" sz="quarter" idx="1"/>
          </p:nvPr>
        </p:nvSpPr>
        <p:spPr>
          <a:xfrm>
            <a:off x="868516" y="1409429"/>
            <a:ext cx="23114000" cy="4284626"/>
          </a:xfrm>
        </p:spPr>
        <p:txBody>
          <a:bodyPr>
            <a:normAutofit/>
          </a:bodyPr>
          <a:lstStyle/>
          <a:p>
            <a:pPr algn="l"/>
            <a:r>
              <a:rPr lang="en-US" sz="4000" dirty="0" smtClean="0">
                <a:solidFill>
                  <a:schemeClr val="accent4">
                    <a:lumMod val="20000"/>
                    <a:lumOff val="80000"/>
                  </a:schemeClr>
                </a:solidFill>
                <a:latin typeface="Calibri" panose="020F0502020204030204" pitchFamily="34" charset="0"/>
                <a:cs typeface="Calibri" panose="020F0502020204030204" pitchFamily="34" charset="0"/>
              </a:rPr>
              <a:t>Notes and additional resources for users are included in the notes section.</a:t>
            </a:r>
          </a:p>
          <a:p>
            <a:pPr algn="l"/>
            <a:endParaRPr lang="en-US" sz="4000" dirty="0" smtClean="0">
              <a:solidFill>
                <a:schemeClr val="accent4">
                  <a:lumMod val="20000"/>
                  <a:lumOff val="80000"/>
                </a:schemeClr>
              </a:solidFill>
              <a:latin typeface="Calibri" panose="020F0502020204030204" pitchFamily="34" charset="0"/>
              <a:cs typeface="Calibri" panose="020F0502020204030204" pitchFamily="34" charset="0"/>
            </a:endParaRPr>
          </a:p>
          <a:p>
            <a:pPr algn="l"/>
            <a:r>
              <a:rPr lang="en-US" sz="4000" dirty="0" smtClean="0">
                <a:solidFill>
                  <a:schemeClr val="accent4">
                    <a:lumMod val="20000"/>
                    <a:lumOff val="80000"/>
                  </a:schemeClr>
                </a:solidFill>
                <a:latin typeface="Calibri" panose="020F0502020204030204" pitchFamily="34" charset="0"/>
                <a:cs typeface="Calibri" panose="020F0502020204030204" pitchFamily="34" charset="0"/>
              </a:rPr>
              <a:t>This content is available under a Creative Commons Attribution License.  Logos are trademarks or registered trademarks of their respective organizations and may not be reused or reproduced without permission.</a:t>
            </a:r>
            <a:endParaRPr lang="en-US" sz="4000" dirty="0">
              <a:solidFill>
                <a:schemeClr val="accent4">
                  <a:lumMod val="20000"/>
                  <a:lumOff val="80000"/>
                </a:schemeClr>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16" y="4122971"/>
            <a:ext cx="259571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55436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6509"/>
            <a:ext cx="24384000" cy="1935126"/>
          </a:xfrm>
        </p:spPr>
        <p:txBody>
          <a:bodyPr/>
          <a:lstStyle/>
          <a:p>
            <a:r>
              <a:rPr lang="en-US" dirty="0" smtClean="0"/>
              <a:t>Change is happening: Research Institutes</a:t>
            </a:r>
            <a:endParaRPr lang="en-US" dirty="0"/>
          </a:p>
        </p:txBody>
      </p:sp>
      <p:grpSp>
        <p:nvGrpSpPr>
          <p:cNvPr id="8" name="Group 7"/>
          <p:cNvGrpSpPr/>
          <p:nvPr/>
        </p:nvGrpSpPr>
        <p:grpSpPr>
          <a:xfrm>
            <a:off x="1261320" y="2562242"/>
            <a:ext cx="6629400" cy="7248531"/>
            <a:chOff x="12051240" y="2839852"/>
            <a:chExt cx="6629400" cy="7248531"/>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3709"/>
            <a:stretch/>
          </p:blipFill>
          <p:spPr bwMode="auto">
            <a:xfrm>
              <a:off x="12051240" y="2839852"/>
              <a:ext cx="6629400" cy="586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051240" y="9062461"/>
              <a:ext cx="576119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FFFFFF"/>
                  </a:solidFill>
                  <a:effectLst/>
                  <a:uFillTx/>
                  <a:latin typeface="Helvetica Neue"/>
                  <a:ea typeface="Helvetica Neue"/>
                  <a:cs typeface="Helvetica Neue"/>
                  <a:sym typeface="Helvetica Neue"/>
                </a:rPr>
                <a:t>UT Southwestern</a:t>
              </a:r>
              <a:r>
                <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rPr>
                <a:t> Medical Center</a:t>
              </a: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Dallas, </a:t>
              </a:r>
              <a:r>
                <a:rPr lang="en-US" b="0" dirty="0" smtClean="0"/>
                <a:t>Texas</a:t>
              </a:r>
              <a:endParaRPr lang="en-US" b="0" baseline="0" dirty="0" smtClean="0"/>
            </a:p>
          </p:txBody>
        </p:sp>
      </p:grpSp>
      <p:grpSp>
        <p:nvGrpSpPr>
          <p:cNvPr id="7" name="Group 6"/>
          <p:cNvGrpSpPr/>
          <p:nvPr/>
        </p:nvGrpSpPr>
        <p:grpSpPr>
          <a:xfrm>
            <a:off x="9214319" y="2562242"/>
            <a:ext cx="7623085" cy="10661817"/>
            <a:chOff x="1416981" y="2839852"/>
            <a:chExt cx="7623085" cy="10661817"/>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981" y="2839852"/>
              <a:ext cx="7623085" cy="93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16981" y="12475747"/>
              <a:ext cx="46278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Charité</a:t>
              </a:r>
              <a:r>
                <a:rPr kumimoji="0" lang="en-US" sz="3000" b="0" i="0" u="none" strike="noStrike" cap="none" spc="0" normalizeH="0" baseline="0" dirty="0" smtClean="0">
                  <a:ln>
                    <a:noFill/>
                  </a:ln>
                  <a:solidFill>
                    <a:srgbClr val="FFFFFF"/>
                  </a:solidFill>
                  <a:effectLst/>
                  <a:uFillTx/>
                  <a:latin typeface="Helvetica Neue"/>
                  <a:ea typeface="Helvetica Neue"/>
                  <a:cs typeface="Helvetica Neue"/>
                  <a:sym typeface="Helvetica Neue"/>
                </a:rPr>
                <a:t> University Hospital</a:t>
              </a:r>
              <a:endPar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Berlin, Germany</a:t>
              </a:r>
            </a:p>
          </p:txBody>
        </p:sp>
      </p:grpSp>
      <p:sp>
        <p:nvSpPr>
          <p:cNvPr id="6" name="Rectangle 5"/>
          <p:cNvSpPr/>
          <p:nvPr/>
        </p:nvSpPr>
        <p:spPr>
          <a:xfrm>
            <a:off x="1261321" y="10397850"/>
            <a:ext cx="6851902" cy="2400657"/>
          </a:xfrm>
          <a:prstGeom prst="rect">
            <a:avLst/>
          </a:prstGeom>
        </p:spPr>
        <p:txBody>
          <a:bodyPr wrap="square">
            <a:spAutoFit/>
          </a:bodyPr>
          <a:lstStyle/>
          <a:p>
            <a:pPr algn="l"/>
            <a:r>
              <a:rPr lang="en-US" b="0" dirty="0" smtClean="0"/>
              <a:t>Candidates receive questions before Skype interviews, so they have time to reflect. The goal is to identify thoughtful individuals, in addition to candidates who process information quickly.</a:t>
            </a:r>
            <a:endParaRPr lang="en-US" b="0" dirty="0"/>
          </a:p>
        </p:txBody>
      </p:sp>
      <p:sp>
        <p:nvSpPr>
          <p:cNvPr id="19" name="Rectangle 18"/>
          <p:cNvSpPr/>
          <p:nvPr/>
        </p:nvSpPr>
        <p:spPr>
          <a:xfrm>
            <a:off x="17207345" y="2562242"/>
            <a:ext cx="6284422" cy="5170646"/>
          </a:xfrm>
          <a:prstGeom prst="rect">
            <a:avLst/>
          </a:prstGeom>
        </p:spPr>
        <p:txBody>
          <a:bodyPr wrap="square">
            <a:spAutoFit/>
          </a:bodyPr>
          <a:lstStyle/>
          <a:p>
            <a:pPr algn="l"/>
            <a:r>
              <a:rPr lang="en-US" b="0" dirty="0" smtClean="0"/>
              <a:t>Application includes:</a:t>
            </a:r>
          </a:p>
          <a:p>
            <a:pPr marL="457200" indent="-457200" algn="l">
              <a:buFont typeface="Arial" pitchFamily="34" charset="0"/>
              <a:buChar char="•"/>
            </a:pPr>
            <a:r>
              <a:rPr lang="en-US" b="0" dirty="0" smtClean="0"/>
              <a:t>Contribution to research field</a:t>
            </a:r>
          </a:p>
          <a:p>
            <a:pPr marL="457200" indent="-457200" algn="l">
              <a:buFont typeface="Arial" pitchFamily="34" charset="0"/>
              <a:buChar char="•"/>
            </a:pPr>
            <a:r>
              <a:rPr lang="en-US" b="0" dirty="0" smtClean="0"/>
              <a:t>Open Science</a:t>
            </a:r>
          </a:p>
          <a:p>
            <a:pPr marL="457200" indent="-457200" algn="l">
              <a:buFont typeface="Arial" pitchFamily="34" charset="0"/>
              <a:buChar char="•"/>
            </a:pPr>
            <a:r>
              <a:rPr lang="en-US" b="0" dirty="0" smtClean="0"/>
              <a:t>Team Science</a:t>
            </a:r>
          </a:p>
          <a:p>
            <a:pPr marL="457200" indent="-457200" algn="l">
              <a:buFont typeface="Arial" pitchFamily="34" charset="0"/>
              <a:buChar char="•"/>
            </a:pPr>
            <a:r>
              <a:rPr lang="en-US" b="0" dirty="0" smtClean="0"/>
              <a:t>Interactions with stakeholders</a:t>
            </a:r>
          </a:p>
          <a:p>
            <a:pPr marL="457200" indent="-457200" algn="l">
              <a:buFont typeface="Arial" pitchFamily="34" charset="0"/>
              <a:buChar char="•"/>
            </a:pPr>
            <a:endParaRPr lang="en-US" b="0" dirty="0" smtClean="0"/>
          </a:p>
          <a:p>
            <a:pPr algn="l"/>
            <a:r>
              <a:rPr lang="en-US" b="0" dirty="0" smtClean="0"/>
              <a:t>Staff member sits on hiring deliberation meetings as a neutral party to promote balanced discussions</a:t>
            </a:r>
          </a:p>
          <a:p>
            <a:pPr marL="457200" indent="-457200" algn="l">
              <a:buFont typeface="Arial" pitchFamily="34" charset="0"/>
              <a:buChar char="•"/>
            </a:pPr>
            <a:endParaRPr lang="en-US" b="0" dirty="0"/>
          </a:p>
        </p:txBody>
      </p:sp>
      <p:pic>
        <p:nvPicPr>
          <p:cNvPr id="12"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2715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500"/>
            <a:ext cx="24384000" cy="1935126"/>
          </a:xfrm>
        </p:spPr>
        <p:txBody>
          <a:bodyPr/>
          <a:lstStyle/>
          <a:p>
            <a:r>
              <a:rPr lang="en-US" dirty="0"/>
              <a:t>Change is </a:t>
            </a:r>
            <a:r>
              <a:rPr lang="en-US" dirty="0" smtClean="0"/>
              <a:t>happening: Publishers</a:t>
            </a:r>
            <a:endParaRPr lang="en-US" dirty="0"/>
          </a:p>
        </p:txBody>
      </p:sp>
      <p:sp>
        <p:nvSpPr>
          <p:cNvPr id="11" name="TextBox 10"/>
          <p:cNvSpPr txBox="1"/>
          <p:nvPr/>
        </p:nvSpPr>
        <p:spPr>
          <a:xfrm>
            <a:off x="17319695" y="7414533"/>
            <a:ext cx="469359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b="0" dirty="0" smtClean="0"/>
              <a:t>The Company of Biologists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Cambridge,</a:t>
            </a:r>
            <a:r>
              <a:rPr lang="en-US" b="0" dirty="0" smtClean="0"/>
              <a:t> UK</a:t>
            </a:r>
            <a:endParaRPr lang="en-US" b="0" baseline="0" dirty="0" smtClean="0"/>
          </a:p>
        </p:txBody>
      </p:sp>
      <p:grpSp>
        <p:nvGrpSpPr>
          <p:cNvPr id="3" name="Group 2"/>
          <p:cNvGrpSpPr/>
          <p:nvPr/>
        </p:nvGrpSpPr>
        <p:grpSpPr>
          <a:xfrm>
            <a:off x="17319695" y="2855035"/>
            <a:ext cx="5972175" cy="7226217"/>
            <a:chOff x="13366258" y="3156311"/>
            <a:chExt cx="5972175" cy="7226217"/>
          </a:xfrm>
        </p:grpSpPr>
        <p:grpSp>
          <p:nvGrpSpPr>
            <p:cNvPr id="4" name="Group 3"/>
            <p:cNvGrpSpPr/>
            <p:nvPr/>
          </p:nvGrpSpPr>
          <p:grpSpPr>
            <a:xfrm>
              <a:off x="13366258" y="3156311"/>
              <a:ext cx="5972175" cy="4066875"/>
              <a:chOff x="9205913" y="2230252"/>
              <a:chExt cx="5972175" cy="4066875"/>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6473"/>
              <a:stretch/>
            </p:blipFill>
            <p:spPr bwMode="auto">
              <a:xfrm>
                <a:off x="9205913" y="4363853"/>
                <a:ext cx="5972175" cy="193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20633"/>
              <a:stretch/>
            </p:blipFill>
            <p:spPr bwMode="auto">
              <a:xfrm>
                <a:off x="9205913" y="2230252"/>
                <a:ext cx="59721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13366258" y="8894941"/>
              <a:ext cx="5972175"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0" u="none" strike="noStrike" cap="none" spc="0" normalizeH="0" baseline="0" dirty="0" smtClean="0">
                  <a:ln>
                    <a:noFill/>
                  </a:ln>
                  <a:solidFill>
                    <a:schemeClr val="tx1"/>
                  </a:solidFill>
                  <a:effectLst/>
                  <a:uFillTx/>
                  <a:sym typeface="Helvetica Neue"/>
                </a:rPr>
                <a:t>“Development uses a number of metrics that together provide</a:t>
              </a:r>
              <a:r>
                <a:rPr kumimoji="0" lang="en-US" b="0" u="none" strike="noStrike" cap="none" spc="0" normalizeH="0" dirty="0" smtClean="0">
                  <a:ln>
                    <a:noFill/>
                  </a:ln>
                  <a:solidFill>
                    <a:schemeClr val="tx1"/>
                  </a:solidFill>
                  <a:effectLst/>
                  <a:uFillTx/>
                  <a:sym typeface="Helvetica Neue"/>
                </a:rPr>
                <a:t> a rich view of the journal’s performance”</a:t>
              </a:r>
              <a:endParaRPr lang="en-US" b="0" baseline="0" dirty="0" smtClean="0">
                <a:solidFill>
                  <a:schemeClr val="tx1"/>
                </a:solidFill>
              </a:endParaRPr>
            </a:p>
          </p:txBody>
        </p:sp>
      </p:grpSp>
      <p:sp>
        <p:nvSpPr>
          <p:cNvPr id="13" name="TextBox 12"/>
          <p:cNvSpPr txBox="1"/>
          <p:nvPr/>
        </p:nvSpPr>
        <p:spPr>
          <a:xfrm>
            <a:off x="11123782" y="4620086"/>
            <a:ext cx="531568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smtClean="0"/>
              <a:t>Dedicated page on website describing how its journals comply with DORA recommendations</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3161" r="24900" b="76721"/>
          <a:stretch/>
        </p:blipFill>
        <p:spPr bwMode="auto">
          <a:xfrm>
            <a:off x="1012934" y="3247192"/>
            <a:ext cx="9699811" cy="67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123782" y="3247192"/>
            <a:ext cx="439383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PLOS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San Francisco, California</a:t>
            </a:r>
          </a:p>
        </p:txBody>
      </p:sp>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9158" t="31107" r="68052" b="61562"/>
          <a:stretch/>
        </p:blipFill>
        <p:spPr bwMode="auto">
          <a:xfrm>
            <a:off x="1012934" y="8440455"/>
            <a:ext cx="4649555" cy="137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533" t="25493" r="6367" b="16643"/>
          <a:stretch/>
        </p:blipFill>
        <p:spPr bwMode="auto">
          <a:xfrm>
            <a:off x="1012934" y="3934947"/>
            <a:ext cx="9699811" cy="38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298565" y="9768930"/>
            <a:ext cx="799065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3" indent="-457200" algn="l">
              <a:buFont typeface="Arial" pitchFamily="34" charset="0"/>
              <a:buChar char="•"/>
            </a:pPr>
            <a:r>
              <a:rPr lang="en-US" b="0" dirty="0" smtClean="0"/>
              <a:t>Acknowledges DORA signature</a:t>
            </a:r>
          </a:p>
          <a:p>
            <a:pPr marL="457200" lvl="3" indent="-457200" algn="l">
              <a:buFont typeface="Arial" pitchFamily="34" charset="0"/>
              <a:buChar char="•"/>
            </a:pPr>
            <a:r>
              <a:rPr lang="en-US" b="0" dirty="0" smtClean="0"/>
              <a:t>Shows citation distributions for its journals</a:t>
            </a:r>
          </a:p>
          <a:p>
            <a:pPr marL="457200" lvl="3" indent="-457200" algn="l">
              <a:buFont typeface="Arial" pitchFamily="34" charset="0"/>
              <a:buChar char="•"/>
            </a:pPr>
            <a:r>
              <a:rPr lang="en-US" b="0" dirty="0" smtClean="0"/>
              <a:t>Presents all available </a:t>
            </a:r>
            <a:r>
              <a:rPr lang="en-US" b="0" dirty="0"/>
              <a:t>metrics side-by-side </a:t>
            </a:r>
            <a:r>
              <a:rPr lang="en-US" b="0" dirty="0" smtClean="0"/>
              <a:t>and rounded to single digits</a:t>
            </a:r>
          </a:p>
        </p:txBody>
      </p:sp>
      <p:sp>
        <p:nvSpPr>
          <p:cNvPr id="20" name="TextBox 19"/>
          <p:cNvSpPr txBox="1"/>
          <p:nvPr/>
        </p:nvSpPr>
        <p:spPr>
          <a:xfrm>
            <a:off x="9329047" y="8523240"/>
            <a:ext cx="375263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EMBO Press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Heidelberg, Germany</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934" y="9975882"/>
            <a:ext cx="7961524" cy="341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hatch\Desktop\dora-logo whit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7612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prstGeom prst="rect">
            <a:avLst/>
          </a:prstGeom>
        </p:spPr>
        <p:txBody>
          <a:bodyPr/>
          <a:lstStyle/>
          <a:p>
            <a:r>
              <a:t>What can you do? </a:t>
            </a:r>
          </a:p>
        </p:txBody>
      </p:sp>
      <p:sp>
        <p:nvSpPr>
          <p:cNvPr id="216" name="Content Placeholder 2"/>
          <p:cNvSpPr txBox="1">
            <a:spLocks noGrp="1"/>
          </p:cNvSpPr>
          <p:nvPr>
            <p:ph type="body" idx="1"/>
          </p:nvPr>
        </p:nvSpPr>
        <p:spPr>
          <a:xfrm>
            <a:off x="1689100" y="3149600"/>
            <a:ext cx="10665933" cy="9296400"/>
          </a:xfrm>
          <a:prstGeom prst="rect">
            <a:avLst/>
          </a:prstGeom>
        </p:spPr>
        <p:txBody>
          <a:bodyPr anchor="t">
            <a:normAutofit fontScale="92500"/>
          </a:bodyPr>
          <a:lstStyle/>
          <a:p>
            <a:pPr marL="914400" indent="-914400" defTabSz="784225">
              <a:spcBef>
                <a:spcPts val="5600"/>
              </a:spcBef>
              <a:buSzPct val="100000"/>
              <a:buFont typeface="+mj-lt"/>
              <a:buAutoNum type="arabicPeriod"/>
              <a:defRPr sz="4560"/>
            </a:pPr>
            <a:r>
              <a:rPr sz="4400" dirty="0"/>
              <a:t>Sign DORA</a:t>
            </a:r>
          </a:p>
          <a:p>
            <a:pPr marL="914400" indent="-914400" defTabSz="784225">
              <a:spcBef>
                <a:spcPts val="5600"/>
              </a:spcBef>
              <a:buSzPct val="100000"/>
              <a:buFont typeface="+mj-lt"/>
              <a:buAutoNum type="arabicPeriod"/>
              <a:defRPr sz="4560"/>
            </a:pPr>
            <a:r>
              <a:rPr lang="en-GB" sz="4400" dirty="0" smtClean="0"/>
              <a:t>Ask your institution/employer to review assessment practices</a:t>
            </a:r>
            <a:endParaRPr sz="4400" dirty="0"/>
          </a:p>
          <a:p>
            <a:pPr marL="914400" indent="-914400" defTabSz="784225">
              <a:spcBef>
                <a:spcPts val="5600"/>
              </a:spcBef>
              <a:buSzPct val="100000"/>
              <a:buFont typeface="+mj-lt"/>
              <a:buAutoNum type="arabicPeriod"/>
              <a:defRPr sz="4560"/>
            </a:pPr>
            <a:r>
              <a:rPr lang="en-GB" sz="4400" dirty="0"/>
              <a:t>Use our collection of good practices to  implement </a:t>
            </a:r>
            <a:r>
              <a:rPr sz="4400" dirty="0"/>
              <a:t>change</a:t>
            </a:r>
          </a:p>
          <a:p>
            <a:pPr marL="914400" indent="-914400" defTabSz="784225">
              <a:spcBef>
                <a:spcPts val="5600"/>
              </a:spcBef>
              <a:buSzPct val="100000"/>
              <a:buFont typeface="+mj-lt"/>
              <a:buAutoNum type="arabicPeriod"/>
              <a:defRPr sz="4560"/>
            </a:pPr>
            <a:r>
              <a:rPr sz="4400" dirty="0"/>
              <a:t>Tell us</a:t>
            </a:r>
            <a:r>
              <a:rPr lang="en-GB" sz="4400" dirty="0"/>
              <a:t> about how you improved </a:t>
            </a:r>
            <a:r>
              <a:rPr lang="en-GB" sz="4400" dirty="0" smtClean="0"/>
              <a:t>assessment </a:t>
            </a:r>
            <a:r>
              <a:rPr lang="en-GB" sz="4400" dirty="0"/>
              <a:t>so we can </a:t>
            </a:r>
            <a:r>
              <a:rPr lang="en-GB" sz="4400" dirty="0" smtClean="0"/>
              <a:t>share your ideas with others</a:t>
            </a:r>
          </a:p>
          <a:p>
            <a:pPr marL="0" indent="0" defTabSz="784225">
              <a:spcBef>
                <a:spcPts val="5600"/>
              </a:spcBef>
              <a:buSzPct val="100000"/>
              <a:buNone/>
              <a:defRPr sz="4560"/>
            </a:pPr>
            <a:r>
              <a:rPr lang="en-GB" sz="4400" dirty="0" smtClean="0"/>
              <a:t>				</a:t>
            </a:r>
            <a:r>
              <a:rPr lang="en-GB" sz="4400" dirty="0" err="1" smtClean="0"/>
              <a:t>sfdora.org</a:t>
            </a:r>
            <a:r>
              <a:rPr lang="en-GB" sz="4400" dirty="0" smtClean="0"/>
              <a:t>/contact</a:t>
            </a:r>
          </a:p>
          <a:p>
            <a:pPr marL="635000" lvl="1" indent="0" defTabSz="784225">
              <a:spcBef>
                <a:spcPts val="3200"/>
              </a:spcBef>
              <a:buSzPct val="100000"/>
              <a:buNone/>
              <a:defRPr sz="4560"/>
            </a:pPr>
            <a:r>
              <a:rPr lang="en-US" sz="4400" dirty="0" smtClean="0"/>
              <a:t>   @</a:t>
            </a:r>
            <a:r>
              <a:rPr lang="en-US" sz="4400" dirty="0" err="1" smtClean="0"/>
              <a:t>DORAssessment</a:t>
            </a:r>
            <a:r>
              <a:rPr lang="en-US" sz="4400" dirty="0" smtClean="0"/>
              <a:t>   #AssessingResearch</a:t>
            </a:r>
            <a:endParaRPr sz="4400" dirty="0"/>
          </a:p>
        </p:txBody>
      </p:sp>
      <p:pic>
        <p:nvPicPr>
          <p:cNvPr id="218" name="Picture 3" descr="Picture 3"/>
          <p:cNvPicPr>
            <a:picLocks noChangeAspect="1"/>
          </p:cNvPicPr>
          <p:nvPr/>
        </p:nvPicPr>
        <p:blipFill>
          <a:blip r:embed="rId3">
            <a:extLst/>
          </a:blip>
          <a:srcRect l="32864" t="8457" r="31854" b="22325"/>
          <a:stretch>
            <a:fillRect/>
          </a:stretch>
        </p:blipFill>
        <p:spPr>
          <a:xfrm>
            <a:off x="12828291" y="3149599"/>
            <a:ext cx="4389581" cy="10058401"/>
          </a:xfrm>
          <a:prstGeom prst="rect">
            <a:avLst/>
          </a:prstGeom>
          <a:ln w="12700">
            <a:miter lim="400000"/>
          </a:ln>
        </p:spPr>
      </p:pic>
      <p:pic>
        <p:nvPicPr>
          <p:cNvPr id="220" name="Picture 3" descr="Picture 3"/>
          <p:cNvPicPr>
            <a:picLocks noChangeAspect="1"/>
          </p:cNvPicPr>
          <p:nvPr/>
        </p:nvPicPr>
        <p:blipFill>
          <a:blip r:embed="rId4">
            <a:extLst/>
          </a:blip>
          <a:stretch>
            <a:fillRect/>
          </a:stretch>
        </p:blipFill>
        <p:spPr>
          <a:xfrm>
            <a:off x="17852712" y="3149599"/>
            <a:ext cx="3200401" cy="3200401"/>
          </a:xfrm>
          <a:prstGeom prst="rect">
            <a:avLst/>
          </a:prstGeom>
          <a:ln w="12700">
            <a:miter lim="400000"/>
          </a:ln>
        </p:spPr>
      </p:pic>
      <p:pic>
        <p:nvPicPr>
          <p:cNvPr id="8"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Picture 16"/>
          <p:cNvPicPr>
            <a:picLocks noChangeAspect="1"/>
          </p:cNvPicPr>
          <p:nvPr/>
        </p:nvPicPr>
        <p:blipFill>
          <a:blip r:embed="rId6">
            <a:extLst/>
          </a:blip>
          <a:stretch>
            <a:fillRect/>
          </a:stretch>
        </p:blipFill>
        <p:spPr>
          <a:xfrm>
            <a:off x="1993900" y="11496701"/>
            <a:ext cx="609601" cy="609601"/>
          </a:xfrm>
          <a:prstGeom prst="rect">
            <a:avLst/>
          </a:prstGeom>
          <a:ln w="12700">
            <a:miter lim="400000"/>
          </a:ln>
        </p:spPr>
      </p:pic>
    </p:spTree>
    <p:extLst>
      <p:ext uri="{BB962C8B-B14F-4D97-AF65-F5344CB8AC3E}">
        <p14:creationId xmlns:p14="http://schemas.microsoft.com/office/powerpoint/2010/main" val="105646559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0" y="46246"/>
            <a:ext cx="24384000" cy="1935126"/>
          </a:xfrm>
          <a:prstGeom prst="rect">
            <a:avLst/>
          </a:prstGeom>
        </p:spPr>
        <p:txBody>
          <a:bodyPr>
            <a:normAutofit/>
          </a:bodyPr>
          <a:lstStyle/>
          <a:p>
            <a:r>
              <a:rPr lang="en-GB" sz="7200" dirty="0" smtClean="0"/>
              <a:t>Member organizations, Steering Committee and Staff</a:t>
            </a:r>
            <a:endParaRPr sz="7200" dirty="0"/>
          </a:p>
        </p:txBody>
      </p:sp>
      <p:pic>
        <p:nvPicPr>
          <p:cNvPr id="8"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ika Shugart"/>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741" y="10490041"/>
            <a:ext cx="192024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4" name="AutoShape 9" descr="Image result for veronique kier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11" descr="Image result for veronique kierm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p:nvPr/>
        </p:nvSpPr>
        <p:spPr>
          <a:xfrm>
            <a:off x="190193" y="6403352"/>
            <a:ext cx="4167001" cy="892552"/>
          </a:xfrm>
          <a:prstGeom prst="rect">
            <a:avLst/>
          </a:prstGeom>
        </p:spPr>
        <p:txBody>
          <a:bodyPr wrap="square">
            <a:spAutoFit/>
          </a:bodyPr>
          <a:lstStyle/>
          <a:p>
            <a:r>
              <a:rPr lang="en-US" sz="2600" b="0" dirty="0" smtClean="0"/>
              <a:t>Stephen Curry, Chair</a:t>
            </a:r>
          </a:p>
          <a:p>
            <a:r>
              <a:rPr lang="en-US" sz="2600" b="0" dirty="0" smtClean="0"/>
              <a:t>Imperial College London</a:t>
            </a:r>
            <a:endParaRPr lang="en-US" sz="2600" dirty="0"/>
          </a:p>
        </p:txBody>
      </p:sp>
      <p:pic>
        <p:nvPicPr>
          <p:cNvPr id="1041" name="Picture 17" descr="Image result for catriona maccallum"/>
          <p:cNvPicPr>
            <a:picLocks noChangeArrowheads="1"/>
          </p:cNvPicPr>
          <p:nvPr/>
        </p:nvPicPr>
        <p:blipFill rotWithShape="1">
          <a:blip r:embed="rId5">
            <a:extLst>
              <a:ext uri="{28A0092B-C50C-407E-A947-70E740481C1C}">
                <a14:useLocalDpi xmlns:a14="http://schemas.microsoft.com/office/drawing/2010/main" val="0"/>
              </a:ext>
            </a:extLst>
          </a:blip>
          <a:srcRect b="12667"/>
          <a:stretch/>
        </p:blipFill>
        <p:spPr bwMode="auto">
          <a:xfrm>
            <a:off x="6978028" y="7552075"/>
            <a:ext cx="1920240" cy="1920240"/>
          </a:xfrm>
          <a:prstGeom prst="ellipse">
            <a:avLst/>
          </a:prstGeom>
          <a:noFill/>
          <a:extLst>
            <a:ext uri="{909E8E84-426E-40DD-AFC4-6F175D3DCCD1}">
              <a14:hiddenFill xmlns:a14="http://schemas.microsoft.com/office/drawing/2010/main">
                <a:solidFill>
                  <a:srgbClr val="FFFFFF"/>
                </a:solidFill>
              </a14:hiddenFill>
            </a:ext>
          </a:extLst>
        </p:spPr>
      </p:pic>
      <p:pic>
        <p:nvPicPr>
          <p:cNvPr id="1043" name="Picture 19" descr="Image result for Erin McKiern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79179" y="7480879"/>
            <a:ext cx="1920239" cy="1920240"/>
          </a:xfrm>
          <a:prstGeom prst="ellipse">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Claire Moulton Company of Biologists"/>
          <p:cNvPicPr>
            <a:picLocks noChangeAspect="1" noChangeArrowheads="1"/>
          </p:cNvPicPr>
          <p:nvPr/>
        </p:nvPicPr>
        <p:blipFill rotWithShape="1">
          <a:blip r:embed="rId7">
            <a:extLst>
              <a:ext uri="{28A0092B-C50C-407E-A947-70E740481C1C}">
                <a14:useLocalDpi xmlns:a14="http://schemas.microsoft.com/office/drawing/2010/main" val="0"/>
              </a:ext>
            </a:extLst>
          </a:blip>
          <a:srcRect r="32293" b="32686"/>
          <a:stretch/>
        </p:blipFill>
        <p:spPr bwMode="auto">
          <a:xfrm>
            <a:off x="1133387" y="10537481"/>
            <a:ext cx="1931465" cy="1920240"/>
          </a:xfrm>
          <a:prstGeom prst="ellipse">
            <a:avLst/>
          </a:prstGeom>
          <a:noFill/>
          <a:extLst>
            <a:ext uri="{909E8E84-426E-40DD-AFC4-6F175D3DCCD1}">
              <a14:hiddenFill xmlns:a14="http://schemas.microsoft.com/office/drawing/2010/main">
                <a:solidFill>
                  <a:srgbClr val="FFFFFF"/>
                </a:solidFill>
              </a14:hiddenFill>
            </a:ext>
          </a:extLst>
        </p:spPr>
      </p:pic>
      <p:pic>
        <p:nvPicPr>
          <p:cNvPr id="1049" name="Picture 25" descr="Image result for Bernd Pulverer EMB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4639" y="10560151"/>
            <a:ext cx="1920240" cy="1920240"/>
          </a:xfrm>
          <a:prstGeom prst="ellipse">
            <a:avLst/>
          </a:prstGeom>
          <a:noFill/>
          <a:extLst>
            <a:ext uri="{909E8E84-426E-40DD-AFC4-6F175D3DCCD1}">
              <a14:hiddenFill xmlns:a14="http://schemas.microsoft.com/office/drawing/2010/main">
                <a:solidFill>
                  <a:srgbClr val="FFFFFF"/>
                </a:solidFill>
              </a14:hiddenFill>
            </a:ext>
          </a:extLst>
        </p:spPr>
      </p:pic>
      <p:pic>
        <p:nvPicPr>
          <p:cNvPr id="1051" name="Picture 27" descr="Image result for Fiona Reddington Cancer Research U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2139" y="10486324"/>
            <a:ext cx="192024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14928209" y="9452267"/>
            <a:ext cx="3773214" cy="892552"/>
          </a:xfrm>
          <a:prstGeom prst="rect">
            <a:avLst/>
          </a:prstGeom>
        </p:spPr>
        <p:txBody>
          <a:bodyPr wrap="square">
            <a:spAutoFit/>
          </a:bodyPr>
          <a:lstStyle/>
          <a:p>
            <a:r>
              <a:rPr lang="en-US" sz="2600" b="0" dirty="0" smtClean="0"/>
              <a:t>Dan Morgan</a:t>
            </a:r>
          </a:p>
          <a:p>
            <a:r>
              <a:rPr lang="en-US" sz="2600" b="0" dirty="0" smtClean="0"/>
              <a:t>PLOS</a:t>
            </a:r>
            <a:endParaRPr lang="en-US" sz="2600" dirty="0"/>
          </a:p>
        </p:txBody>
      </p:sp>
      <p:sp>
        <p:nvSpPr>
          <p:cNvPr id="76" name="Rectangle 75"/>
          <p:cNvSpPr/>
          <p:nvPr/>
        </p:nvSpPr>
        <p:spPr>
          <a:xfrm>
            <a:off x="4217672" y="6397511"/>
            <a:ext cx="3773214" cy="892552"/>
          </a:xfrm>
          <a:prstGeom prst="rect">
            <a:avLst/>
          </a:prstGeom>
        </p:spPr>
        <p:txBody>
          <a:bodyPr wrap="square">
            <a:spAutoFit/>
          </a:bodyPr>
          <a:lstStyle/>
          <a:p>
            <a:r>
              <a:rPr lang="en-US" sz="2600" b="0" dirty="0" smtClean="0"/>
              <a:t>David </a:t>
            </a:r>
            <a:r>
              <a:rPr lang="en-US" sz="2600" b="0" dirty="0" err="1" smtClean="0"/>
              <a:t>Carr</a:t>
            </a:r>
            <a:endParaRPr lang="en-US" sz="2600" dirty="0" smtClean="0"/>
          </a:p>
          <a:p>
            <a:r>
              <a:rPr lang="en-US" sz="2600" b="0" dirty="0" err="1" smtClean="0"/>
              <a:t>Wellcome</a:t>
            </a:r>
            <a:endParaRPr lang="en-US" sz="2600" b="0" dirty="0" smtClean="0"/>
          </a:p>
        </p:txBody>
      </p:sp>
      <p:pic>
        <p:nvPicPr>
          <p:cNvPr id="82" name="Picture 6" descr="Portrait Picture"/>
          <p:cNvPicPr preferRelativeResize="0">
            <a:picLocks noChangeAspect="1" noChangeArrowheads="1"/>
          </p:cNvPicPr>
          <p:nvPr/>
        </p:nvPicPr>
        <p:blipFill rotWithShape="1">
          <a:blip r:embed="rId10">
            <a:extLst>
              <a:ext uri="{28A0092B-C50C-407E-A947-70E740481C1C}">
                <a14:useLocalDpi xmlns:a14="http://schemas.microsoft.com/office/drawing/2010/main" val="0"/>
              </a:ext>
            </a:extLst>
          </a:blip>
          <a:srcRect b="22179"/>
          <a:stretch/>
        </p:blipFill>
        <p:spPr bwMode="auto">
          <a:xfrm>
            <a:off x="1124730" y="4402885"/>
            <a:ext cx="192024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6130846" y="9438925"/>
            <a:ext cx="3773214" cy="892552"/>
          </a:xfrm>
          <a:prstGeom prst="rect">
            <a:avLst/>
          </a:prstGeom>
        </p:spPr>
        <p:txBody>
          <a:bodyPr wrap="square">
            <a:spAutoFit/>
          </a:bodyPr>
          <a:lstStyle/>
          <a:p>
            <a:r>
              <a:rPr lang="en-US" sz="2600" b="0" dirty="0" err="1" smtClean="0"/>
              <a:t>Catriona</a:t>
            </a:r>
            <a:r>
              <a:rPr lang="en-US" sz="2600" b="0" dirty="0" smtClean="0"/>
              <a:t> </a:t>
            </a:r>
            <a:r>
              <a:rPr lang="en-US" sz="2600" b="0" dirty="0" err="1" smtClean="0"/>
              <a:t>MacCallum</a:t>
            </a:r>
            <a:endParaRPr lang="en-US" sz="2600" b="0" dirty="0" smtClean="0"/>
          </a:p>
          <a:p>
            <a:r>
              <a:rPr lang="en-US" sz="2600" b="0" dirty="0" err="1" smtClean="0"/>
              <a:t>Hindawi</a:t>
            </a:r>
            <a:endParaRPr lang="en-US" sz="2600" dirty="0"/>
          </a:p>
        </p:txBody>
      </p:sp>
      <p:sp>
        <p:nvSpPr>
          <p:cNvPr id="95" name="Rectangle 94"/>
          <p:cNvSpPr/>
          <p:nvPr/>
        </p:nvSpPr>
        <p:spPr>
          <a:xfrm>
            <a:off x="4342597" y="12504718"/>
            <a:ext cx="3773214" cy="892552"/>
          </a:xfrm>
          <a:prstGeom prst="rect">
            <a:avLst/>
          </a:prstGeom>
        </p:spPr>
        <p:txBody>
          <a:bodyPr wrap="square">
            <a:spAutoFit/>
          </a:bodyPr>
          <a:lstStyle/>
          <a:p>
            <a:r>
              <a:rPr lang="en-US" sz="2600" b="0" dirty="0" smtClean="0"/>
              <a:t>Bernd Pulverer</a:t>
            </a:r>
          </a:p>
          <a:p>
            <a:r>
              <a:rPr lang="en-US" sz="2600" b="0" dirty="0" smtClean="0"/>
              <a:t>EMBO</a:t>
            </a:r>
            <a:endParaRPr lang="en-US" sz="2600" dirty="0"/>
          </a:p>
        </p:txBody>
      </p:sp>
      <p:sp>
        <p:nvSpPr>
          <p:cNvPr id="96" name="Rectangle 95"/>
          <p:cNvSpPr/>
          <p:nvPr/>
        </p:nvSpPr>
        <p:spPr>
          <a:xfrm>
            <a:off x="8418786" y="12457721"/>
            <a:ext cx="3773214" cy="892552"/>
          </a:xfrm>
          <a:prstGeom prst="rect">
            <a:avLst/>
          </a:prstGeom>
        </p:spPr>
        <p:txBody>
          <a:bodyPr wrap="square">
            <a:spAutoFit/>
          </a:bodyPr>
          <a:lstStyle/>
          <a:p>
            <a:r>
              <a:rPr lang="en-US" sz="2600" b="0" dirty="0" smtClean="0"/>
              <a:t>Fiona </a:t>
            </a:r>
            <a:r>
              <a:rPr lang="en-US" sz="2600" b="0" dirty="0" err="1" smtClean="0"/>
              <a:t>Reddington</a:t>
            </a:r>
            <a:endParaRPr lang="en-US" sz="2600" b="0" dirty="0" smtClean="0"/>
          </a:p>
          <a:p>
            <a:r>
              <a:rPr lang="en-US" sz="2600" b="0" dirty="0" smtClean="0"/>
              <a:t>Cancer Research UK</a:t>
            </a:r>
            <a:endParaRPr lang="en-US" sz="2600" dirty="0"/>
          </a:p>
        </p:txBody>
      </p:sp>
      <p:sp>
        <p:nvSpPr>
          <p:cNvPr id="97" name="Rectangle 96"/>
          <p:cNvSpPr/>
          <p:nvPr/>
        </p:nvSpPr>
        <p:spPr>
          <a:xfrm>
            <a:off x="11912577" y="12427381"/>
            <a:ext cx="5975366" cy="892552"/>
          </a:xfrm>
          <a:prstGeom prst="rect">
            <a:avLst/>
          </a:prstGeom>
        </p:spPr>
        <p:txBody>
          <a:bodyPr wrap="square">
            <a:spAutoFit/>
          </a:bodyPr>
          <a:lstStyle/>
          <a:p>
            <a:r>
              <a:rPr lang="en-US" sz="2600" b="0" dirty="0" smtClean="0"/>
              <a:t>Erika Shugart</a:t>
            </a:r>
          </a:p>
          <a:p>
            <a:r>
              <a:rPr lang="en-US" sz="2600" b="0" dirty="0" smtClean="0"/>
              <a:t>American Society for Cell Biology</a:t>
            </a:r>
            <a:endParaRPr lang="en-US" sz="2600" dirty="0"/>
          </a:p>
        </p:txBody>
      </p:sp>
      <p:sp>
        <p:nvSpPr>
          <p:cNvPr id="98" name="Rectangle 97"/>
          <p:cNvSpPr/>
          <p:nvPr/>
        </p:nvSpPr>
        <p:spPr>
          <a:xfrm>
            <a:off x="10728275" y="9307799"/>
            <a:ext cx="3773214" cy="1292662"/>
          </a:xfrm>
          <a:prstGeom prst="rect">
            <a:avLst/>
          </a:prstGeom>
        </p:spPr>
        <p:txBody>
          <a:bodyPr wrap="square">
            <a:spAutoFit/>
          </a:bodyPr>
          <a:lstStyle/>
          <a:p>
            <a:r>
              <a:rPr lang="en-US" sz="2600" b="0" dirty="0" smtClean="0"/>
              <a:t>Erin McKiernan</a:t>
            </a:r>
          </a:p>
          <a:p>
            <a:r>
              <a:rPr lang="en-US" sz="2600" b="0" dirty="0" smtClean="0"/>
              <a:t>National Autonomous University of Mexico</a:t>
            </a:r>
            <a:endParaRPr lang="en-US" sz="2600" dirty="0"/>
          </a:p>
        </p:txBody>
      </p:sp>
      <p:sp>
        <p:nvSpPr>
          <p:cNvPr id="99" name="Rectangle 98"/>
          <p:cNvSpPr/>
          <p:nvPr/>
        </p:nvSpPr>
        <p:spPr>
          <a:xfrm>
            <a:off x="319805" y="12504718"/>
            <a:ext cx="3773214" cy="892552"/>
          </a:xfrm>
          <a:prstGeom prst="rect">
            <a:avLst/>
          </a:prstGeom>
        </p:spPr>
        <p:txBody>
          <a:bodyPr wrap="square">
            <a:spAutoFit/>
          </a:bodyPr>
          <a:lstStyle/>
          <a:p>
            <a:r>
              <a:rPr lang="en-US" sz="2600" b="0" dirty="0" smtClean="0"/>
              <a:t>Claire Moulton</a:t>
            </a:r>
          </a:p>
          <a:p>
            <a:r>
              <a:rPr lang="en-US" sz="2600" b="0" dirty="0" smtClean="0"/>
              <a:t>Company of Biologists</a:t>
            </a:r>
            <a:endParaRPr lang="en-US" sz="2600" dirty="0"/>
          </a:p>
        </p:txBody>
      </p:sp>
      <p:sp>
        <p:nvSpPr>
          <p:cNvPr id="100" name="Rectangle 99"/>
          <p:cNvSpPr/>
          <p:nvPr/>
        </p:nvSpPr>
        <p:spPr>
          <a:xfrm>
            <a:off x="12928254" y="6494253"/>
            <a:ext cx="3773214" cy="892552"/>
          </a:xfrm>
          <a:prstGeom prst="rect">
            <a:avLst/>
          </a:prstGeom>
        </p:spPr>
        <p:txBody>
          <a:bodyPr wrap="square">
            <a:spAutoFit/>
          </a:bodyPr>
          <a:lstStyle/>
          <a:p>
            <a:r>
              <a:rPr lang="en-US" sz="2600" b="0" dirty="0" smtClean="0"/>
              <a:t>Stuart King</a:t>
            </a:r>
          </a:p>
          <a:p>
            <a:r>
              <a:rPr lang="en-US" sz="2600" b="0" dirty="0" err="1" smtClean="0"/>
              <a:t>eLife</a:t>
            </a:r>
            <a:endParaRPr lang="en-US" sz="2600" dirty="0"/>
          </a:p>
        </p:txBody>
      </p:sp>
      <p:pic>
        <p:nvPicPr>
          <p:cNvPr id="1053" name="Picture 29" descr="Image result for anna hatch dora"/>
          <p:cNvPicPr>
            <a:picLocks noChangeAspect="1" noChangeArrowheads="1"/>
          </p:cNvPicPr>
          <p:nvPr/>
        </p:nvPicPr>
        <p:blipFill rotWithShape="1">
          <a:blip r:embed="rId11">
            <a:extLst>
              <a:ext uri="{28A0092B-C50C-407E-A947-70E740481C1C}">
                <a14:useLocalDpi xmlns:a14="http://schemas.microsoft.com/office/drawing/2010/main" val="0"/>
              </a:ext>
            </a:extLst>
          </a:blip>
          <a:srcRect l="38548" r="13297" b="15988"/>
          <a:stretch/>
        </p:blipFill>
        <p:spPr bwMode="auto">
          <a:xfrm>
            <a:off x="20431518" y="4507165"/>
            <a:ext cx="189768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102" name="Rectangle 101"/>
          <p:cNvSpPr/>
          <p:nvPr/>
        </p:nvSpPr>
        <p:spPr>
          <a:xfrm>
            <a:off x="19561525" y="6667046"/>
            <a:ext cx="3773214" cy="892552"/>
          </a:xfrm>
          <a:prstGeom prst="rect">
            <a:avLst/>
          </a:prstGeom>
        </p:spPr>
        <p:txBody>
          <a:bodyPr wrap="square">
            <a:spAutoFit/>
          </a:bodyPr>
          <a:lstStyle/>
          <a:p>
            <a:r>
              <a:rPr lang="en-US" sz="2600" b="0" dirty="0" smtClean="0"/>
              <a:t>Anna Hatch</a:t>
            </a:r>
          </a:p>
          <a:p>
            <a:r>
              <a:rPr lang="en-US" sz="2600" b="0" dirty="0" smtClean="0"/>
              <a:t>Program Director</a:t>
            </a:r>
            <a:endParaRPr lang="en-US" sz="2600" dirty="0"/>
          </a:p>
        </p:txBody>
      </p:sp>
      <p:grpSp>
        <p:nvGrpSpPr>
          <p:cNvPr id="58" name="Group 57"/>
          <p:cNvGrpSpPr/>
          <p:nvPr/>
        </p:nvGrpSpPr>
        <p:grpSpPr>
          <a:xfrm>
            <a:off x="3243936" y="1987587"/>
            <a:ext cx="17241437" cy="2036551"/>
            <a:chOff x="3578992" y="11494340"/>
            <a:chExt cx="17241437" cy="2036551"/>
          </a:xfrm>
        </p:grpSpPr>
        <p:sp>
          <p:nvSpPr>
            <p:cNvPr id="59" name="Rectangle 17">
              <a:extLst>
                <a:ext uri="{FF2B5EF4-FFF2-40B4-BE49-F238E27FC236}">
                  <a16:creationId xmlns:a16="http://schemas.microsoft.com/office/drawing/2014/main" xmlns="" id="{55E3AB17-CAEF-A04C-B73E-CE1773EA66E5}"/>
                </a:ext>
              </a:extLst>
            </p:cNvPr>
            <p:cNvSpPr/>
            <p:nvPr/>
          </p:nvSpPr>
          <p:spPr>
            <a:xfrm>
              <a:off x="8598501"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0" name="Rectangle 19">
              <a:extLst>
                <a:ext uri="{FF2B5EF4-FFF2-40B4-BE49-F238E27FC236}">
                  <a16:creationId xmlns:a16="http://schemas.microsoft.com/office/drawing/2014/main" xmlns="" id="{1F14DDD1-AAF3-1949-8025-BE575FD5D5E5}"/>
                </a:ext>
              </a:extLst>
            </p:cNvPr>
            <p:cNvSpPr/>
            <p:nvPr/>
          </p:nvSpPr>
          <p:spPr>
            <a:xfrm>
              <a:off x="13616094" y="12599156"/>
              <a:ext cx="2214232"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1" name="Rectangle 13">
              <a:extLst>
                <a:ext uri="{FF2B5EF4-FFF2-40B4-BE49-F238E27FC236}">
                  <a16:creationId xmlns:a16="http://schemas.microsoft.com/office/drawing/2014/main" xmlns="" id="{15E1894F-3185-6946-9529-E3B8E732887A}"/>
                </a:ext>
              </a:extLst>
            </p:cNvPr>
            <p:cNvSpPr/>
            <p:nvPr/>
          </p:nvSpPr>
          <p:spPr>
            <a:xfrm>
              <a:off x="6086892"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3" name="Rectangle 6">
              <a:extLst>
                <a:ext uri="{FF2B5EF4-FFF2-40B4-BE49-F238E27FC236}">
                  <a16:creationId xmlns:a16="http://schemas.microsoft.com/office/drawing/2014/main" xmlns="" id="{E118CDC9-1B96-6043-B982-48FB544ED3FD}"/>
                </a:ext>
              </a:extLst>
            </p:cNvPr>
            <p:cNvSpPr/>
            <p:nvPr/>
          </p:nvSpPr>
          <p:spPr>
            <a:xfrm>
              <a:off x="18606195"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4" name="Rectangle 63">
              <a:extLst>
                <a:ext uri="{FF2B5EF4-FFF2-40B4-BE49-F238E27FC236}">
                  <a16:creationId xmlns:a16="http://schemas.microsoft.com/office/drawing/2014/main" xmlns="" id="{E07864F0-6BA0-E449-B60E-1A240EB26410}"/>
                </a:ext>
              </a:extLst>
            </p:cNvPr>
            <p:cNvSpPr/>
            <p:nvPr/>
          </p:nvSpPr>
          <p:spPr>
            <a:xfrm>
              <a:off x="16117799" y="12599156"/>
              <a:ext cx="2214233"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5" name="Rectangle 11">
              <a:extLst>
                <a:ext uri="{FF2B5EF4-FFF2-40B4-BE49-F238E27FC236}">
                  <a16:creationId xmlns:a16="http://schemas.microsoft.com/office/drawing/2014/main" xmlns="" id="{DFE6E1CF-B00D-7142-857E-B5FD695C7456}"/>
                </a:ext>
              </a:extLst>
            </p:cNvPr>
            <p:cNvSpPr/>
            <p:nvPr/>
          </p:nvSpPr>
          <p:spPr>
            <a:xfrm>
              <a:off x="3578992"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6" name="Rectangle 15">
              <a:extLst>
                <a:ext uri="{FF2B5EF4-FFF2-40B4-BE49-F238E27FC236}">
                  <a16:creationId xmlns:a16="http://schemas.microsoft.com/office/drawing/2014/main" xmlns="" id="{F6AA42B7-4A54-704D-8EC6-C5BA7123F499}"/>
                </a:ext>
              </a:extLst>
            </p:cNvPr>
            <p:cNvSpPr/>
            <p:nvPr/>
          </p:nvSpPr>
          <p:spPr>
            <a:xfrm>
              <a:off x="11110036"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7" name="Rectangle 15">
              <a:extLst>
                <a:ext uri="{FF2B5EF4-FFF2-40B4-BE49-F238E27FC236}">
                  <a16:creationId xmlns:a16="http://schemas.microsoft.com/office/drawing/2014/main" xmlns="" id="{F6AA42B7-4A54-704D-8EC6-C5BA7123F499}"/>
                </a:ext>
              </a:extLst>
            </p:cNvPr>
            <p:cNvSpPr/>
            <p:nvPr/>
          </p:nvSpPr>
          <p:spPr>
            <a:xfrm>
              <a:off x="3578992"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8" name="Rectangle 15">
              <a:extLst>
                <a:ext uri="{FF2B5EF4-FFF2-40B4-BE49-F238E27FC236}">
                  <a16:creationId xmlns:a16="http://schemas.microsoft.com/office/drawing/2014/main" xmlns="" id="{F6AA42B7-4A54-704D-8EC6-C5BA7123F499}"/>
                </a:ext>
              </a:extLst>
            </p:cNvPr>
            <p:cNvSpPr/>
            <p:nvPr/>
          </p:nvSpPr>
          <p:spPr>
            <a:xfrm>
              <a:off x="6086892" y="11494340"/>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9" name="Rectangle 15">
              <a:extLst>
                <a:ext uri="{FF2B5EF4-FFF2-40B4-BE49-F238E27FC236}">
                  <a16:creationId xmlns:a16="http://schemas.microsoft.com/office/drawing/2014/main" xmlns="" id="{F6AA42B7-4A54-704D-8EC6-C5BA7123F499}"/>
                </a:ext>
              </a:extLst>
            </p:cNvPr>
            <p:cNvSpPr/>
            <p:nvPr/>
          </p:nvSpPr>
          <p:spPr>
            <a:xfrm>
              <a:off x="8594792"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70" name="Rectangle 15">
              <a:extLst>
                <a:ext uri="{FF2B5EF4-FFF2-40B4-BE49-F238E27FC236}">
                  <a16:creationId xmlns:a16="http://schemas.microsoft.com/office/drawing/2014/main" xmlns="" id="{F6AA42B7-4A54-704D-8EC6-C5BA7123F499}"/>
                </a:ext>
              </a:extLst>
            </p:cNvPr>
            <p:cNvSpPr/>
            <p:nvPr/>
          </p:nvSpPr>
          <p:spPr>
            <a:xfrm>
              <a:off x="11080161" y="1150338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71" name="Rectangle 15">
              <a:extLst>
                <a:ext uri="{FF2B5EF4-FFF2-40B4-BE49-F238E27FC236}">
                  <a16:creationId xmlns:a16="http://schemas.microsoft.com/office/drawing/2014/main" xmlns="" id="{F6AA42B7-4A54-704D-8EC6-C5BA7123F499}"/>
                </a:ext>
              </a:extLst>
            </p:cNvPr>
            <p:cNvSpPr/>
            <p:nvPr/>
          </p:nvSpPr>
          <p:spPr>
            <a:xfrm>
              <a:off x="13607674"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72" name="Rectangle 15">
              <a:extLst>
                <a:ext uri="{FF2B5EF4-FFF2-40B4-BE49-F238E27FC236}">
                  <a16:creationId xmlns:a16="http://schemas.microsoft.com/office/drawing/2014/main" xmlns="" id="{F6AA42B7-4A54-704D-8EC6-C5BA7123F499}"/>
                </a:ext>
              </a:extLst>
            </p:cNvPr>
            <p:cNvSpPr/>
            <p:nvPr/>
          </p:nvSpPr>
          <p:spPr>
            <a:xfrm>
              <a:off x="16117798"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73" name="Rectangle 72">
              <a:extLst>
                <a:ext uri="{FF2B5EF4-FFF2-40B4-BE49-F238E27FC236}">
                  <a16:creationId xmlns:a16="http://schemas.microsoft.com/office/drawing/2014/main" xmlns="" id="{F6AA42B7-4A54-704D-8EC6-C5BA7123F499}"/>
                </a:ext>
              </a:extLst>
            </p:cNvPr>
            <p:cNvSpPr/>
            <p:nvPr/>
          </p:nvSpPr>
          <p:spPr>
            <a:xfrm>
              <a:off x="18604307"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77" name="Picture 8" descr="Picture 8">
              <a:extLst>
                <a:ext uri="{FF2B5EF4-FFF2-40B4-BE49-F238E27FC236}">
                  <a16:creationId xmlns:a16="http://schemas.microsoft.com/office/drawing/2014/main" xmlns="" id="{71F167BA-15D0-D942-8FF8-94FB8770F4BA}"/>
                </a:ext>
              </a:extLst>
            </p:cNvPr>
            <p:cNvPicPr>
              <a:picLocks noChangeAspect="1"/>
            </p:cNvPicPr>
            <p:nvPr/>
          </p:nvPicPr>
          <p:blipFill>
            <a:blip r:embed="rId12">
              <a:extLst/>
            </a:blip>
            <a:stretch>
              <a:fillRect/>
            </a:stretch>
          </p:blipFill>
          <p:spPr>
            <a:xfrm>
              <a:off x="19327376" y="11577043"/>
              <a:ext cx="768096" cy="768097"/>
            </a:xfrm>
            <a:prstGeom prst="rect">
              <a:avLst/>
            </a:prstGeom>
            <a:ln w="12700" cap="flat">
              <a:noFill/>
              <a:miter lim="400000"/>
            </a:ln>
            <a:effectLst/>
          </p:spPr>
        </p:pic>
        <p:pic>
          <p:nvPicPr>
            <p:cNvPr id="78" name="Picture 9" descr="Picture 9">
              <a:extLst>
                <a:ext uri="{FF2B5EF4-FFF2-40B4-BE49-F238E27FC236}">
                  <a16:creationId xmlns:a16="http://schemas.microsoft.com/office/drawing/2014/main" xmlns="" id="{5139D491-F12A-0D4F-8664-4E083EDF8746}"/>
                </a:ext>
              </a:extLst>
            </p:cNvPr>
            <p:cNvPicPr>
              <a:picLocks noChangeAspect="1"/>
            </p:cNvPicPr>
            <p:nvPr/>
          </p:nvPicPr>
          <p:blipFill>
            <a:blip r:embed="rId13">
              <a:extLst/>
            </a:blip>
            <a:srcRect/>
            <a:stretch>
              <a:fillRect/>
            </a:stretch>
          </p:blipFill>
          <p:spPr>
            <a:xfrm>
              <a:off x="8905495" y="11653761"/>
              <a:ext cx="1592827" cy="658369"/>
            </a:xfrm>
            <a:prstGeom prst="rect">
              <a:avLst/>
            </a:prstGeom>
            <a:ln w="12700" cap="flat">
              <a:noFill/>
              <a:miter lim="400000"/>
            </a:ln>
            <a:effectLst/>
          </p:spPr>
        </p:pic>
        <p:pic>
          <p:nvPicPr>
            <p:cNvPr id="79" name="Picture 78"/>
            <p:cNvPicPr>
              <a:picLocks noChangeAspect="1"/>
            </p:cNvPicPr>
            <p:nvPr/>
          </p:nvPicPr>
          <p:blipFill>
            <a:blip r:embed="rId14"/>
            <a:stretch>
              <a:fillRect/>
            </a:stretch>
          </p:blipFill>
          <p:spPr>
            <a:xfrm>
              <a:off x="4101767" y="11590511"/>
              <a:ext cx="1152144" cy="768096"/>
            </a:xfrm>
            <a:prstGeom prst="rect">
              <a:avLst/>
            </a:prstGeom>
          </p:spPr>
        </p:pic>
        <p:pic>
          <p:nvPicPr>
            <p:cNvPr id="80" name="Picture 79"/>
            <p:cNvPicPr>
              <a:picLocks noChangeAspect="1"/>
            </p:cNvPicPr>
            <p:nvPr/>
          </p:nvPicPr>
          <p:blipFill>
            <a:blip r:embed="rId15"/>
            <a:stretch>
              <a:fillRect/>
            </a:stretch>
          </p:blipFill>
          <p:spPr>
            <a:xfrm>
              <a:off x="6162378" y="11800367"/>
              <a:ext cx="2040731" cy="326516"/>
            </a:xfrm>
            <a:prstGeom prst="rect">
              <a:avLst/>
            </a:prstGeom>
          </p:spPr>
        </p:pic>
        <p:pic>
          <p:nvPicPr>
            <p:cNvPr id="86" name="Picture 11" descr="Picture 11">
              <a:extLst>
                <a:ext uri="{FF2B5EF4-FFF2-40B4-BE49-F238E27FC236}">
                  <a16:creationId xmlns:a16="http://schemas.microsoft.com/office/drawing/2014/main" xmlns="" id="{A5FF9B9A-38A0-7D49-B80C-5AFE915B928E}"/>
                </a:ext>
              </a:extLst>
            </p:cNvPr>
            <p:cNvPicPr>
              <a:picLocks noChangeAspect="1"/>
            </p:cNvPicPr>
            <p:nvPr/>
          </p:nvPicPr>
          <p:blipFill>
            <a:blip r:embed="rId16">
              <a:extLst/>
            </a:blip>
            <a:stretch>
              <a:fillRect/>
            </a:stretch>
          </p:blipFill>
          <p:spPr>
            <a:xfrm>
              <a:off x="11272461" y="11579857"/>
              <a:ext cx="1896533" cy="768097"/>
            </a:xfrm>
            <a:prstGeom prst="rect">
              <a:avLst/>
            </a:prstGeom>
            <a:ln w="12700" cap="flat">
              <a:noFill/>
              <a:miter lim="400000"/>
            </a:ln>
            <a:effectLst/>
          </p:spPr>
        </p:pic>
        <p:pic>
          <p:nvPicPr>
            <p:cNvPr id="87" name="Picture 13" descr="Picture 13">
              <a:extLst>
                <a:ext uri="{FF2B5EF4-FFF2-40B4-BE49-F238E27FC236}">
                  <a16:creationId xmlns:a16="http://schemas.microsoft.com/office/drawing/2014/main" xmlns="" id="{928FA585-1545-D44A-9129-AE416E5C5F3E}"/>
                </a:ext>
              </a:extLst>
            </p:cNvPr>
            <p:cNvPicPr>
              <a:picLocks noChangeAspect="1"/>
            </p:cNvPicPr>
            <p:nvPr/>
          </p:nvPicPr>
          <p:blipFill>
            <a:blip r:embed="rId17">
              <a:extLst/>
            </a:blip>
            <a:stretch>
              <a:fillRect/>
            </a:stretch>
          </p:blipFill>
          <p:spPr>
            <a:xfrm>
              <a:off x="13951979" y="11638706"/>
              <a:ext cx="1542460" cy="658369"/>
            </a:xfrm>
            <a:prstGeom prst="rect">
              <a:avLst/>
            </a:prstGeom>
            <a:ln w="12700" cap="flat">
              <a:noFill/>
              <a:miter lim="400000"/>
            </a:ln>
            <a:effectLst/>
          </p:spPr>
        </p:pic>
        <p:pic>
          <p:nvPicPr>
            <p:cNvPr id="88" name="Picture 3" descr="Picture 3">
              <a:extLst>
                <a:ext uri="{FF2B5EF4-FFF2-40B4-BE49-F238E27FC236}">
                  <a16:creationId xmlns:a16="http://schemas.microsoft.com/office/drawing/2014/main" xmlns="" id="{1FD9067B-DBCF-C74C-ACC9-97EEDBA354F0}"/>
                </a:ext>
              </a:extLst>
            </p:cNvPr>
            <p:cNvPicPr>
              <a:picLocks noChangeAspect="1"/>
            </p:cNvPicPr>
            <p:nvPr/>
          </p:nvPicPr>
          <p:blipFill>
            <a:blip r:embed="rId18">
              <a:extLst/>
            </a:blip>
            <a:stretch>
              <a:fillRect/>
            </a:stretch>
          </p:blipFill>
          <p:spPr>
            <a:xfrm>
              <a:off x="16194804" y="11583841"/>
              <a:ext cx="2060221" cy="768097"/>
            </a:xfrm>
            <a:prstGeom prst="rect">
              <a:avLst/>
            </a:prstGeom>
            <a:ln w="12700" cap="flat">
              <a:noFill/>
              <a:miter lim="400000"/>
            </a:ln>
            <a:effectLst/>
          </p:spPr>
        </p:pic>
        <p:pic>
          <p:nvPicPr>
            <p:cNvPr id="89" name="Picture 88"/>
            <p:cNvPicPr>
              <a:picLocks noChangeAspect="1"/>
            </p:cNvPicPr>
            <p:nvPr/>
          </p:nvPicPr>
          <p:blipFill>
            <a:blip r:embed="rId19"/>
            <a:stretch>
              <a:fillRect/>
            </a:stretch>
          </p:blipFill>
          <p:spPr>
            <a:xfrm>
              <a:off x="8649438" y="12873810"/>
              <a:ext cx="2104940" cy="385906"/>
            </a:xfrm>
            <a:prstGeom prst="rect">
              <a:avLst/>
            </a:prstGeom>
          </p:spPr>
        </p:pic>
        <p:pic>
          <p:nvPicPr>
            <p:cNvPr id="90" name="Picture 4" descr="Picture 4">
              <a:extLst>
                <a:ext uri="{FF2B5EF4-FFF2-40B4-BE49-F238E27FC236}">
                  <a16:creationId xmlns:a16="http://schemas.microsoft.com/office/drawing/2014/main" xmlns="" id="{D3D19961-3E81-CF48-8B53-A3B7DA158323}"/>
                </a:ext>
              </a:extLst>
            </p:cNvPr>
            <p:cNvPicPr>
              <a:picLocks noChangeAspect="1"/>
            </p:cNvPicPr>
            <p:nvPr/>
          </p:nvPicPr>
          <p:blipFill>
            <a:blip r:embed="rId20">
              <a:extLst/>
            </a:blip>
            <a:stretch>
              <a:fillRect/>
            </a:stretch>
          </p:blipFill>
          <p:spPr>
            <a:xfrm>
              <a:off x="6853559" y="12737578"/>
              <a:ext cx="658368" cy="658369"/>
            </a:xfrm>
            <a:prstGeom prst="rect">
              <a:avLst/>
            </a:prstGeom>
            <a:ln w="12700" cap="flat">
              <a:noFill/>
              <a:miter lim="400000"/>
            </a:ln>
            <a:effectLst/>
          </p:spPr>
        </p:pic>
        <p:pic>
          <p:nvPicPr>
            <p:cNvPr id="91" name="Picture 7" descr="Picture 7">
              <a:extLst>
                <a:ext uri="{FF2B5EF4-FFF2-40B4-BE49-F238E27FC236}">
                  <a16:creationId xmlns:a16="http://schemas.microsoft.com/office/drawing/2014/main" xmlns="" id="{A65D2D93-BF89-CE4D-BCD6-27FCEE63298E}"/>
                </a:ext>
              </a:extLst>
            </p:cNvPr>
            <p:cNvPicPr>
              <a:picLocks noChangeAspect="1"/>
            </p:cNvPicPr>
            <p:nvPr/>
          </p:nvPicPr>
          <p:blipFill>
            <a:blip r:embed="rId21">
              <a:extLst/>
            </a:blip>
            <a:srcRect t="39354" b="35298"/>
            <a:stretch>
              <a:fillRect/>
            </a:stretch>
          </p:blipFill>
          <p:spPr>
            <a:xfrm>
              <a:off x="13675832" y="12827469"/>
              <a:ext cx="2077918" cy="526696"/>
            </a:xfrm>
            <a:prstGeom prst="rect">
              <a:avLst/>
            </a:prstGeom>
            <a:ln w="12700" cap="flat">
              <a:noFill/>
              <a:miter lim="400000"/>
            </a:ln>
            <a:effectLst/>
          </p:spPr>
        </p:pic>
        <p:pic>
          <p:nvPicPr>
            <p:cNvPr id="92" name="Picture 91"/>
            <p:cNvPicPr>
              <a:picLocks noChangeAspect="1"/>
            </p:cNvPicPr>
            <p:nvPr/>
          </p:nvPicPr>
          <p:blipFill>
            <a:blip r:embed="rId22"/>
            <a:stretch>
              <a:fillRect/>
            </a:stretch>
          </p:blipFill>
          <p:spPr>
            <a:xfrm>
              <a:off x="4033274" y="12595398"/>
              <a:ext cx="1192754" cy="935493"/>
            </a:xfrm>
            <a:prstGeom prst="rect">
              <a:avLst/>
            </a:prstGeom>
          </p:spPr>
        </p:pic>
        <p:pic>
          <p:nvPicPr>
            <p:cNvPr id="93" name="Picture 2" descr="Picture 2">
              <a:extLst>
                <a:ext uri="{FF2B5EF4-FFF2-40B4-BE49-F238E27FC236}">
                  <a16:creationId xmlns:a16="http://schemas.microsoft.com/office/drawing/2014/main" xmlns="" id="{9818DA34-78DE-F447-8BB4-C6F0C8A2493C}"/>
                </a:ext>
              </a:extLst>
            </p:cNvPr>
            <p:cNvPicPr>
              <a:picLocks noChangeAspect="1"/>
            </p:cNvPicPr>
            <p:nvPr/>
          </p:nvPicPr>
          <p:blipFill>
            <a:blip r:embed="rId23">
              <a:extLst/>
            </a:blip>
            <a:stretch>
              <a:fillRect/>
            </a:stretch>
          </p:blipFill>
          <p:spPr>
            <a:xfrm>
              <a:off x="11595240" y="12669154"/>
              <a:ext cx="1362850" cy="768097"/>
            </a:xfrm>
            <a:prstGeom prst="rect">
              <a:avLst/>
            </a:prstGeom>
            <a:ln w="12700" cap="flat">
              <a:noFill/>
              <a:miter lim="400000"/>
            </a:ln>
            <a:effectLst/>
          </p:spPr>
        </p:pic>
        <p:pic>
          <p:nvPicPr>
            <p:cNvPr id="101" name="Picture 10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970802" y="12641722"/>
              <a:ext cx="508223" cy="822960"/>
            </a:xfrm>
            <a:prstGeom prst="rect">
              <a:avLst/>
            </a:prstGeom>
          </p:spPr>
        </p:pic>
        <p:pic>
          <p:nvPicPr>
            <p:cNvPr id="103" name="Picture 10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641667" y="12858227"/>
              <a:ext cx="2139514" cy="385906"/>
            </a:xfrm>
            <a:prstGeom prst="rect">
              <a:avLst/>
            </a:prstGeom>
          </p:spPr>
        </p:pic>
      </p:grpSp>
      <p:pic>
        <p:nvPicPr>
          <p:cNvPr id="2" name="Picture 1"/>
          <p:cNvPicPr>
            <a:picLocks/>
          </p:cNvPicPr>
          <p:nvPr/>
        </p:nvPicPr>
        <p:blipFill>
          <a:blip r:embed="rId26"/>
          <a:stretch>
            <a:fillRect/>
          </a:stretch>
        </p:blipFill>
        <p:spPr>
          <a:xfrm>
            <a:off x="15854696" y="7435131"/>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p:cNvPicPr>
          <p:nvPr/>
        </p:nvPicPr>
        <p:blipFill>
          <a:blip r:embed="rId27"/>
          <a:stretch>
            <a:fillRect/>
          </a:stretch>
        </p:blipFill>
        <p:spPr>
          <a:xfrm>
            <a:off x="5034182" y="4349675"/>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p:cNvPicPr>
          <p:nvPr/>
        </p:nvPicPr>
        <p:blipFill>
          <a:blip r:embed="rId28"/>
          <a:stretch>
            <a:fillRect/>
          </a:stretch>
        </p:blipFill>
        <p:spPr>
          <a:xfrm>
            <a:off x="2254143" y="7580112"/>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p:cNvPicPr>
          <p:nvPr/>
        </p:nvPicPr>
        <p:blipFill>
          <a:blip r:embed="rId29"/>
          <a:stretch>
            <a:fillRect/>
          </a:stretch>
        </p:blipFill>
        <p:spPr>
          <a:xfrm>
            <a:off x="13704724" y="4349675"/>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Picture 36"/>
          <p:cNvPicPr>
            <a:picLocks/>
          </p:cNvPicPr>
          <p:nvPr/>
        </p:nvPicPr>
        <p:blipFill>
          <a:blip r:embed="rId30"/>
          <a:stretch>
            <a:fillRect/>
          </a:stretch>
        </p:blipFill>
        <p:spPr>
          <a:xfrm>
            <a:off x="20483485" y="8051405"/>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4" name="Rectangle 103"/>
          <p:cNvSpPr/>
          <p:nvPr/>
        </p:nvSpPr>
        <p:spPr>
          <a:xfrm>
            <a:off x="19418719" y="10214941"/>
            <a:ext cx="4049772" cy="892552"/>
          </a:xfrm>
          <a:prstGeom prst="rect">
            <a:avLst/>
          </a:prstGeom>
        </p:spPr>
        <p:txBody>
          <a:bodyPr wrap="square">
            <a:spAutoFit/>
          </a:bodyPr>
          <a:lstStyle/>
          <a:p>
            <a:r>
              <a:rPr lang="en-US" sz="2600" b="0" dirty="0" smtClean="0"/>
              <a:t>Helen Sitar</a:t>
            </a:r>
          </a:p>
          <a:p>
            <a:r>
              <a:rPr lang="en-US" sz="2600" b="0" dirty="0" smtClean="0"/>
              <a:t>Community Coordinator</a:t>
            </a:r>
            <a:endParaRPr lang="en-US" sz="2600" dirty="0"/>
          </a:p>
        </p:txBody>
      </p:sp>
      <p:pic>
        <p:nvPicPr>
          <p:cNvPr id="38" name="Picture 37"/>
          <p:cNvPicPr>
            <a:picLocks/>
          </p:cNvPicPr>
          <p:nvPr/>
        </p:nvPicPr>
        <p:blipFill>
          <a:blip r:embed="rId31"/>
          <a:stretch>
            <a:fillRect/>
          </a:stretch>
        </p:blipFill>
        <p:spPr>
          <a:xfrm>
            <a:off x="9432139" y="4434913"/>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5" name="Rectangle 104"/>
          <p:cNvSpPr/>
          <p:nvPr/>
        </p:nvSpPr>
        <p:spPr>
          <a:xfrm>
            <a:off x="7380854" y="6460205"/>
            <a:ext cx="6022810" cy="892552"/>
          </a:xfrm>
          <a:prstGeom prst="rect">
            <a:avLst/>
          </a:prstGeom>
        </p:spPr>
        <p:txBody>
          <a:bodyPr wrap="square">
            <a:spAutoFit/>
          </a:bodyPr>
          <a:lstStyle/>
          <a:p>
            <a:r>
              <a:rPr lang="en-US" sz="2600" b="0" dirty="0" smtClean="0"/>
              <a:t>Michael Hill</a:t>
            </a:r>
          </a:p>
          <a:p>
            <a:r>
              <a:rPr lang="en-US" sz="2600" b="0" dirty="0" smtClean="0"/>
              <a:t>Swiss National Science Foundation</a:t>
            </a:r>
          </a:p>
        </p:txBody>
      </p:sp>
      <p:sp>
        <p:nvSpPr>
          <p:cNvPr id="106" name="Rectangle 105"/>
          <p:cNvSpPr/>
          <p:nvPr/>
        </p:nvSpPr>
        <p:spPr>
          <a:xfrm>
            <a:off x="612775" y="9372623"/>
            <a:ext cx="5245517" cy="892552"/>
          </a:xfrm>
          <a:prstGeom prst="rect">
            <a:avLst/>
          </a:prstGeom>
        </p:spPr>
        <p:txBody>
          <a:bodyPr wrap="square">
            <a:spAutoFit/>
          </a:bodyPr>
          <a:lstStyle/>
          <a:p>
            <a:r>
              <a:rPr lang="en-US" sz="2600" b="0" dirty="0" err="1" smtClean="0"/>
              <a:t>Boyana</a:t>
            </a:r>
            <a:r>
              <a:rPr lang="en-US" sz="2600" b="0" dirty="0" smtClean="0"/>
              <a:t> </a:t>
            </a:r>
            <a:r>
              <a:rPr lang="en-US" sz="2600" b="0" dirty="0" err="1" smtClean="0"/>
              <a:t>Konforti</a:t>
            </a:r>
            <a:endParaRPr lang="en-US" sz="2600" b="0" dirty="0" smtClean="0"/>
          </a:p>
          <a:p>
            <a:r>
              <a:rPr lang="en-US" sz="2600" b="0" dirty="0" smtClean="0"/>
              <a:t>Howard Hughes Medical Institute</a:t>
            </a:r>
            <a:endParaRPr lang="en-US" sz="2600" dirty="0"/>
          </a:p>
        </p:txBody>
      </p:sp>
    </p:spTree>
    <p:extLst>
      <p:ext uri="{BB962C8B-B14F-4D97-AF65-F5344CB8AC3E}">
        <p14:creationId xmlns:p14="http://schemas.microsoft.com/office/powerpoint/2010/main" val="156058346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0" y="-220717"/>
            <a:ext cx="24384000" cy="1935126"/>
          </a:xfrm>
          <a:prstGeom prst="rect">
            <a:avLst/>
          </a:prstGeom>
        </p:spPr>
        <p:txBody>
          <a:bodyPr>
            <a:normAutofit/>
          </a:bodyPr>
          <a:lstStyle/>
          <a:p>
            <a:r>
              <a:rPr lang="en-GB" sz="8000" dirty="0" smtClean="0"/>
              <a:t>Advisory Board</a:t>
            </a:r>
            <a:endParaRPr sz="8000" dirty="0"/>
          </a:p>
        </p:txBody>
      </p:sp>
      <p:pic>
        <p:nvPicPr>
          <p:cNvPr id="36" name="Picture 2" descr="C:\Users\ahatch\Desktop\dora-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92024" y="3829362"/>
            <a:ext cx="6416796" cy="1384995"/>
          </a:xfrm>
          <a:prstGeom prst="rect">
            <a:avLst/>
          </a:prstGeom>
        </p:spPr>
        <p:txBody>
          <a:bodyPr wrap="square">
            <a:spAutoFit/>
          </a:bodyPr>
          <a:lstStyle/>
          <a:p>
            <a:r>
              <a:rPr lang="en-US" b="0" dirty="0"/>
              <a:t>Ginny </a:t>
            </a:r>
            <a:r>
              <a:rPr lang="en-US" b="0" dirty="0" smtClean="0"/>
              <a:t>Barbour, Chair</a:t>
            </a:r>
            <a:endParaRPr lang="en-US" b="0" dirty="0"/>
          </a:p>
          <a:p>
            <a:r>
              <a:rPr lang="en-US" sz="2600" b="0" dirty="0"/>
              <a:t>Queensland University of </a:t>
            </a:r>
            <a:r>
              <a:rPr lang="en-US" sz="2600" b="0" dirty="0" smtClean="0"/>
              <a:t>Technology</a:t>
            </a:r>
          </a:p>
          <a:p>
            <a:r>
              <a:rPr lang="en-US" sz="2600" b="0" dirty="0" smtClean="0"/>
              <a:t>Australia</a:t>
            </a:r>
            <a:endParaRPr lang="en-US" sz="2600" dirty="0"/>
          </a:p>
        </p:txBody>
      </p:sp>
      <p:sp>
        <p:nvSpPr>
          <p:cNvPr id="70" name="Rectangle 69"/>
          <p:cNvSpPr/>
          <p:nvPr/>
        </p:nvSpPr>
        <p:spPr>
          <a:xfrm>
            <a:off x="6089603" y="3838335"/>
            <a:ext cx="4006603" cy="1354217"/>
          </a:xfrm>
          <a:prstGeom prst="rect">
            <a:avLst/>
          </a:prstGeom>
        </p:spPr>
        <p:txBody>
          <a:bodyPr wrap="square">
            <a:spAutoFit/>
          </a:bodyPr>
          <a:lstStyle/>
          <a:p>
            <a:r>
              <a:rPr lang="en-US" b="0" dirty="0"/>
              <a:t>José </a:t>
            </a:r>
            <a:r>
              <a:rPr lang="en-US" b="0" dirty="0" err="1"/>
              <a:t>Pío</a:t>
            </a:r>
            <a:r>
              <a:rPr lang="en-US" b="0" dirty="0"/>
              <a:t> </a:t>
            </a:r>
            <a:r>
              <a:rPr lang="en-US" b="0" dirty="0" err="1"/>
              <a:t>Beltrán</a:t>
            </a:r>
            <a:endParaRPr lang="en-US" b="0" dirty="0"/>
          </a:p>
          <a:p>
            <a:r>
              <a:rPr lang="en-US" sz="2600" b="0" dirty="0"/>
              <a:t>CSIC</a:t>
            </a:r>
          </a:p>
          <a:p>
            <a:r>
              <a:rPr lang="en-US" sz="2600" b="0" dirty="0"/>
              <a:t>Spain</a:t>
            </a:r>
            <a:endParaRPr lang="en-US" sz="2600" dirty="0"/>
          </a:p>
        </p:txBody>
      </p:sp>
      <p:sp>
        <p:nvSpPr>
          <p:cNvPr id="73" name="Rectangle 72"/>
          <p:cNvSpPr/>
          <p:nvPr/>
        </p:nvSpPr>
        <p:spPr>
          <a:xfrm>
            <a:off x="15262423" y="3679973"/>
            <a:ext cx="3773214" cy="1815882"/>
          </a:xfrm>
          <a:prstGeom prst="rect">
            <a:avLst/>
          </a:prstGeom>
        </p:spPr>
        <p:txBody>
          <a:bodyPr wrap="square">
            <a:spAutoFit/>
          </a:bodyPr>
          <a:lstStyle/>
          <a:p>
            <a:r>
              <a:rPr lang="en-US" b="0" dirty="0"/>
              <a:t>Leslie Chan</a:t>
            </a:r>
          </a:p>
          <a:p>
            <a:r>
              <a:rPr lang="en-US" sz="2600" b="0" dirty="0"/>
              <a:t>University of Toronto Scarborough</a:t>
            </a:r>
          </a:p>
          <a:p>
            <a:r>
              <a:rPr lang="en-US" sz="2600" b="0" dirty="0"/>
              <a:t>Canada</a:t>
            </a:r>
            <a:endParaRPr lang="en-US" sz="2600" dirty="0"/>
          </a:p>
        </p:txBody>
      </p:sp>
      <p:sp>
        <p:nvSpPr>
          <p:cNvPr id="79" name="Rectangle 78"/>
          <p:cNvSpPr/>
          <p:nvPr/>
        </p:nvSpPr>
        <p:spPr>
          <a:xfrm>
            <a:off x="19618647" y="3675932"/>
            <a:ext cx="4130445" cy="1815882"/>
          </a:xfrm>
          <a:prstGeom prst="rect">
            <a:avLst/>
          </a:prstGeom>
        </p:spPr>
        <p:txBody>
          <a:bodyPr wrap="square">
            <a:spAutoFit/>
          </a:bodyPr>
          <a:lstStyle/>
          <a:p>
            <a:r>
              <a:rPr lang="en-US" b="0" dirty="0"/>
              <a:t>Christian </a:t>
            </a:r>
            <a:r>
              <a:rPr lang="en-US" b="0" dirty="0" smtClean="0"/>
              <a:t>Gonzalez-</a:t>
            </a:r>
            <a:r>
              <a:rPr lang="en-US" b="0" dirty="0" err="1" smtClean="0"/>
              <a:t>Billaut</a:t>
            </a:r>
            <a:endParaRPr lang="en-US" b="0" dirty="0"/>
          </a:p>
          <a:p>
            <a:r>
              <a:rPr lang="en-US" sz="2600" b="0" dirty="0"/>
              <a:t>Universidad de Chile</a:t>
            </a:r>
          </a:p>
          <a:p>
            <a:r>
              <a:rPr lang="en-US" sz="2600" b="0" dirty="0"/>
              <a:t>Chile</a:t>
            </a:r>
            <a:endParaRPr lang="en-US" sz="2600" dirty="0"/>
          </a:p>
        </p:txBody>
      </p:sp>
      <p:sp>
        <p:nvSpPr>
          <p:cNvPr id="82" name="Rectangle 81"/>
          <p:cNvSpPr/>
          <p:nvPr/>
        </p:nvSpPr>
        <p:spPr>
          <a:xfrm>
            <a:off x="744335" y="7922823"/>
            <a:ext cx="4293006" cy="1354217"/>
          </a:xfrm>
          <a:prstGeom prst="rect">
            <a:avLst/>
          </a:prstGeom>
        </p:spPr>
        <p:txBody>
          <a:bodyPr wrap="square">
            <a:spAutoFit/>
          </a:bodyPr>
          <a:lstStyle/>
          <a:p>
            <a:r>
              <a:rPr lang="en-US" b="0" dirty="0"/>
              <a:t>Yukiko </a:t>
            </a:r>
            <a:r>
              <a:rPr lang="en-US" b="0" dirty="0" err="1"/>
              <a:t>Gotoh</a:t>
            </a:r>
            <a:endParaRPr lang="en-US" b="0" dirty="0"/>
          </a:p>
          <a:p>
            <a:r>
              <a:rPr lang="en-US" sz="2600" b="0" dirty="0"/>
              <a:t>The University of Tokyo</a:t>
            </a:r>
          </a:p>
          <a:p>
            <a:r>
              <a:rPr lang="en-US" sz="2600" b="0" dirty="0"/>
              <a:t>Japan</a:t>
            </a:r>
            <a:endParaRPr lang="en-US" sz="2600" dirty="0"/>
          </a:p>
        </p:txBody>
      </p:sp>
      <p:sp>
        <p:nvSpPr>
          <p:cNvPr id="85" name="Rectangle 84"/>
          <p:cNvSpPr/>
          <p:nvPr/>
        </p:nvSpPr>
        <p:spPr>
          <a:xfrm>
            <a:off x="4530446" y="11844606"/>
            <a:ext cx="4272925" cy="1415772"/>
          </a:xfrm>
          <a:prstGeom prst="rect">
            <a:avLst/>
          </a:prstGeom>
        </p:spPr>
        <p:txBody>
          <a:bodyPr wrap="square">
            <a:spAutoFit/>
          </a:bodyPr>
          <a:lstStyle/>
          <a:p>
            <a:r>
              <a:rPr lang="en-US" b="0" dirty="0"/>
              <a:t>Ahmed Ogunlaja</a:t>
            </a:r>
          </a:p>
          <a:p>
            <a:r>
              <a:rPr lang="en-US" b="0" dirty="0"/>
              <a:t> </a:t>
            </a:r>
            <a:r>
              <a:rPr lang="en-US" sz="2600" b="0" dirty="0"/>
              <a:t>Open Access Nigeria</a:t>
            </a:r>
          </a:p>
          <a:p>
            <a:r>
              <a:rPr lang="en-US" sz="2600" b="0" dirty="0"/>
              <a:t>Nigeria</a:t>
            </a:r>
            <a:endParaRPr lang="en-US" sz="2600" dirty="0"/>
          </a:p>
        </p:txBody>
      </p:sp>
      <p:sp>
        <p:nvSpPr>
          <p:cNvPr id="88" name="Rectangle 87"/>
          <p:cNvSpPr/>
          <p:nvPr/>
        </p:nvSpPr>
        <p:spPr>
          <a:xfrm>
            <a:off x="13429299" y="11818858"/>
            <a:ext cx="4959126" cy="1754326"/>
          </a:xfrm>
          <a:prstGeom prst="rect">
            <a:avLst/>
          </a:prstGeom>
        </p:spPr>
        <p:txBody>
          <a:bodyPr wrap="square">
            <a:spAutoFit/>
          </a:bodyPr>
          <a:lstStyle/>
          <a:p>
            <a:r>
              <a:rPr lang="en-US" b="0" dirty="0"/>
              <a:t>Rhoda </a:t>
            </a:r>
            <a:r>
              <a:rPr lang="en-US" b="0" dirty="0" err="1"/>
              <a:t>Wanyenze</a:t>
            </a:r>
            <a:endParaRPr lang="en-US" b="0" dirty="0"/>
          </a:p>
          <a:p>
            <a:r>
              <a:rPr lang="en-US" sz="2600" b="0" dirty="0" err="1"/>
              <a:t>Makerere</a:t>
            </a:r>
            <a:r>
              <a:rPr lang="en-US" sz="2600" b="0" dirty="0"/>
              <a:t> University </a:t>
            </a:r>
            <a:r>
              <a:rPr lang="en-US" sz="2600" b="0" dirty="0" smtClean="0"/>
              <a:t>School</a:t>
            </a:r>
          </a:p>
          <a:p>
            <a:r>
              <a:rPr lang="en-US" sz="2600" b="0" dirty="0" smtClean="0"/>
              <a:t> </a:t>
            </a:r>
            <a:r>
              <a:rPr lang="en-US" sz="2600" b="0" dirty="0"/>
              <a:t>of Public Health</a:t>
            </a:r>
          </a:p>
          <a:p>
            <a:r>
              <a:rPr lang="en-US" sz="2600" b="0" dirty="0"/>
              <a:t>Uganda</a:t>
            </a:r>
            <a:endParaRPr lang="en-US" sz="2600" dirty="0"/>
          </a:p>
        </p:txBody>
      </p:sp>
      <p:sp>
        <p:nvSpPr>
          <p:cNvPr id="12" name="Rectangle 11"/>
          <p:cNvSpPr/>
          <p:nvPr/>
        </p:nvSpPr>
        <p:spPr>
          <a:xfrm>
            <a:off x="4880620" y="8067261"/>
            <a:ext cx="5760108" cy="1354217"/>
          </a:xfrm>
          <a:prstGeom prst="rect">
            <a:avLst/>
          </a:prstGeom>
        </p:spPr>
        <p:txBody>
          <a:bodyPr wrap="square">
            <a:spAutoFit/>
          </a:bodyPr>
          <a:lstStyle/>
          <a:p>
            <a:r>
              <a:rPr lang="en-US" b="0" dirty="0"/>
              <a:t>Kristiina Hormia-Poutanen</a:t>
            </a:r>
          </a:p>
          <a:p>
            <a:r>
              <a:rPr lang="en-US" sz="2600" b="0" dirty="0"/>
              <a:t>National Library of Finland</a:t>
            </a:r>
          </a:p>
          <a:p>
            <a:r>
              <a:rPr lang="en-US" sz="2600" b="0" dirty="0"/>
              <a:t>Finland</a:t>
            </a:r>
            <a:endParaRPr lang="en-US" sz="2600" dirty="0"/>
          </a:p>
        </p:txBody>
      </p:sp>
      <p:sp>
        <p:nvSpPr>
          <p:cNvPr id="13" name="Rectangle 12"/>
          <p:cNvSpPr/>
          <p:nvPr/>
        </p:nvSpPr>
        <p:spPr>
          <a:xfrm>
            <a:off x="9755458" y="8028471"/>
            <a:ext cx="5381297" cy="1354217"/>
          </a:xfrm>
          <a:prstGeom prst="rect">
            <a:avLst/>
          </a:prstGeom>
        </p:spPr>
        <p:txBody>
          <a:bodyPr wrap="square">
            <a:spAutoFit/>
          </a:bodyPr>
          <a:lstStyle/>
          <a:p>
            <a:r>
              <a:rPr lang="en-US" b="0" dirty="0"/>
              <a:t>Rebecca Lawrence</a:t>
            </a:r>
          </a:p>
          <a:p>
            <a:r>
              <a:rPr lang="en-US" sz="2600" b="0" dirty="0"/>
              <a:t>F1000</a:t>
            </a:r>
          </a:p>
          <a:p>
            <a:r>
              <a:rPr lang="en-US" sz="2600" b="0" dirty="0"/>
              <a:t> United Kingdom</a:t>
            </a:r>
            <a:endParaRPr lang="en-US" sz="2600" dirty="0"/>
          </a:p>
        </p:txBody>
      </p:sp>
      <p:sp>
        <p:nvSpPr>
          <p:cNvPr id="14" name="Rectangle 13"/>
          <p:cNvSpPr/>
          <p:nvPr/>
        </p:nvSpPr>
        <p:spPr>
          <a:xfrm>
            <a:off x="14280043" y="7986998"/>
            <a:ext cx="5751320" cy="1354217"/>
          </a:xfrm>
          <a:prstGeom prst="rect">
            <a:avLst/>
          </a:prstGeom>
        </p:spPr>
        <p:txBody>
          <a:bodyPr wrap="square">
            <a:spAutoFit/>
          </a:bodyPr>
          <a:lstStyle/>
          <a:p>
            <a:r>
              <a:rPr lang="en-US" b="0" dirty="0" err="1"/>
              <a:t>Xiaoxuan</a:t>
            </a:r>
            <a:r>
              <a:rPr lang="en-US" b="0" dirty="0"/>
              <a:t> Li</a:t>
            </a:r>
          </a:p>
          <a:p>
            <a:r>
              <a:rPr lang="en-US" sz="2600" b="0" dirty="0"/>
              <a:t>Chinese Academy of Sciences</a:t>
            </a:r>
          </a:p>
          <a:p>
            <a:r>
              <a:rPr lang="en-US" sz="2600" b="0" dirty="0"/>
              <a:t>China</a:t>
            </a:r>
            <a:endParaRPr lang="en-US" sz="2600" dirty="0"/>
          </a:p>
        </p:txBody>
      </p:sp>
      <p:sp>
        <p:nvSpPr>
          <p:cNvPr id="15" name="Rectangle 14"/>
          <p:cNvSpPr/>
          <p:nvPr/>
        </p:nvSpPr>
        <p:spPr>
          <a:xfrm>
            <a:off x="18500142" y="7946202"/>
            <a:ext cx="5751320" cy="2154436"/>
          </a:xfrm>
          <a:prstGeom prst="rect">
            <a:avLst/>
          </a:prstGeom>
        </p:spPr>
        <p:txBody>
          <a:bodyPr wrap="square">
            <a:spAutoFit/>
          </a:bodyPr>
          <a:lstStyle/>
          <a:p>
            <a:r>
              <a:rPr lang="en-US" b="0" dirty="0" err="1"/>
              <a:t>Satyajit</a:t>
            </a:r>
            <a:r>
              <a:rPr lang="en-US" b="0" dirty="0"/>
              <a:t> Mayor</a:t>
            </a:r>
          </a:p>
          <a:p>
            <a:r>
              <a:rPr lang="en-US" sz="2600" b="0" dirty="0"/>
              <a:t>National Centre for </a:t>
            </a:r>
          </a:p>
          <a:p>
            <a:r>
              <a:rPr lang="en-US" sz="2600" b="0" dirty="0" smtClean="0"/>
              <a:t>Biological </a:t>
            </a:r>
          </a:p>
          <a:p>
            <a:r>
              <a:rPr lang="en-US" sz="2600" b="0" dirty="0" smtClean="0"/>
              <a:t>Science </a:t>
            </a:r>
            <a:r>
              <a:rPr lang="en-US" sz="2600" b="0" dirty="0"/>
              <a:t>(TIFR)</a:t>
            </a:r>
          </a:p>
          <a:p>
            <a:r>
              <a:rPr lang="en-US" sz="2600" b="0" dirty="0"/>
              <a:t>India</a:t>
            </a:r>
            <a:endParaRPr lang="en-US" sz="2600" dirty="0"/>
          </a:p>
        </p:txBody>
      </p:sp>
      <p:sp>
        <p:nvSpPr>
          <p:cNvPr id="16" name="Rectangle 15"/>
          <p:cNvSpPr/>
          <p:nvPr/>
        </p:nvSpPr>
        <p:spPr>
          <a:xfrm>
            <a:off x="190704" y="11829872"/>
            <a:ext cx="4533575" cy="1354217"/>
          </a:xfrm>
          <a:prstGeom prst="rect">
            <a:avLst/>
          </a:prstGeom>
        </p:spPr>
        <p:txBody>
          <a:bodyPr wrap="square">
            <a:spAutoFit/>
          </a:bodyPr>
          <a:lstStyle/>
          <a:p>
            <a:r>
              <a:rPr lang="en-US" b="0" dirty="0"/>
              <a:t>Valerie Mizrahi</a:t>
            </a:r>
          </a:p>
          <a:p>
            <a:r>
              <a:rPr lang="en-US" sz="2600" b="0" dirty="0"/>
              <a:t>University of </a:t>
            </a:r>
            <a:r>
              <a:rPr lang="en-US" sz="2600" b="0" dirty="0" err="1"/>
              <a:t>Capetown</a:t>
            </a:r>
            <a:endParaRPr lang="en-US" sz="2600" b="0" dirty="0"/>
          </a:p>
          <a:p>
            <a:r>
              <a:rPr lang="en-US" sz="2600" b="0" dirty="0"/>
              <a:t>South Africa</a:t>
            </a:r>
            <a:endParaRPr lang="en-US" sz="2600" dirty="0"/>
          </a:p>
        </p:txBody>
      </p:sp>
      <p:pic>
        <p:nvPicPr>
          <p:cNvPr id="1046" name="Picture 22" descr="\\ascb-fileserver\share2\DORA\Advisory board\Advisory Board member photos\Ginny Barbour.jpg"/>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l="20795" r="19408" b="11806"/>
          <a:stretch/>
        </p:blipFill>
        <p:spPr bwMode="auto">
          <a:xfrm>
            <a:off x="2087674" y="156358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47" name="Picture 23" descr="\\ascb-fileserver\share2\DORA\Advisory board\Advisory Board member photos\José Pío Beltrá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4204" y="1567867"/>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48" name="Picture 24" descr="\\ascb-fileserver\share2\DORA\Advisory board\Advisory Board member photos\Leslie Chan.png"/>
          <p:cNvPicPr preferRelativeResize="0">
            <a:picLocks noChangeArrowheads="1"/>
          </p:cNvPicPr>
          <p:nvPr/>
        </p:nvPicPr>
        <p:blipFill rotWithShape="1">
          <a:blip r:embed="rId5">
            <a:extLst>
              <a:ext uri="{28A0092B-C50C-407E-A947-70E740481C1C}">
                <a14:useLocalDpi xmlns:a14="http://schemas.microsoft.com/office/drawing/2010/main" val="0"/>
              </a:ext>
            </a:extLst>
          </a:blip>
          <a:srcRect t="8474" b="18041"/>
          <a:stretch/>
        </p:blipFill>
        <p:spPr bwMode="auto">
          <a:xfrm>
            <a:off x="16127003" y="1480151"/>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0" name="Picture 26" descr="\\ascb-fileserver\share2\DORA\Advisory board\Advisory Board member photos\Christian Gonzalez-Billault.jpg"/>
          <p:cNvPicPr preferRelativeResize="0">
            <a:picLocks noChangeArrowheads="1"/>
          </p:cNvPicPr>
          <p:nvPr/>
        </p:nvPicPr>
        <p:blipFill rotWithShape="1">
          <a:blip r:embed="rId6" cstate="print">
            <a:extLst>
              <a:ext uri="{28A0092B-C50C-407E-A947-70E740481C1C}">
                <a14:useLocalDpi xmlns:a14="http://schemas.microsoft.com/office/drawing/2010/main" val="0"/>
              </a:ext>
            </a:extLst>
          </a:blip>
          <a:srcRect l="37920" t="3501" r="34481" b="65704"/>
          <a:stretch/>
        </p:blipFill>
        <p:spPr bwMode="auto">
          <a:xfrm>
            <a:off x="20655169" y="1476110"/>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1" name="Picture 27" descr="\\ascb-fileserver\share2\DORA\Advisory board\Advisory Board member photos\Yukiko Gotoh.jpg"/>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t="9694" b="18307"/>
          <a:stretch/>
        </p:blipFill>
        <p:spPr bwMode="auto">
          <a:xfrm>
            <a:off x="1801354" y="5810786"/>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2" name="Picture 28" descr="\\ascb-fileserver\share2\DORA\Advisory board\Advisory Board member photos\Kristiina Hormia-Poutanen.jpg"/>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9162" b="39192"/>
          <a:stretch/>
        </p:blipFill>
        <p:spPr bwMode="auto">
          <a:xfrm>
            <a:off x="6770576" y="587213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3" name="Picture 29" descr="\\ascb-fileserver\share2\DORA\Advisory board\Advisory Board member photos\Rebecca Lawrence.jpg"/>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t="9256" b="15119"/>
          <a:stretch/>
        </p:blipFill>
        <p:spPr bwMode="auto">
          <a:xfrm>
            <a:off x="11346486" y="587213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4" name="Picture 30" descr="\\ascb-fileserver\share2\DORA\Advisory board\Advisory Board member photos\Xiaoxuan Li.jpg"/>
          <p:cNvPicPr preferRelativeResize="0">
            <a:picLocks noChangeArrowheads="1"/>
          </p:cNvPicPr>
          <p:nvPr/>
        </p:nvPicPr>
        <p:blipFill rotWithShape="1">
          <a:blip r:embed="rId10" cstate="print">
            <a:extLst>
              <a:ext uri="{28A0092B-C50C-407E-A947-70E740481C1C}">
                <a14:useLocalDpi xmlns:a14="http://schemas.microsoft.com/office/drawing/2010/main" val="0"/>
              </a:ext>
            </a:extLst>
          </a:blip>
          <a:srcRect l="40844" t="26178" r="35346" b="41849"/>
          <a:stretch/>
        </p:blipFill>
        <p:spPr bwMode="auto">
          <a:xfrm>
            <a:off x="16127003" y="587213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5" name="Picture 31" descr="\\ascb-fileserver\share2\DORA\Advisory board\Advisory Board member photos\Satyajit Mayor.jpg"/>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l="29046" t="15310" r="33701" b="29569"/>
          <a:stretch/>
        </p:blipFill>
        <p:spPr bwMode="auto">
          <a:xfrm>
            <a:off x="20347102" y="5810786"/>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6" name="Picture 32" descr="\\ascb-fileserver\share2\DORA\Advisory board\Advisory Board member photos\Valerie Mizrahi.jpg"/>
          <p:cNvPicPr preferRelativeResize="0">
            <a:picLocks noChangeArrowheads="1"/>
          </p:cNvPicPr>
          <p:nvPr/>
        </p:nvPicPr>
        <p:blipFill rotWithShape="1">
          <a:blip r:embed="rId12" cstate="print">
            <a:extLst>
              <a:ext uri="{28A0092B-C50C-407E-A947-70E740481C1C}">
                <a14:useLocalDpi xmlns:a14="http://schemas.microsoft.com/office/drawing/2010/main" val="0"/>
              </a:ext>
            </a:extLst>
          </a:blip>
          <a:srcRect l="6699" r="11426" b="44905"/>
          <a:stretch/>
        </p:blipFill>
        <p:spPr bwMode="auto">
          <a:xfrm>
            <a:off x="1428791" y="9744887"/>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7" name="Picture 33" descr="\\ascb-fileserver\share2\DORA\Advisory board\Advisory Board member photos\Ahmed Ogunlaj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71125" y="9744887"/>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60" name="Picture 36" descr="\\ascb-fileserver\share2\DORA\Advisory board\Advisory Board member photos\Rhoda Wanyenze.jpg"/>
          <p:cNvPicPr preferRelativeResize="0">
            <a:picLocks noChangeArrowheads="1"/>
          </p:cNvPicPr>
          <p:nvPr/>
        </p:nvPicPr>
        <p:blipFill rotWithShape="1">
          <a:blip r:embed="rId14" cstate="print">
            <a:extLst>
              <a:ext uri="{28A0092B-C50C-407E-A947-70E740481C1C}">
                <a14:useLocalDpi xmlns:a14="http://schemas.microsoft.com/office/drawing/2010/main" val="0"/>
              </a:ext>
            </a:extLst>
          </a:blip>
          <a:srcRect t="5617" b="27221"/>
          <a:stretch/>
        </p:blipFill>
        <p:spPr bwMode="auto">
          <a:xfrm>
            <a:off x="14912103" y="9744887"/>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p:cNvPicPr>
          <p:nvPr/>
        </p:nvPicPr>
        <p:blipFill>
          <a:blip r:embed="rId15"/>
          <a:stretch>
            <a:fillRect/>
          </a:stretch>
        </p:blipFill>
        <p:spPr>
          <a:xfrm>
            <a:off x="11559174" y="1563588"/>
            <a:ext cx="2057400" cy="2057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Rectangle 36"/>
          <p:cNvSpPr/>
          <p:nvPr/>
        </p:nvSpPr>
        <p:spPr>
          <a:xfrm>
            <a:off x="10696549" y="3717702"/>
            <a:ext cx="3773214" cy="2154436"/>
          </a:xfrm>
          <a:prstGeom prst="rect">
            <a:avLst/>
          </a:prstGeom>
        </p:spPr>
        <p:txBody>
          <a:bodyPr wrap="square">
            <a:spAutoFit/>
          </a:bodyPr>
          <a:lstStyle/>
          <a:p>
            <a:r>
              <a:rPr lang="en-US" b="0" dirty="0" err="1" smtClean="0"/>
              <a:t>Needhi</a:t>
            </a:r>
            <a:r>
              <a:rPr lang="en-US" b="0" dirty="0" smtClean="0"/>
              <a:t> </a:t>
            </a:r>
            <a:r>
              <a:rPr lang="en-US" b="0" dirty="0" err="1" smtClean="0"/>
              <a:t>Bhalla</a:t>
            </a:r>
            <a:endParaRPr lang="en-US" b="0" dirty="0" smtClean="0"/>
          </a:p>
          <a:p>
            <a:r>
              <a:rPr lang="en-US" sz="2600" b="0" dirty="0" smtClean="0"/>
              <a:t>University of California, Santa Cruz</a:t>
            </a:r>
          </a:p>
          <a:p>
            <a:r>
              <a:rPr lang="en-US" sz="2600" b="0" dirty="0" smtClean="0"/>
              <a:t>United States</a:t>
            </a:r>
          </a:p>
          <a:p>
            <a:endParaRPr lang="en-US" sz="2600" dirty="0"/>
          </a:p>
        </p:txBody>
      </p:sp>
      <p:pic>
        <p:nvPicPr>
          <p:cNvPr id="4" name="Picture 3"/>
          <p:cNvPicPr>
            <a:picLocks/>
          </p:cNvPicPr>
          <p:nvPr/>
        </p:nvPicPr>
        <p:blipFill>
          <a:blip r:embed="rId16"/>
          <a:stretch>
            <a:fillRect/>
          </a:stretch>
        </p:blipFill>
        <p:spPr>
          <a:xfrm>
            <a:off x="10241320" y="9731250"/>
            <a:ext cx="2057400" cy="2057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Rectangle 38"/>
          <p:cNvSpPr/>
          <p:nvPr/>
        </p:nvSpPr>
        <p:spPr>
          <a:xfrm>
            <a:off x="8635023" y="11872910"/>
            <a:ext cx="5290644" cy="1754326"/>
          </a:xfrm>
          <a:prstGeom prst="rect">
            <a:avLst/>
          </a:prstGeom>
        </p:spPr>
        <p:txBody>
          <a:bodyPr wrap="square">
            <a:spAutoFit/>
          </a:bodyPr>
          <a:lstStyle/>
          <a:p>
            <a:r>
              <a:rPr lang="en-US" b="0" dirty="0" smtClean="0"/>
              <a:t>Laura </a:t>
            </a:r>
            <a:r>
              <a:rPr lang="en-US" b="0" dirty="0" err="1" smtClean="0"/>
              <a:t>Rovelli</a:t>
            </a:r>
            <a:endParaRPr lang="en-US" b="0" dirty="0" smtClean="0"/>
          </a:p>
          <a:p>
            <a:r>
              <a:rPr lang="en-US" sz="2600" b="0" dirty="0" smtClean="0"/>
              <a:t>El </a:t>
            </a:r>
            <a:r>
              <a:rPr lang="en-US" sz="2600" b="0" dirty="0" err="1" smtClean="0"/>
              <a:t>Consejo</a:t>
            </a:r>
            <a:r>
              <a:rPr lang="en-US" sz="2600" b="0" dirty="0" smtClean="0"/>
              <a:t> </a:t>
            </a:r>
            <a:r>
              <a:rPr lang="en-US" sz="2600" b="0" dirty="0" err="1" smtClean="0"/>
              <a:t>Latinoamericano</a:t>
            </a:r>
            <a:r>
              <a:rPr lang="en-US" sz="2600" b="0" dirty="0" smtClean="0"/>
              <a:t> de </a:t>
            </a:r>
            <a:r>
              <a:rPr lang="en-US" sz="2600" b="0" dirty="0" err="1" smtClean="0"/>
              <a:t>Ciencias</a:t>
            </a:r>
            <a:r>
              <a:rPr lang="en-US" sz="2600" b="0" dirty="0" smtClean="0"/>
              <a:t> </a:t>
            </a:r>
            <a:r>
              <a:rPr lang="en-US" sz="2600" b="0" dirty="0" err="1" smtClean="0"/>
              <a:t>Sociales</a:t>
            </a:r>
            <a:r>
              <a:rPr lang="en-US" sz="2600" b="0" dirty="0" smtClean="0"/>
              <a:t> (CLACSO)</a:t>
            </a:r>
          </a:p>
          <a:p>
            <a:r>
              <a:rPr lang="en-US" sz="2600" b="0" dirty="0" smtClean="0"/>
              <a:t>Argentina</a:t>
            </a:r>
            <a:endParaRPr lang="en-US" sz="2600" dirty="0"/>
          </a:p>
        </p:txBody>
      </p:sp>
    </p:spTree>
    <p:extLst>
      <p:ext uri="{BB962C8B-B14F-4D97-AF65-F5344CB8AC3E}">
        <p14:creationId xmlns:p14="http://schemas.microsoft.com/office/powerpoint/2010/main" val="44501527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897" t="36595" r="-224" b="29901"/>
          <a:stretch/>
        </p:blipFill>
        <p:spPr>
          <a:xfrm>
            <a:off x="47530" y="26131"/>
            <a:ext cx="24384000" cy="5899023"/>
          </a:xfrm>
          <a:prstGeom prst="rect">
            <a:avLst/>
          </a:prstGeom>
        </p:spPr>
      </p:pic>
      <p:sp>
        <p:nvSpPr>
          <p:cNvPr id="120" name="Subtitle 2"/>
          <p:cNvSpPr txBox="1">
            <a:spLocks noGrp="1"/>
          </p:cNvSpPr>
          <p:nvPr>
            <p:ph type="subTitle" sz="quarter" idx="1"/>
          </p:nvPr>
        </p:nvSpPr>
        <p:spPr>
          <a:xfrm>
            <a:off x="2018585" y="10871201"/>
            <a:ext cx="20828001" cy="2514594"/>
          </a:xfrm>
          <a:prstGeom prst="rect">
            <a:avLst/>
          </a:prstGeom>
        </p:spPr>
        <p:txBody>
          <a:bodyPr>
            <a:normAutofit/>
          </a:bodyPr>
          <a:lstStyle/>
          <a:p>
            <a:pPr>
              <a:defRPr sz="4000"/>
            </a:pPr>
            <a:r>
              <a:rPr sz="4800" dirty="0">
                <a:latin typeface="Calibri" panose="020F0502020204030204" pitchFamily="34" charset="0"/>
                <a:cs typeface="Calibri" panose="020F0502020204030204" pitchFamily="34" charset="0"/>
              </a:rPr>
              <a:t>sfdora.org</a:t>
            </a:r>
          </a:p>
          <a:p>
            <a:pPr>
              <a:defRPr sz="4000"/>
            </a:pPr>
            <a:r>
              <a:rPr sz="4800" dirty="0">
                <a:latin typeface="Calibri" panose="020F0502020204030204" pitchFamily="34" charset="0"/>
                <a:cs typeface="Calibri" panose="020F0502020204030204" pitchFamily="34" charset="0"/>
              </a:rPr>
              <a:t>@</a:t>
            </a:r>
            <a:r>
              <a:rPr sz="4800" dirty="0" err="1">
                <a:latin typeface="Calibri" panose="020F0502020204030204" pitchFamily="34" charset="0"/>
                <a:cs typeface="Calibri" panose="020F0502020204030204" pitchFamily="34" charset="0"/>
              </a:rPr>
              <a:t>DORAssessment</a:t>
            </a:r>
            <a:endParaRPr sz="4800" dirty="0">
              <a:latin typeface="Calibri" panose="020F0502020204030204" pitchFamily="34" charset="0"/>
              <a:cs typeface="Calibri" panose="020F0502020204030204" pitchFamily="34" charset="0"/>
            </a:endParaRPr>
          </a:p>
        </p:txBody>
      </p:sp>
      <p:sp>
        <p:nvSpPr>
          <p:cNvPr id="122" name="Title 1"/>
          <p:cNvSpPr txBox="1">
            <a:spLocks noGrp="1"/>
          </p:cNvSpPr>
          <p:nvPr>
            <p:ph type="ctrTitle"/>
          </p:nvPr>
        </p:nvSpPr>
        <p:spPr>
          <a:xfrm>
            <a:off x="2018585" y="6945235"/>
            <a:ext cx="20828001" cy="2034566"/>
          </a:xfrm>
          <a:prstGeom prst="rect">
            <a:avLst/>
          </a:prstGeom>
        </p:spPr>
        <p:txBody>
          <a:bodyPr>
            <a:normAutofit fontScale="90000"/>
          </a:bodyPr>
          <a:lstStyle/>
          <a:p>
            <a:pPr defTabSz="800735">
              <a:defRPr sz="6208"/>
            </a:pPr>
            <a:r>
              <a:rPr sz="8800" dirty="0">
                <a:latin typeface="Calibri" pitchFamily="34" charset="0"/>
                <a:ea typeface="Roboto" pitchFamily="2" charset="0"/>
                <a:cs typeface="Calibri" pitchFamily="34" charset="0"/>
              </a:rPr>
              <a:t>Declaration On Research Assessment </a:t>
            </a:r>
            <a:r>
              <a:rPr dirty="0">
                <a:latin typeface="Calibri" pitchFamily="34" charset="0"/>
                <a:ea typeface="Roboto" pitchFamily="2" charset="0"/>
                <a:cs typeface="Calibri" pitchFamily="34" charset="0"/>
              </a:rPr>
              <a:t/>
            </a:r>
            <a:br>
              <a:rPr dirty="0">
                <a:latin typeface="Calibri" pitchFamily="34" charset="0"/>
                <a:ea typeface="Roboto" pitchFamily="2" charset="0"/>
                <a:cs typeface="Calibri" pitchFamily="34" charset="0"/>
              </a:rPr>
            </a:br>
            <a:r>
              <a:rPr dirty="0">
                <a:latin typeface="Calibri" pitchFamily="34" charset="0"/>
                <a:ea typeface="Roboto" pitchFamily="2" charset="0"/>
                <a:cs typeface="Calibri" pitchFamily="34" charset="0"/>
              </a:rPr>
              <a:t>Improving how research is assessed </a:t>
            </a:r>
          </a:p>
        </p:txBody>
      </p:sp>
      <p:pic>
        <p:nvPicPr>
          <p:cNvPr id="123" name="Picture 16" descr="Picture 16"/>
          <p:cNvPicPr>
            <a:picLocks noChangeAspect="1"/>
          </p:cNvPicPr>
          <p:nvPr/>
        </p:nvPicPr>
        <p:blipFill>
          <a:blip r:embed="rId4">
            <a:extLst/>
          </a:blip>
          <a:stretch>
            <a:fillRect/>
          </a:stretch>
        </p:blipFill>
        <p:spPr>
          <a:xfrm>
            <a:off x="9232780" y="11822937"/>
            <a:ext cx="609601" cy="609601"/>
          </a:xfrm>
          <a:prstGeom prst="rect">
            <a:avLst/>
          </a:prstGeom>
          <a:ln w="12700">
            <a:miter lim="400000"/>
          </a:ln>
        </p:spPr>
      </p:pic>
      <p:pic>
        <p:nvPicPr>
          <p:cNvPr id="7"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554" y="3222448"/>
            <a:ext cx="7598893" cy="26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581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415640"/>
            <a:ext cx="24384000" cy="1935126"/>
          </a:xfrm>
          <a:prstGeom prst="rect">
            <a:avLst/>
          </a:prstGeom>
        </p:spPr>
        <p:txBody>
          <a:bodyPr/>
          <a:lstStyle/>
          <a:p>
            <a:r>
              <a:rPr lang="en-GB" dirty="0" smtClean="0"/>
              <a:t>Why a Declaration?</a:t>
            </a:r>
            <a:endParaRPr dirty="0"/>
          </a:p>
        </p:txBody>
      </p:sp>
      <p:sp>
        <p:nvSpPr>
          <p:cNvPr id="126" name="Content Placeholder 2"/>
          <p:cNvSpPr txBox="1">
            <a:spLocks noGrp="1"/>
          </p:cNvSpPr>
          <p:nvPr>
            <p:ph type="body" idx="1"/>
          </p:nvPr>
        </p:nvSpPr>
        <p:spPr>
          <a:xfrm>
            <a:off x="1689100" y="2600148"/>
            <a:ext cx="21005800" cy="8524949"/>
          </a:xfrm>
          <a:prstGeom prst="rect">
            <a:avLst/>
          </a:prstGeom>
        </p:spPr>
        <p:txBody>
          <a:bodyPr anchor="t">
            <a:noAutofit/>
          </a:bodyPr>
          <a:lstStyle/>
          <a:p>
            <a:pPr>
              <a:buSzTx/>
            </a:pPr>
            <a:r>
              <a:rPr lang="en-GB" sz="5400" dirty="0" smtClean="0"/>
              <a:t>Addresses misuse </a:t>
            </a:r>
            <a:r>
              <a:rPr lang="en-GB" sz="5400" dirty="0"/>
              <a:t>of </a:t>
            </a:r>
            <a:r>
              <a:rPr lang="en-GB" sz="5400" dirty="0" smtClean="0"/>
              <a:t>journal-based metrics in hiring, promotion and funding decisions</a:t>
            </a:r>
            <a:endParaRPr lang="en-GB" sz="5400" dirty="0"/>
          </a:p>
          <a:p>
            <a:pPr>
              <a:buSzTx/>
            </a:pPr>
            <a:r>
              <a:rPr lang="en-GB" sz="5400" dirty="0" smtClean="0"/>
              <a:t>Draws attention to the problem and fosters progressive solutions</a:t>
            </a:r>
          </a:p>
          <a:p>
            <a:pPr>
              <a:buSzTx/>
            </a:pPr>
            <a:r>
              <a:rPr lang="en-GB" sz="5400" dirty="0" smtClean="0"/>
              <a:t>Demonstrates community support for change</a:t>
            </a:r>
            <a:endParaRPr lang="en-GB" sz="5400" dirty="0"/>
          </a:p>
        </p:txBody>
      </p:sp>
      <p:sp>
        <p:nvSpPr>
          <p:cNvPr id="5" name="TextBox 4"/>
          <p:cNvSpPr txBox="1"/>
          <p:nvPr/>
        </p:nvSpPr>
        <p:spPr>
          <a:xfrm>
            <a:off x="1689100" y="8686094"/>
            <a:ext cx="15443973"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4800" dirty="0" smtClean="0">
                <a:latin typeface="Calibri" pitchFamily="34" charset="0"/>
                <a:ea typeface="Roboto" pitchFamily="2" charset="0"/>
                <a:cs typeface="Calibri" pitchFamily="34" charset="0"/>
              </a:rPr>
              <a:t>July 2020</a:t>
            </a:r>
            <a:r>
              <a:rPr kumimoji="0" lang="en-US" sz="4800" i="0"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a:t>
            </a:r>
            <a:r>
              <a:rPr lang="en-US" sz="4800" dirty="0" smtClean="0">
                <a:latin typeface="Calibri" pitchFamily="34" charset="0"/>
                <a:ea typeface="Roboto" pitchFamily="2" charset="0"/>
                <a:cs typeface="Calibri" pitchFamily="34" charset="0"/>
              </a:rPr>
              <a:t> </a:t>
            </a:r>
          </a:p>
          <a:p>
            <a:pPr marL="0" marR="0" indent="0" algn="l" defTabSz="8255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Signed</a:t>
            </a:r>
            <a:r>
              <a:rPr kumimoji="0" lang="en-US" sz="4800" b="0" i="0" u="none" strike="noStrike" cap="none" spc="0" normalizeH="0" dirty="0" smtClean="0">
                <a:ln>
                  <a:noFill/>
                </a:ln>
                <a:solidFill>
                  <a:srgbClr val="FFFFFF"/>
                </a:solidFill>
                <a:effectLst/>
                <a:uFillTx/>
                <a:latin typeface="Calibri" pitchFamily="34" charset="0"/>
                <a:ea typeface="Roboto" pitchFamily="2" charset="0"/>
                <a:cs typeface="Calibri" pitchFamily="34" charset="0"/>
                <a:sym typeface="Helvetica Neue"/>
              </a:rPr>
              <a:t> by </a:t>
            </a:r>
            <a:r>
              <a:rPr kumimoji="0" lang="en-US" sz="4800" b="0" i="0" u="none"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&gt;19,75</a:t>
            </a:r>
            <a:r>
              <a:rPr kumimoji="0" lang="en-US" sz="4800" b="0" i="0" u="none" strike="noStrike" cap="none" spc="0" normalizeH="0" dirty="0" smtClean="0">
                <a:ln>
                  <a:noFill/>
                </a:ln>
                <a:solidFill>
                  <a:srgbClr val="FFFFFF"/>
                </a:solidFill>
                <a:effectLst/>
                <a:uFillTx/>
                <a:latin typeface="Calibri" pitchFamily="34" charset="0"/>
                <a:ea typeface="Roboto" pitchFamily="2" charset="0"/>
                <a:cs typeface="Calibri" pitchFamily="34" charset="0"/>
                <a:sym typeface="Helvetica Neue"/>
              </a:rPr>
              <a:t> organizations and &gt;16,000 individuals</a:t>
            </a:r>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436422"/>
            <a:ext cx="24384000" cy="1935126"/>
          </a:xfrm>
          <a:prstGeom prst="rect">
            <a:avLst/>
          </a:prstGeom>
        </p:spPr>
        <p:txBody>
          <a:bodyPr>
            <a:normAutofit/>
          </a:bodyPr>
          <a:lstStyle>
            <a:lvl1pPr>
              <a:defRPr sz="7800"/>
            </a:lvl1pPr>
          </a:lstStyle>
          <a:p>
            <a:r>
              <a:rPr lang="en-GB" dirty="0" smtClean="0"/>
              <a:t>Meaningful Assessment Improves Research</a:t>
            </a:r>
            <a:endParaRPr dirty="0"/>
          </a:p>
        </p:txBody>
      </p:sp>
      <p:sp>
        <p:nvSpPr>
          <p:cNvPr id="170" name="Content Placeholder 2"/>
          <p:cNvSpPr txBox="1">
            <a:spLocks noGrp="1"/>
          </p:cNvSpPr>
          <p:nvPr>
            <p:ph type="body" idx="1"/>
          </p:nvPr>
        </p:nvSpPr>
        <p:spPr>
          <a:xfrm>
            <a:off x="1689100" y="2724298"/>
            <a:ext cx="21005800" cy="6191102"/>
          </a:xfrm>
          <a:prstGeom prst="rect">
            <a:avLst/>
          </a:prstGeom>
        </p:spPr>
        <p:txBody>
          <a:bodyPr numCol="1" anchor="t">
            <a:normAutofit/>
          </a:bodyPr>
          <a:lstStyle/>
          <a:p>
            <a:pPr>
              <a:spcBef>
                <a:spcPts val="1300"/>
              </a:spcBef>
              <a:buSzPct val="100000"/>
              <a:defRPr sz="5600"/>
            </a:pPr>
            <a:r>
              <a:rPr lang="en-GB" dirty="0" smtClean="0"/>
              <a:t>Promotes </a:t>
            </a:r>
            <a:r>
              <a:rPr lang="en-GB" dirty="0"/>
              <a:t>value of </a:t>
            </a:r>
            <a:r>
              <a:rPr lang="en-GB" dirty="0" smtClean="0"/>
              <a:t>all scholarly outputs </a:t>
            </a:r>
          </a:p>
          <a:p>
            <a:pPr>
              <a:spcBef>
                <a:spcPts val="1300"/>
              </a:spcBef>
              <a:buSzPct val="100000"/>
              <a:defRPr sz="5600"/>
            </a:pPr>
            <a:endParaRPr lang="en-GB" dirty="0" smtClean="0"/>
          </a:p>
          <a:p>
            <a:pPr>
              <a:spcBef>
                <a:spcPts val="1300"/>
              </a:spcBef>
              <a:buSzPct val="100000"/>
              <a:defRPr sz="5600"/>
            </a:pPr>
            <a:endParaRPr lang="en-GB" dirty="0"/>
          </a:p>
          <a:p>
            <a:pPr marL="0" indent="0">
              <a:spcBef>
                <a:spcPts val="1300"/>
              </a:spcBef>
              <a:buSzPct val="100000"/>
              <a:buNone/>
              <a:defRPr sz="5600"/>
            </a:pPr>
            <a:endParaRPr lang="en-GB" dirty="0"/>
          </a:p>
          <a:p>
            <a:pPr marL="0" indent="0">
              <a:spcBef>
                <a:spcPts val="1300"/>
              </a:spcBef>
              <a:buSzPct val="100000"/>
              <a:buNone/>
              <a:defRPr sz="5600"/>
            </a:pPr>
            <a:endParaRPr lang="en-GB" sz="1200" dirty="0" smtClean="0"/>
          </a:p>
          <a:p>
            <a:pPr>
              <a:spcBef>
                <a:spcPts val="1300"/>
              </a:spcBef>
              <a:buSzPct val="100000"/>
              <a:defRPr sz="5600"/>
            </a:pPr>
            <a:r>
              <a:rPr lang="en-GB" dirty="0" smtClean="0"/>
              <a:t>Focuses </a:t>
            </a:r>
            <a:r>
              <a:rPr lang="en-GB" dirty="0"/>
              <a:t>on the merits of the </a:t>
            </a:r>
            <a:r>
              <a:rPr lang="en-GB" dirty="0" smtClean="0"/>
              <a:t>work</a:t>
            </a:r>
          </a:p>
        </p:txBody>
      </p:sp>
      <p:sp>
        <p:nvSpPr>
          <p:cNvPr id="6" name="Content Placeholder 2"/>
          <p:cNvSpPr txBox="1">
            <a:spLocks/>
          </p:cNvSpPr>
          <p:nvPr/>
        </p:nvSpPr>
        <p:spPr>
          <a:xfrm>
            <a:off x="2215572" y="3915790"/>
            <a:ext cx="16903701" cy="2838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2"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lvl="1">
              <a:spcBef>
                <a:spcPts val="1300"/>
              </a:spcBef>
              <a:buSzPct val="100000"/>
              <a:buFont typeface="Calibri" pitchFamily="34" charset="0"/>
              <a:buChar char="‒"/>
              <a:defRPr sz="5600"/>
            </a:pPr>
            <a:r>
              <a:rPr lang="en-GB" sz="3600" dirty="0" smtClean="0"/>
              <a:t>Journal articles </a:t>
            </a:r>
            <a:endParaRPr lang="en-GB" sz="3600" dirty="0"/>
          </a:p>
          <a:p>
            <a:pPr lvl="1">
              <a:spcBef>
                <a:spcPts val="1300"/>
              </a:spcBef>
              <a:buSzPct val="100000"/>
              <a:buFont typeface="Calibri" pitchFamily="34" charset="0"/>
              <a:buChar char="‒"/>
              <a:defRPr sz="5600"/>
            </a:pPr>
            <a:r>
              <a:rPr lang="en-GB" sz="3600" dirty="0" smtClean="0"/>
              <a:t>Preprints</a:t>
            </a:r>
          </a:p>
          <a:p>
            <a:pPr lvl="1">
              <a:spcBef>
                <a:spcPts val="1300"/>
              </a:spcBef>
              <a:buSzPct val="100000"/>
              <a:buFont typeface="Calibri" pitchFamily="34" charset="0"/>
              <a:buChar char="‒"/>
              <a:defRPr sz="5600"/>
            </a:pPr>
            <a:r>
              <a:rPr lang="en-GB" sz="3600" dirty="0" smtClean="0"/>
              <a:t>Datasets</a:t>
            </a:r>
          </a:p>
          <a:p>
            <a:pPr lvl="1">
              <a:spcBef>
                <a:spcPts val="1300"/>
              </a:spcBef>
              <a:buSzPct val="100000"/>
              <a:buFont typeface="Calibri" pitchFamily="34" charset="0"/>
              <a:buChar char="‒"/>
              <a:defRPr sz="5600"/>
            </a:pPr>
            <a:r>
              <a:rPr lang="en-GB" sz="3600" dirty="0" smtClean="0"/>
              <a:t>Software</a:t>
            </a:r>
          </a:p>
          <a:p>
            <a:pPr lvl="1">
              <a:spcBef>
                <a:spcPts val="1300"/>
              </a:spcBef>
              <a:buSzPct val="100000"/>
              <a:buFont typeface="Calibri" pitchFamily="34" charset="0"/>
              <a:buChar char="‒"/>
              <a:defRPr sz="5600"/>
            </a:pPr>
            <a:r>
              <a:rPr lang="en-GB" sz="3600" dirty="0" smtClean="0"/>
              <a:t>Protocols</a:t>
            </a:r>
          </a:p>
          <a:p>
            <a:pPr lvl="1">
              <a:spcBef>
                <a:spcPts val="1300"/>
              </a:spcBef>
              <a:buSzPct val="100000"/>
              <a:buFont typeface="Calibri" pitchFamily="34" charset="0"/>
              <a:buChar char="‒"/>
              <a:defRPr sz="5600"/>
            </a:pPr>
            <a:r>
              <a:rPr lang="en-GB" sz="3600" dirty="0" smtClean="0"/>
              <a:t>Research materials</a:t>
            </a:r>
          </a:p>
          <a:p>
            <a:pPr lvl="1">
              <a:spcBef>
                <a:spcPts val="1300"/>
              </a:spcBef>
              <a:buSzPct val="100000"/>
              <a:buFont typeface="Calibri" pitchFamily="34" charset="0"/>
              <a:buChar char="‒"/>
              <a:defRPr sz="5600"/>
            </a:pPr>
            <a:r>
              <a:rPr lang="en-GB" sz="3600" dirty="0" smtClean="0"/>
              <a:t> Well-trained researchers</a:t>
            </a:r>
          </a:p>
          <a:p>
            <a:pPr lvl="1">
              <a:spcBef>
                <a:spcPts val="1300"/>
              </a:spcBef>
              <a:buSzPct val="100000"/>
              <a:buFont typeface="Calibri" pitchFamily="34" charset="0"/>
              <a:buChar char="‒"/>
              <a:defRPr sz="5600"/>
            </a:pPr>
            <a:r>
              <a:rPr lang="en-GB" sz="3600" dirty="0" smtClean="0"/>
              <a:t>Societal outcomes and policy changes</a:t>
            </a:r>
            <a:endParaRPr lang="en-GB" sz="3600" dirty="0"/>
          </a:p>
        </p:txBody>
      </p:sp>
      <p:sp>
        <p:nvSpPr>
          <p:cNvPr id="7" name="Content Placeholder 2"/>
          <p:cNvSpPr txBox="1">
            <a:spLocks/>
          </p:cNvSpPr>
          <p:nvPr/>
        </p:nvSpPr>
        <p:spPr>
          <a:xfrm>
            <a:off x="2215570" y="8291945"/>
            <a:ext cx="16384155" cy="2838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2"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lvl="1">
              <a:spcBef>
                <a:spcPts val="1300"/>
              </a:spcBef>
              <a:buSzPct val="100000"/>
              <a:buFont typeface="Calibri" pitchFamily="34" charset="0"/>
              <a:buChar char="‒"/>
              <a:defRPr sz="5600"/>
            </a:pPr>
            <a:r>
              <a:rPr lang="en-GB" sz="3600" dirty="0" smtClean="0"/>
              <a:t>Reduces JIF-chasing</a:t>
            </a:r>
            <a:endParaRPr lang="en-GB" sz="3600" dirty="0"/>
          </a:p>
          <a:p>
            <a:pPr lvl="1">
              <a:spcBef>
                <a:spcPts val="1300"/>
              </a:spcBef>
              <a:buSzPct val="100000"/>
              <a:buFont typeface="Calibri" pitchFamily="34" charset="0"/>
              <a:buChar char="‒"/>
              <a:defRPr sz="5600"/>
            </a:pPr>
            <a:r>
              <a:rPr lang="en-GB" sz="3600" dirty="0" smtClean="0"/>
              <a:t>Facilitates Open Science practices</a:t>
            </a:r>
          </a:p>
          <a:p>
            <a:pPr lvl="1">
              <a:spcBef>
                <a:spcPts val="1300"/>
              </a:spcBef>
              <a:buSzPct val="100000"/>
              <a:buFont typeface="Calibri" pitchFamily="34" charset="0"/>
              <a:buChar char="‒"/>
              <a:defRPr sz="5600"/>
            </a:pPr>
            <a:r>
              <a:rPr lang="en-GB" sz="3600" dirty="0" smtClean="0"/>
              <a:t>Improves rigor and reliability</a:t>
            </a:r>
          </a:p>
          <a:p>
            <a:pPr lvl="1">
              <a:spcBef>
                <a:spcPts val="1300"/>
              </a:spcBef>
              <a:buSzPct val="100000"/>
              <a:buFont typeface="Calibri" pitchFamily="34" charset="0"/>
              <a:buChar char="‒"/>
              <a:defRPr sz="5600"/>
            </a:pPr>
            <a:r>
              <a:rPr lang="en-GB" sz="3600" dirty="0" smtClean="0"/>
              <a:t>Enhances collaboration</a:t>
            </a:r>
          </a:p>
          <a:p>
            <a:pPr marL="635000" lvl="1" indent="0">
              <a:spcBef>
                <a:spcPts val="1300"/>
              </a:spcBef>
              <a:buSzPct val="100000"/>
              <a:buNone/>
              <a:defRPr sz="5600"/>
            </a:pPr>
            <a:endParaRPr lang="en-GB" sz="3600" dirty="0"/>
          </a:p>
        </p:txBody>
      </p:sp>
      <p:pic>
        <p:nvPicPr>
          <p:cNvPr id="8" name="Picture 2" descr="C:\Users\ahatch\Desktop\dora-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8825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415640"/>
            <a:ext cx="24384000" cy="1935126"/>
          </a:xfrm>
          <a:prstGeom prst="rect">
            <a:avLst/>
          </a:prstGeom>
        </p:spPr>
        <p:txBody>
          <a:bodyPr/>
          <a:lstStyle/>
          <a:p>
            <a:r>
              <a:rPr lang="en-GB" dirty="0" smtClean="0"/>
              <a:t>DORA’s vision</a:t>
            </a:r>
            <a:endParaRPr dirty="0"/>
          </a:p>
        </p:txBody>
      </p:sp>
      <p:sp>
        <p:nvSpPr>
          <p:cNvPr id="126" name="Content Placeholder 2"/>
          <p:cNvSpPr txBox="1">
            <a:spLocks noGrp="1"/>
          </p:cNvSpPr>
          <p:nvPr>
            <p:ph type="body" idx="1"/>
          </p:nvPr>
        </p:nvSpPr>
        <p:spPr>
          <a:xfrm>
            <a:off x="1306327" y="2532910"/>
            <a:ext cx="21489878" cy="8920247"/>
          </a:xfrm>
          <a:prstGeom prst="rect">
            <a:avLst/>
          </a:prstGeom>
        </p:spPr>
        <p:txBody>
          <a:bodyPr anchor="t">
            <a:normAutofit/>
          </a:bodyPr>
          <a:lstStyle/>
          <a:p>
            <a:pPr marL="0" indent="0">
              <a:spcBef>
                <a:spcPts val="0"/>
              </a:spcBef>
              <a:spcAft>
                <a:spcPts val="1200"/>
              </a:spcAft>
              <a:buSzTx/>
              <a:buNone/>
            </a:pPr>
            <a:r>
              <a:rPr lang="en-US" sz="6600" dirty="0" smtClean="0"/>
              <a:t>Advance practical and robust approaches to improve how </a:t>
            </a:r>
            <a:r>
              <a:rPr lang="en-US" sz="6600" dirty="0" smtClean="0"/>
              <a:t>research </a:t>
            </a:r>
            <a:r>
              <a:rPr lang="en-US" sz="6600" smtClean="0"/>
              <a:t>is assessed </a:t>
            </a:r>
            <a:r>
              <a:rPr lang="en-US" sz="6600" dirty="0" smtClean="0"/>
              <a:t>globally and across all scholarly disciplines</a:t>
            </a:r>
          </a:p>
          <a:p>
            <a:pPr marL="0" indent="0">
              <a:spcBef>
                <a:spcPts val="0"/>
              </a:spcBef>
              <a:spcAft>
                <a:spcPts val="1200"/>
              </a:spcAft>
              <a:buSzTx/>
              <a:buNone/>
            </a:pPr>
            <a:endParaRPr lang="en-GB" dirty="0"/>
          </a:p>
          <a:p>
            <a:pPr marL="0" indent="0">
              <a:spcBef>
                <a:spcPts val="0"/>
              </a:spcBef>
              <a:spcAft>
                <a:spcPts val="1200"/>
              </a:spcAft>
              <a:buSzTx/>
              <a:buNone/>
            </a:pPr>
            <a:r>
              <a:rPr lang="en-GB" dirty="0" smtClean="0"/>
              <a:t>The declaration provides recommendations to </a:t>
            </a:r>
            <a:r>
              <a:rPr lang="en-GB" dirty="0"/>
              <a:t>stimulate positive action by: </a:t>
            </a:r>
          </a:p>
          <a:p>
            <a:pPr lvl="1">
              <a:spcBef>
                <a:spcPts val="0"/>
              </a:spcBef>
              <a:spcAft>
                <a:spcPts val="1200"/>
              </a:spcAft>
              <a:buSzTx/>
            </a:pPr>
            <a:r>
              <a:rPr lang="en-GB" dirty="0" smtClean="0"/>
              <a:t>Funders</a:t>
            </a:r>
          </a:p>
          <a:p>
            <a:pPr lvl="1">
              <a:spcBef>
                <a:spcPts val="0"/>
              </a:spcBef>
              <a:spcAft>
                <a:spcPts val="1200"/>
              </a:spcAft>
              <a:buSzTx/>
            </a:pPr>
            <a:r>
              <a:rPr lang="en-GB" dirty="0" smtClean="0"/>
              <a:t>Research institutions</a:t>
            </a:r>
          </a:p>
          <a:p>
            <a:pPr lvl="1">
              <a:spcBef>
                <a:spcPts val="0"/>
              </a:spcBef>
              <a:spcAft>
                <a:spcPts val="1200"/>
              </a:spcAft>
              <a:buSzTx/>
            </a:pPr>
            <a:r>
              <a:rPr lang="en-GB" dirty="0" smtClean="0"/>
              <a:t>Publishers</a:t>
            </a:r>
          </a:p>
          <a:p>
            <a:pPr lvl="1">
              <a:spcBef>
                <a:spcPts val="0"/>
              </a:spcBef>
              <a:spcAft>
                <a:spcPts val="1200"/>
              </a:spcAft>
              <a:buSzTx/>
            </a:pPr>
            <a:r>
              <a:rPr lang="en-GB" dirty="0" smtClean="0"/>
              <a:t>Metrics providers</a:t>
            </a:r>
          </a:p>
          <a:p>
            <a:pPr lvl="1">
              <a:spcBef>
                <a:spcPts val="0"/>
              </a:spcBef>
              <a:spcAft>
                <a:spcPts val="1200"/>
              </a:spcAft>
              <a:buSzTx/>
            </a:pPr>
            <a:r>
              <a:rPr lang="en-GB" dirty="0" smtClean="0"/>
              <a:t>Researchers</a:t>
            </a:r>
            <a:endParaRPr sz="4300"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0870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358580"/>
            <a:ext cx="24384000" cy="1935126"/>
          </a:xfrm>
          <a:prstGeom prst="rect">
            <a:avLst/>
          </a:prstGeom>
        </p:spPr>
        <p:txBody>
          <a:bodyPr>
            <a:normAutofit/>
          </a:bodyPr>
          <a:lstStyle>
            <a:lvl1pPr>
              <a:defRPr sz="7800"/>
            </a:lvl1pPr>
          </a:lstStyle>
          <a:p>
            <a:r>
              <a:rPr lang="en-GB" sz="9600" dirty="0" smtClean="0"/>
              <a:t>DORA’s Objectives</a:t>
            </a:r>
            <a:endParaRPr sz="9600" dirty="0"/>
          </a:p>
        </p:txBody>
      </p:sp>
      <p:sp>
        <p:nvSpPr>
          <p:cNvPr id="170" name="Content Placeholder 2"/>
          <p:cNvSpPr txBox="1">
            <a:spLocks noGrp="1"/>
          </p:cNvSpPr>
          <p:nvPr>
            <p:ph type="body" idx="1"/>
          </p:nvPr>
        </p:nvSpPr>
        <p:spPr>
          <a:xfrm>
            <a:off x="1689100" y="2389726"/>
            <a:ext cx="21005800" cy="9296400"/>
          </a:xfrm>
          <a:prstGeom prst="rect">
            <a:avLst/>
          </a:prstGeom>
        </p:spPr>
        <p:txBody>
          <a:bodyPr anchor="t">
            <a:normAutofit fontScale="85000" lnSpcReduction="20000"/>
          </a:bodyPr>
          <a:lstStyle/>
          <a:p>
            <a:pPr marL="0" indent="0">
              <a:spcBef>
                <a:spcPts val="1300"/>
              </a:spcBef>
              <a:buNone/>
              <a:defRPr sz="5600"/>
            </a:pPr>
            <a:r>
              <a:rPr lang="en-US" sz="7100" b="1" dirty="0" smtClean="0"/>
              <a:t>Raise awareness</a:t>
            </a:r>
          </a:p>
          <a:p>
            <a:pPr marL="635000" lvl="1" indent="0">
              <a:spcBef>
                <a:spcPts val="1300"/>
              </a:spcBef>
              <a:spcAft>
                <a:spcPts val="400"/>
              </a:spcAft>
              <a:buNone/>
              <a:defRPr sz="5600"/>
            </a:pPr>
            <a:r>
              <a:rPr lang="en-US" sz="5200" dirty="0" smtClean="0"/>
              <a:t>Call attention to new tools and processes in research assessment and the responsible use of metrics the align with core academic values and promote consistency and transparency in decision making.</a:t>
            </a:r>
          </a:p>
          <a:p>
            <a:pPr marL="0" indent="0">
              <a:spcBef>
                <a:spcPts val="1300"/>
              </a:spcBef>
              <a:buNone/>
              <a:defRPr sz="5600"/>
            </a:pPr>
            <a:r>
              <a:rPr lang="en-US" sz="7100" b="1" dirty="0" smtClean="0"/>
              <a:t>Facilitate implementation</a:t>
            </a:r>
          </a:p>
          <a:p>
            <a:pPr marL="635000" lvl="1" indent="0">
              <a:spcBef>
                <a:spcPts val="1300"/>
              </a:spcBef>
              <a:spcAft>
                <a:spcPts val="400"/>
              </a:spcAft>
              <a:buNone/>
              <a:defRPr sz="5600"/>
            </a:pPr>
            <a:r>
              <a:rPr lang="en-US" sz="5200" dirty="0" smtClean="0"/>
              <a:t>Aid development of new policies and practices for hiring, promotion, and funding decisions.</a:t>
            </a:r>
          </a:p>
          <a:p>
            <a:pPr marL="0" indent="0">
              <a:spcBef>
                <a:spcPts val="1300"/>
              </a:spcBef>
              <a:buNone/>
              <a:defRPr sz="5600"/>
            </a:pPr>
            <a:r>
              <a:rPr lang="en-US" sz="7100" b="1" dirty="0" smtClean="0"/>
              <a:t>Catalyze change</a:t>
            </a:r>
          </a:p>
          <a:p>
            <a:pPr marL="635000" lvl="1" indent="0">
              <a:spcBef>
                <a:spcPts val="1300"/>
              </a:spcBef>
              <a:spcAft>
                <a:spcPts val="400"/>
              </a:spcAft>
              <a:buNone/>
              <a:defRPr sz="5600"/>
            </a:pPr>
            <a:r>
              <a:rPr lang="en-US" sz="5200" dirty="0" smtClean="0"/>
              <a:t>Spread research assessment reform broadly by working across scholarly disciplines and globally.</a:t>
            </a:r>
          </a:p>
          <a:p>
            <a:pPr marL="0" indent="0">
              <a:spcBef>
                <a:spcPts val="1300"/>
              </a:spcBef>
              <a:buNone/>
              <a:defRPr sz="5600"/>
            </a:pPr>
            <a:r>
              <a:rPr lang="en-US" sz="7100" b="1" dirty="0" smtClean="0"/>
              <a:t>Improve equity</a:t>
            </a:r>
          </a:p>
          <a:p>
            <a:pPr marL="635000" lvl="1" indent="0">
              <a:spcBef>
                <a:spcPts val="1300"/>
              </a:spcBef>
              <a:buNone/>
              <a:defRPr sz="5600"/>
            </a:pPr>
            <a:r>
              <a:rPr lang="en-US" sz="5200" dirty="0" smtClean="0"/>
              <a:t>Call for broader representation of researchers in the design of research assessment practices that directly address the structural inequalities in academia.</a:t>
            </a:r>
            <a:endParaRPr sz="5200"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358580"/>
            <a:ext cx="24384000" cy="1935126"/>
          </a:xfrm>
          <a:prstGeom prst="rect">
            <a:avLst/>
          </a:prstGeom>
        </p:spPr>
        <p:txBody>
          <a:bodyPr>
            <a:normAutofit/>
          </a:bodyPr>
          <a:lstStyle>
            <a:lvl1pPr>
              <a:defRPr sz="7800"/>
            </a:lvl1pPr>
          </a:lstStyle>
          <a:p>
            <a:r>
              <a:rPr lang="en-GB" sz="9600" dirty="0" smtClean="0"/>
              <a:t>DORA’s Approaches</a:t>
            </a:r>
            <a:endParaRPr sz="9600" dirty="0"/>
          </a:p>
        </p:txBody>
      </p:sp>
      <p:sp>
        <p:nvSpPr>
          <p:cNvPr id="170" name="Content Placeholder 2"/>
          <p:cNvSpPr txBox="1">
            <a:spLocks noGrp="1"/>
          </p:cNvSpPr>
          <p:nvPr>
            <p:ph type="body" idx="1"/>
          </p:nvPr>
        </p:nvSpPr>
        <p:spPr>
          <a:xfrm>
            <a:off x="1689099" y="2244683"/>
            <a:ext cx="21927645" cy="10480752"/>
          </a:xfrm>
          <a:prstGeom prst="rect">
            <a:avLst/>
          </a:prstGeom>
        </p:spPr>
        <p:txBody>
          <a:bodyPr anchor="t">
            <a:normAutofit fontScale="62500" lnSpcReduction="20000"/>
          </a:bodyPr>
          <a:lstStyle/>
          <a:p>
            <a:pPr marL="0" indent="0">
              <a:spcBef>
                <a:spcPts val="1300"/>
              </a:spcBef>
              <a:buNone/>
              <a:defRPr sz="5600"/>
            </a:pPr>
            <a:r>
              <a:rPr lang="en-US" sz="8600" b="1" dirty="0" smtClean="0"/>
              <a:t>Community engagement</a:t>
            </a:r>
          </a:p>
          <a:p>
            <a:pPr marL="635000" lvl="1" indent="0">
              <a:spcBef>
                <a:spcPts val="1300"/>
              </a:spcBef>
              <a:spcAft>
                <a:spcPts val="400"/>
              </a:spcAft>
              <a:buNone/>
              <a:defRPr sz="5600"/>
            </a:pPr>
            <a:r>
              <a:rPr lang="en-US" sz="6300" dirty="0" smtClean="0"/>
              <a:t>Publish blogs, organize community interviews, and give presentations on research assessment.</a:t>
            </a:r>
          </a:p>
          <a:p>
            <a:pPr marL="0" indent="0">
              <a:spcBef>
                <a:spcPts val="1300"/>
              </a:spcBef>
              <a:buNone/>
              <a:defRPr sz="5600"/>
            </a:pPr>
            <a:r>
              <a:rPr lang="en-US" sz="8600" b="1" dirty="0" smtClean="0"/>
              <a:t>Resource development</a:t>
            </a:r>
          </a:p>
          <a:p>
            <a:pPr marL="635000" lvl="1" indent="0">
              <a:spcBef>
                <a:spcPts val="1300"/>
              </a:spcBef>
              <a:spcAft>
                <a:spcPts val="400"/>
              </a:spcAft>
              <a:buNone/>
              <a:defRPr sz="5600"/>
            </a:pPr>
            <a:r>
              <a:rPr lang="en-US" sz="6300" dirty="0" smtClean="0"/>
              <a:t>Curate collections of good practices, create slide presentation to help individuals initiate local conversations about change, and publish commentaries to provide additional guidance for stakeholders.</a:t>
            </a:r>
          </a:p>
          <a:p>
            <a:pPr marL="0" indent="0">
              <a:spcBef>
                <a:spcPts val="1300"/>
              </a:spcBef>
              <a:buNone/>
              <a:defRPr sz="5600"/>
            </a:pPr>
            <a:r>
              <a:rPr lang="en-US" sz="8600" b="1" dirty="0" smtClean="0"/>
              <a:t>Partnership</a:t>
            </a:r>
          </a:p>
          <a:p>
            <a:pPr marL="635000" lvl="1" indent="0">
              <a:spcBef>
                <a:spcPts val="1300"/>
              </a:spcBef>
              <a:spcAft>
                <a:spcPts val="400"/>
              </a:spcAft>
              <a:buNone/>
              <a:defRPr sz="5600"/>
            </a:pPr>
            <a:r>
              <a:rPr lang="en-US" sz="6300" dirty="0" smtClean="0"/>
              <a:t>Work with other organizations that share our desire to reform research assessment. </a:t>
            </a:r>
          </a:p>
          <a:p>
            <a:pPr marL="0" indent="0">
              <a:spcBef>
                <a:spcPts val="1300"/>
              </a:spcBef>
              <a:buNone/>
              <a:defRPr sz="5600"/>
            </a:pPr>
            <a:r>
              <a:rPr lang="en-US" sz="8600" b="1" dirty="0" smtClean="0"/>
              <a:t>Advising</a:t>
            </a:r>
          </a:p>
          <a:p>
            <a:pPr marL="635000" lvl="1" indent="0">
              <a:spcBef>
                <a:spcPts val="1300"/>
              </a:spcBef>
              <a:buNone/>
              <a:defRPr sz="5600"/>
            </a:pPr>
            <a:r>
              <a:rPr lang="en-US" sz="6300" dirty="0" smtClean="0"/>
              <a:t>Advise academic institutions and funders seeking to review and revise their research assessment policies and practices.</a:t>
            </a:r>
          </a:p>
          <a:p>
            <a:pPr marL="0" indent="0">
              <a:spcBef>
                <a:spcPts val="1300"/>
              </a:spcBef>
              <a:buNone/>
              <a:defRPr sz="5600"/>
            </a:pPr>
            <a:r>
              <a:rPr lang="en-US" sz="8600" b="1" dirty="0" smtClean="0"/>
              <a:t>Convening</a:t>
            </a:r>
          </a:p>
          <a:p>
            <a:pPr marL="635000" lvl="1" indent="0">
              <a:spcBef>
                <a:spcPts val="1300"/>
              </a:spcBef>
              <a:buNone/>
              <a:defRPr sz="5600"/>
            </a:pPr>
            <a:r>
              <a:rPr lang="en-US" sz="6300" dirty="0" smtClean="0"/>
              <a:t>Gather diverse stakeholders at conference sessions, workshops, and meetings to work towards system change.</a:t>
            </a:r>
            <a:endParaRPr sz="6300"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769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358580"/>
            <a:ext cx="24384000" cy="1935126"/>
          </a:xfrm>
          <a:prstGeom prst="rect">
            <a:avLst/>
          </a:prstGeom>
        </p:spPr>
        <p:txBody>
          <a:bodyPr/>
          <a:lstStyle>
            <a:lvl1pPr>
              <a:defRPr sz="7800"/>
            </a:lvl1pPr>
          </a:lstStyle>
          <a:p>
            <a:r>
              <a:rPr lang="en-GB" dirty="0" smtClean="0"/>
              <a:t>DORA Ideas for Action</a:t>
            </a:r>
            <a:endParaRPr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779" y="2103120"/>
            <a:ext cx="7410867" cy="11453158"/>
          </a:xfrm>
          <a:prstGeom prst="rect">
            <a:avLst/>
          </a:prstGeom>
          <a:solidFill>
            <a:schemeClr val="tx1"/>
          </a:solidFill>
        </p:spPr>
      </p:pic>
      <p:sp>
        <p:nvSpPr>
          <p:cNvPr id="7" name="TextBox 6"/>
          <p:cNvSpPr txBox="1"/>
          <p:nvPr/>
        </p:nvSpPr>
        <p:spPr>
          <a:xfrm>
            <a:off x="9223645" y="3104762"/>
            <a:ext cx="14002115" cy="84279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35000" lvl="1" indent="0" algn="l">
              <a:spcBef>
                <a:spcPts val="1300"/>
              </a:spcBef>
              <a:spcAft>
                <a:spcPts val="400"/>
              </a:spcAft>
              <a:defRPr sz="5600"/>
            </a:pPr>
            <a:r>
              <a:rPr lang="en-US" sz="6000" b="0" dirty="0" smtClean="0">
                <a:latin typeface="Calibri" charset="0"/>
                <a:ea typeface="Calibri" charset="0"/>
                <a:cs typeface="Calibri" charset="0"/>
              </a:rPr>
              <a:t>Five design principles for institutions</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Instill standard and structure into research assessment processes</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Foster a sense of personal accountability</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Prioritize equity and transparency of research assessment processes</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Take a portfolio view toward researcher contributions</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Refine research assessment processes through iterative feedback</a:t>
            </a:r>
          </a:p>
        </p:txBody>
      </p:sp>
    </p:spTree>
    <p:extLst>
      <p:ext uri="{BB962C8B-B14F-4D97-AF65-F5344CB8AC3E}">
        <p14:creationId xmlns:p14="http://schemas.microsoft.com/office/powerpoint/2010/main" val="173607424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500"/>
            <a:ext cx="24384000" cy="1935126"/>
          </a:xfrm>
        </p:spPr>
        <p:txBody>
          <a:bodyPr/>
          <a:lstStyle/>
          <a:p>
            <a:r>
              <a:rPr lang="en-US" dirty="0"/>
              <a:t>Change is </a:t>
            </a:r>
            <a:r>
              <a:rPr lang="en-US" dirty="0" smtClean="0"/>
              <a:t>happening: Funders</a:t>
            </a: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850" y="2527661"/>
            <a:ext cx="102489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54850" y="8557340"/>
            <a:ext cx="432810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Wellcome</a:t>
            </a:r>
            <a:endPar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London, United Kingdom</a:t>
            </a:r>
          </a:p>
        </p:txBody>
      </p:sp>
      <p:sp>
        <p:nvSpPr>
          <p:cNvPr id="11" name="TextBox 10"/>
          <p:cNvSpPr txBox="1"/>
          <p:nvPr/>
        </p:nvSpPr>
        <p:spPr>
          <a:xfrm>
            <a:off x="13462340" y="5823208"/>
            <a:ext cx="373179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Cancer Research UK</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London,</a:t>
            </a:r>
            <a:r>
              <a:rPr lang="en-US" b="0" dirty="0" smtClean="0"/>
              <a:t> UK</a:t>
            </a:r>
            <a:endParaRPr lang="en-US" b="0" baseline="0" dirty="0" smtClean="0"/>
          </a:p>
        </p:txBody>
      </p:sp>
      <p:sp>
        <p:nvSpPr>
          <p:cNvPr id="12" name="TextBox 11"/>
          <p:cNvSpPr txBox="1"/>
          <p:nvPr/>
        </p:nvSpPr>
        <p:spPr>
          <a:xfrm>
            <a:off x="13462339" y="7403179"/>
            <a:ext cx="9114631"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a:t>Application includes: </a:t>
            </a:r>
          </a:p>
          <a:p>
            <a:pPr marL="457200" lvl="3" indent="-457200" algn="l">
              <a:buFont typeface="Symbol" pitchFamily="18" charset="2"/>
              <a:buChar char="-"/>
            </a:pPr>
            <a:r>
              <a:rPr lang="en-US" b="0" dirty="0"/>
              <a:t>List of research </a:t>
            </a:r>
            <a:r>
              <a:rPr lang="en-US" b="0" dirty="0" smtClean="0"/>
              <a:t>outputs</a:t>
            </a:r>
          </a:p>
          <a:p>
            <a:pPr marL="457200" lvl="3" indent="-457200" algn="l">
              <a:buFont typeface="Symbol" pitchFamily="18" charset="2"/>
              <a:buChar char="-"/>
            </a:pPr>
            <a:r>
              <a:rPr lang="en-US" b="0" dirty="0" smtClean="0"/>
              <a:t>Summary of 3-5 achievements</a:t>
            </a:r>
          </a:p>
          <a:p>
            <a:pPr marL="457200" lvl="3" indent="-457200" algn="l">
              <a:buFont typeface="Symbol" pitchFamily="18" charset="2"/>
              <a:buChar char="-"/>
            </a:pPr>
            <a:r>
              <a:rPr lang="en-US" b="0" dirty="0" smtClean="0"/>
              <a:t>Space to describe other measures of impact</a:t>
            </a:r>
          </a:p>
          <a:p>
            <a:pPr lvl="3" indent="0" algn="l"/>
            <a:endParaRPr kumimoji="0" lang="en-US" sz="3000" b="0" u="none" strike="noStrike" cap="none" spc="0" normalizeH="0" baseline="0" dirty="0" smtClean="0">
              <a:ln>
                <a:noFill/>
              </a:ln>
              <a:solidFill>
                <a:srgbClr val="FFFFFF"/>
              </a:solidFill>
              <a:effectLst/>
              <a:uFillTx/>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sym typeface="Helvetica Neue"/>
              </a:rPr>
              <a:t>Reminds peer</a:t>
            </a:r>
            <a:r>
              <a:rPr kumimoji="0" lang="en-US" sz="3000" b="0" u="none" strike="noStrike" cap="none" spc="0" normalizeH="0" dirty="0" smtClean="0">
                <a:ln>
                  <a:noFill/>
                </a:ln>
                <a:solidFill>
                  <a:srgbClr val="FFFFFF"/>
                </a:solidFill>
                <a:effectLst/>
                <a:uFillTx/>
                <a:sym typeface="Helvetica Neue"/>
              </a:rPr>
              <a:t> reviewers and committee members of DORA principles throughout funding process</a:t>
            </a:r>
            <a:endParaRPr lang="en-US" b="0" baseline="0" dirty="0" smtClean="0"/>
          </a:p>
        </p:txBody>
      </p:sp>
      <p:sp>
        <p:nvSpPr>
          <p:cNvPr id="13" name="TextBox 12"/>
          <p:cNvSpPr txBox="1"/>
          <p:nvPr/>
        </p:nvSpPr>
        <p:spPr>
          <a:xfrm>
            <a:off x="1654850" y="9966379"/>
            <a:ext cx="10631361"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smtClean="0"/>
              <a:t>Application includes: </a:t>
            </a:r>
          </a:p>
          <a:p>
            <a:pPr marL="457200" lvl="3" indent="-457200" algn="l">
              <a:buFont typeface="Symbol" pitchFamily="18" charset="2"/>
              <a:buChar char="-"/>
            </a:pPr>
            <a:r>
              <a:rPr lang="en-US" b="0" dirty="0" smtClean="0"/>
              <a:t>List of research outputs </a:t>
            </a:r>
          </a:p>
          <a:p>
            <a:pPr marL="457200" lvl="3" indent="-457200" algn="l">
              <a:buFont typeface="Symbol" pitchFamily="18" charset="2"/>
              <a:buChar char="-"/>
            </a:pPr>
            <a:r>
              <a:rPr lang="en-US" b="0" dirty="0"/>
              <a:t>Contributions to mentorship</a:t>
            </a:r>
          </a:p>
          <a:p>
            <a:pPr marL="457200" lvl="3" indent="-457200" algn="l">
              <a:buFont typeface="Symbol" pitchFamily="18" charset="2"/>
              <a:buChar char="-"/>
            </a:pPr>
            <a:r>
              <a:rPr lang="en-US" b="0" dirty="0" smtClean="0"/>
              <a:t>Output sharing plan to advance potential health benefits</a:t>
            </a:r>
          </a:p>
          <a:p>
            <a:pPr marL="457200" lvl="3" indent="-457200" algn="l">
              <a:buFont typeface="Symbol" pitchFamily="18" charset="2"/>
              <a:buChar char="-"/>
            </a:pPr>
            <a:r>
              <a:rPr lang="en-US" b="0" dirty="0" smtClean="0"/>
              <a:t>Plans for public engagement</a:t>
            </a:r>
          </a:p>
          <a:p>
            <a:pPr marR="0" algn="l" defTabSz="825500" rtl="0" fontAlgn="auto" latinLnBrk="0" hangingPunct="0">
              <a:lnSpc>
                <a:spcPct val="100000"/>
              </a:lnSpc>
              <a:spcBef>
                <a:spcPts val="0"/>
              </a:spcBef>
              <a:spcAft>
                <a:spcPts val="0"/>
              </a:spcAft>
              <a:buClrTx/>
              <a:buSzTx/>
              <a:tabLst/>
            </a:pPr>
            <a:endParaRPr lang="en-US" b="0" dirty="0" smtClean="0"/>
          </a:p>
          <a:p>
            <a:pPr marR="0" algn="l" defTabSz="825500" rtl="0" fontAlgn="auto" latinLnBrk="0" hangingPunct="0">
              <a:lnSpc>
                <a:spcPct val="100000"/>
              </a:lnSpc>
              <a:spcBef>
                <a:spcPts val="0"/>
              </a:spcBef>
              <a:spcAft>
                <a:spcPts val="0"/>
              </a:spcAft>
              <a:buClrTx/>
              <a:buSzTx/>
              <a:tabLst/>
            </a:pPr>
            <a:r>
              <a:rPr lang="en-US" b="0" dirty="0" smtClean="0"/>
              <a:t>Guidance provided to advisory panel members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340" y="2527661"/>
            <a:ext cx="93249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70889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9531</TotalTime>
  <Words>1184</Words>
  <Application>Microsoft Office PowerPoint</Application>
  <PresentationFormat>Custom</PresentationFormat>
  <Paragraphs>209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vt:lpstr>
      <vt:lpstr>PowerPoint Presentation</vt:lpstr>
      <vt:lpstr>Declaration On Research Assessment  Improving how research is assessed </vt:lpstr>
      <vt:lpstr>Why a Declaration?</vt:lpstr>
      <vt:lpstr>Meaningful Assessment Improves Research</vt:lpstr>
      <vt:lpstr>DORA’s vision</vt:lpstr>
      <vt:lpstr>DORA’s Objectives</vt:lpstr>
      <vt:lpstr>DORA’s Approaches</vt:lpstr>
      <vt:lpstr>DORA Ideas for Action</vt:lpstr>
      <vt:lpstr>Change is happening: Funders</vt:lpstr>
      <vt:lpstr>Change is happening: Research Institutes</vt:lpstr>
      <vt:lpstr>Change is happening: Publishers</vt:lpstr>
      <vt:lpstr>What can you do? </vt:lpstr>
      <vt:lpstr>Member organizations, Steering Committee and Staff</vt:lpstr>
      <vt:lpstr>Advisory Board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Anna Hatch</cp:lastModifiedBy>
  <cp:revision>178</cp:revision>
  <cp:lastPrinted>2018-10-16T17:48:05Z</cp:lastPrinted>
  <dcterms:modified xsi:type="dcterms:W3CDTF">2020-08-31T20:08:18Z</dcterms:modified>
</cp:coreProperties>
</file>