
<file path=[Content_Types].xml><?xml version="1.0" encoding="utf-8"?>
<Types xmlns="http://schemas.openxmlformats.org/package/2006/content-types">
  <Default Extension="avi" ContentType="video/x-msvideo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0" r:id="rId2"/>
    <p:sldId id="311" r:id="rId3"/>
    <p:sldId id="312" r:id="rId4"/>
    <p:sldId id="969" r:id="rId5"/>
    <p:sldId id="313" r:id="rId6"/>
    <p:sldId id="314" r:id="rId7"/>
    <p:sldId id="310" r:id="rId8"/>
    <p:sldId id="970" r:id="rId9"/>
    <p:sldId id="971" r:id="rId10"/>
    <p:sldId id="960" r:id="rId11"/>
    <p:sldId id="962" r:id="rId12"/>
    <p:sldId id="3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32" userDrawn="1">
          <p15:clr>
            <a:srgbClr val="A4A3A4"/>
          </p15:clr>
        </p15:guide>
        <p15:guide id="3" orient="horz" pos="1224" userDrawn="1">
          <p15:clr>
            <a:srgbClr val="A4A3A4"/>
          </p15:clr>
        </p15:guide>
        <p15:guide id="4" pos="528" userDrawn="1">
          <p15:clr>
            <a:srgbClr val="A4A3A4"/>
          </p15:clr>
        </p15:guide>
        <p15:guide id="5" orient="horz" pos="2688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tangelo, George (NIH/OD) [E]" initials="SG([" lastIdx="2" clrIdx="0">
    <p:extLst>
      <p:ext uri="{19B8F6BF-5375-455C-9EA6-DF929625EA0E}">
        <p15:presenceInfo xmlns:p15="http://schemas.microsoft.com/office/powerpoint/2012/main" userId="S::santangelogm@nih.gov::7b0b869e-21af-4fbb-95d0-a8f09aa30cfa" providerId="AD"/>
      </p:ext>
    </p:extLst>
  </p:cmAuthor>
  <p:cmAuthor id="2" name="Meseroll, Rebecca (NIH/OD) [E]" initials="MR([" lastIdx="5" clrIdx="1">
    <p:extLst>
      <p:ext uri="{19B8F6BF-5375-455C-9EA6-DF929625EA0E}">
        <p15:presenceInfo xmlns:p15="http://schemas.microsoft.com/office/powerpoint/2012/main" userId="S::meserollra@nih.gov::2a510ce9-7fa1-4126-9551-e63fecee2f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2F5597"/>
    <a:srgbClr val="385D8B"/>
    <a:srgbClr val="00FF00"/>
    <a:srgbClr val="FFFFFF"/>
    <a:srgbClr val="ED7D31"/>
    <a:srgbClr val="00B050"/>
    <a:srgbClr val="CC6F2F"/>
    <a:srgbClr val="7D9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2" autoAdjust="0"/>
    <p:restoredTop sz="94618" autoAdjust="0"/>
  </p:normalViewPr>
  <p:slideViewPr>
    <p:cSldViewPr snapToGrid="0" showGuides="1">
      <p:cViewPr varScale="1">
        <p:scale>
          <a:sx n="68" d="100"/>
          <a:sy n="68" d="100"/>
        </p:scale>
        <p:origin x="845" y="62"/>
      </p:cViewPr>
      <p:guideLst>
        <p:guide pos="2232"/>
        <p:guide orient="horz" pos="1224"/>
        <p:guide pos="528"/>
        <p:guide orient="horz" pos="26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CB42D-5771-4145-BF06-90AA1BEA597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B5598-4E39-41B7-B2F0-F120A978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8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People module of </a:t>
            </a:r>
            <a:r>
              <a:rPr lang="en-US" i="1" dirty="0" err="1"/>
              <a:t>iCite</a:t>
            </a:r>
            <a:r>
              <a:rPr lang="en-US" i="1" dirty="0"/>
              <a:t> </a:t>
            </a:r>
            <a:r>
              <a:rPr lang="en-US" i="0" dirty="0"/>
              <a:t>is currently under development (see slides below)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5598-4E39-41B7-B2F0-F120A97859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8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People module of </a:t>
            </a:r>
            <a:r>
              <a:rPr lang="en-US" i="1" dirty="0" err="1"/>
              <a:t>iCite</a:t>
            </a:r>
            <a:r>
              <a:rPr lang="en-US" i="1" dirty="0"/>
              <a:t> </a:t>
            </a:r>
            <a:r>
              <a:rPr lang="en-US" i="0" dirty="0"/>
              <a:t>is currently under development (see slides below)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5598-4E39-41B7-B2F0-F120A97859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71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People module of </a:t>
            </a:r>
            <a:r>
              <a:rPr lang="en-US" i="1" dirty="0" err="1"/>
              <a:t>iCite</a:t>
            </a:r>
            <a:r>
              <a:rPr lang="en-US" i="1" dirty="0"/>
              <a:t> </a:t>
            </a:r>
            <a:r>
              <a:rPr lang="en-US" i="0" dirty="0"/>
              <a:t>is currently under development (see slides below)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5598-4E39-41B7-B2F0-F120A97859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19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People module of </a:t>
            </a:r>
            <a:r>
              <a:rPr lang="en-US" i="1" dirty="0" err="1"/>
              <a:t>iCite</a:t>
            </a:r>
            <a:r>
              <a:rPr lang="en-US" i="1" dirty="0"/>
              <a:t> </a:t>
            </a:r>
            <a:r>
              <a:rPr lang="en-US" i="0" dirty="0"/>
              <a:t>is currently under development (see slides below)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5598-4E39-41B7-B2F0-F120A97859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People module of </a:t>
            </a:r>
            <a:r>
              <a:rPr lang="en-US" i="1" dirty="0" err="1"/>
              <a:t>iCite</a:t>
            </a:r>
            <a:r>
              <a:rPr lang="en-US" i="1" dirty="0"/>
              <a:t> </a:t>
            </a:r>
            <a:r>
              <a:rPr lang="en-US" i="0" dirty="0"/>
              <a:t>is currently under development (see slides below)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5598-4E39-41B7-B2F0-F120A97859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60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People module of </a:t>
            </a:r>
            <a:r>
              <a:rPr lang="en-US" i="1" dirty="0" err="1"/>
              <a:t>iCite</a:t>
            </a:r>
            <a:r>
              <a:rPr lang="en-US" i="1" dirty="0"/>
              <a:t> </a:t>
            </a:r>
            <a:r>
              <a:rPr lang="en-US" i="0" dirty="0"/>
              <a:t>is currently under development (see slides below)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5598-4E39-41B7-B2F0-F120A97859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58B27-8F17-430B-957F-D104C0FCBC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4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ECB54-8BB1-4571-B602-43C8EE49F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2334C-2F6D-4943-9173-FA0F34792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43C8B-F25C-4664-BC4C-CCCE202C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C249-623A-4F58-B881-E4099F152D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5947B-C7C9-463D-974F-4B94EE19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C2FFB-F01B-46D3-B91F-0EBF12926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C2-0E94-47B4-AE25-7EFE1134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1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5570-E3C9-474A-8FFC-5649EB84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7CC62-00D0-4153-8861-866928A77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9D80C-5613-42A1-ACA9-D6972005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C249-623A-4F58-B881-E4099F152D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60E0F-9665-4998-AA05-308E03900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6403A-7ABD-46B4-A5C2-9AD56637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C2-0E94-47B4-AE25-7EFE1134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7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527F57-8D31-4089-A1B7-85B137BB0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7D5C1-A72A-44BC-BF87-529AF25D0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14754-86CA-4857-8D0B-9DCE645E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C249-623A-4F58-B881-E4099F152D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DB201-D99D-4124-9AED-8F6F37C5F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91493-9D68-494B-8EA9-F86B633A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C2-0E94-47B4-AE25-7EFE1134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19E7-6D6E-4C2C-8741-B1FE8605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A69E-946B-4477-A5C0-928A13D8E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25DF1-7A69-42F8-8194-DEA16C8D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C249-623A-4F58-B881-E4099F152D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ED98-1975-4FFB-8BB6-768073DE8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4BC07-168D-4CF2-BD29-D98D735F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C2-0E94-47B4-AE25-7EFE1134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6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D6E7-E839-445B-9D3E-99264247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32BEE-CFE6-4210-A5FD-89EF031CE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ADECD-C0B4-4A99-B6DB-790603E1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C249-623A-4F58-B881-E4099F152D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ADA48-51DE-4CD3-A83E-5C1021D27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A406D-ED3D-467E-90E4-B75A5B8B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C2-0E94-47B4-AE25-7EFE1134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6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DF266-3A14-4FC0-BAE1-FC922B26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96170-74E6-4D58-AB4F-CF0CCDDCE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DC8AB-DB96-42B8-A7F4-F9C29153D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85EC8-2AE3-4B9C-9C8C-98A72DFA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C249-623A-4F58-B881-E4099F152D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C6CF-541D-45EF-9377-0ACB46F1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22197-13B1-40E3-836F-62581A2CE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C2-0E94-47B4-AE25-7EFE1134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7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ADFD-B4FC-4873-AD6E-D919F7A0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21088-B28F-4948-9493-4E791B52B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73707-ACE2-4B34-8B77-77D742022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3A61D-AAD5-44BB-A50E-740551E7A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2CFAD-B1C8-4B61-A623-91F19F1E1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DF855-B0C7-480E-B621-25D9FCAC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C249-623A-4F58-B881-E4099F152D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4680E-859E-47D0-8071-DEA7B241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F3EE00-583A-4A9F-8318-C8AF6BAF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C2-0E94-47B4-AE25-7EFE1134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4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EB9CB-9F46-472D-AE05-DA82955B8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8D857-3901-41D3-836C-0F39264B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C249-623A-4F58-B881-E4099F152D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606E3-3D12-4D43-9673-38F8CF6E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02C85-ECE9-4FEF-88EA-0CE99B76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C2-0E94-47B4-AE25-7EFE1134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26F1C-CF9E-4E3F-AA8C-91B7ECCA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C249-623A-4F58-B881-E4099F152D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CB4EE-A8B6-4B08-8FB3-5C484C27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44B64-DC9A-475A-B54F-779DB911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C2-0E94-47B4-AE25-7EFE1134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30C8F-BD0A-47E0-A8E0-DFF08F6A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04983-D8C8-4725-9B95-D44F89614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0FB36-1E3B-45BE-99C5-A93549483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0C6F2-946B-4117-A575-10E2C22B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C249-623A-4F58-B881-E4099F152D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F5179-4296-48A3-AF50-5ECB56BC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B157B-5364-4B13-86B0-8EC9DB56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C2-0E94-47B4-AE25-7EFE1134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5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F57F2-EFA5-4B10-8720-097D21D6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BA9B9-D898-4C9B-A7E7-EC65211AD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55DDB-A3DC-43CA-94D9-0E720B660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B9CE1-CD1A-49B2-800C-6D366504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C249-623A-4F58-B881-E4099F152D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27F8D-D597-4229-8A9D-7486065D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5EB9D-B790-4C18-99AF-9160508C5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75C2-0E94-47B4-AE25-7EFE1134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1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87A74-77A5-4318-9C72-0416164A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A282A-A4EB-43B3-B1AA-0A9D41E2F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2F51E-5A9F-4169-8E16-381A344C4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7C249-623A-4F58-B881-E4099F152DC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B33BA-BEA3-40F2-988B-82A976AD0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FD399-E035-4270-9FFC-869C18F58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D75C2-0E94-47B4-AE25-7EFE1134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7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microsoft.com/office/2007/relationships/hdphoto" Target="../media/hdphoto3.wdp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23.emf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44B2C6-9CE1-4D5F-A1EA-01B87763A750}"/>
              </a:ext>
            </a:extLst>
          </p:cNvPr>
          <p:cNvSpPr/>
          <p:nvPr/>
        </p:nvSpPr>
        <p:spPr>
          <a:xfrm>
            <a:off x="0" y="2120949"/>
            <a:ext cx="12192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0288" indent="-514350" algn="ctr">
              <a:tabLst>
                <a:tab pos="798513" algn="l"/>
              </a:tabLst>
            </a:pPr>
            <a:r>
              <a:rPr lang="en-US" sz="28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NIH Office of Portfolio Analysis (OPA)</a:t>
            </a:r>
          </a:p>
          <a:p>
            <a:pPr marL="1030288" indent="-514350" algn="ctr">
              <a:tabLst>
                <a:tab pos="798513" algn="l"/>
              </a:tabLst>
            </a:pPr>
            <a:r>
              <a:rPr lang="en-US" sz="28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artificial intelligence (AI) to assist with </a:t>
            </a:r>
          </a:p>
          <a:p>
            <a:pPr marL="1030288" indent="-514350" algn="ctr">
              <a:tabLst>
                <a:tab pos="798513" algn="l"/>
              </a:tabLst>
            </a:pPr>
            <a:r>
              <a:rPr lang="en-US" sz="28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decision-making and research assessment</a:t>
            </a:r>
          </a:p>
          <a:p>
            <a:pPr marL="1030288" indent="-514350">
              <a:tabLst>
                <a:tab pos="798513" algn="l"/>
              </a:tabLst>
            </a:pPr>
            <a:endParaRPr lang="en-US" sz="800" b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87488" lvl="1" indent="-514350">
              <a:buAutoNum type="arabicParenBoth"/>
              <a:tabLst>
                <a:tab pos="798513" algn="l"/>
              </a:tabLst>
            </a:pPr>
            <a:r>
              <a:rPr lang="en-US" sz="28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 and parameterize decision-making at NIH and other funders </a:t>
            </a:r>
          </a:p>
          <a:p>
            <a:pPr marL="1487488" lvl="1" indent="-514350">
              <a:buAutoNum type="arabicParenBoth"/>
              <a:tabLst>
                <a:tab pos="798513" algn="l"/>
              </a:tabLst>
            </a:pPr>
            <a:r>
              <a:rPr lang="en-US" sz="28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Capture and make accurate predictions about the resulting impact</a:t>
            </a:r>
          </a:p>
          <a:p>
            <a:pPr marL="1030288" indent="-514350" algn="ctr">
              <a:tabLst>
                <a:tab pos="798513" algn="l"/>
              </a:tabLst>
            </a:pPr>
            <a:endParaRPr lang="en-US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30288" indent="-514350" algn="ctr">
              <a:tabLst>
                <a:tab pos="798513" algn="l"/>
              </a:tabLst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0288" indent="-514350" algn="ctr">
              <a:tabLst>
                <a:tab pos="798513" algn="l"/>
              </a:tabLst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George Santangelo, PhD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OPA Director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DPCPSI / NIH</a:t>
            </a:r>
          </a:p>
        </p:txBody>
      </p:sp>
    </p:spTree>
    <p:extLst>
      <p:ext uri="{BB962C8B-B14F-4D97-AF65-F5344CB8AC3E}">
        <p14:creationId xmlns:p14="http://schemas.microsoft.com/office/powerpoint/2010/main" val="329519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EEB32-0A6D-4ACB-B52C-8EE9319B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14" y="0"/>
            <a:ext cx="10320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6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13CD81-DD4F-4236-AB21-23087C00E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40"/>
          <a:stretch/>
        </p:blipFill>
        <p:spPr>
          <a:xfrm>
            <a:off x="969289" y="2158405"/>
            <a:ext cx="10209276" cy="33441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B3023E-BD93-43AB-A15C-EE25C43CE5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458"/>
          <a:stretch/>
        </p:blipFill>
        <p:spPr>
          <a:xfrm>
            <a:off x="925181" y="4763386"/>
            <a:ext cx="10320372" cy="2094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9C3A63-B1EC-4854-9ABB-A50FF5C73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157"/>
          <a:stretch/>
        </p:blipFill>
        <p:spPr>
          <a:xfrm>
            <a:off x="1044527" y="0"/>
            <a:ext cx="10209276" cy="220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3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5B5502-8F3E-4DDA-86F1-3C9AB38184AE}"/>
              </a:ext>
            </a:extLst>
          </p:cNvPr>
          <p:cNvSpPr txBox="1"/>
          <p:nvPr/>
        </p:nvSpPr>
        <p:spPr>
          <a:xfrm>
            <a:off x="0" y="1779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20497D"/>
                </a:solidFill>
              </a:rPr>
              <a:t>Tracking bench-to-bedside translational progress in biomedical research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2D89FE-33A4-4045-8395-84657CFFE71D}"/>
              </a:ext>
            </a:extLst>
          </p:cNvPr>
          <p:cNvGrpSpPr/>
          <p:nvPr/>
        </p:nvGrpSpPr>
        <p:grpSpPr>
          <a:xfrm>
            <a:off x="9934681" y="6400800"/>
            <a:ext cx="2133600" cy="387267"/>
            <a:chOff x="6882462" y="6403905"/>
            <a:chExt cx="2133600" cy="387267"/>
          </a:xfrm>
        </p:grpSpPr>
        <p:pic>
          <p:nvPicPr>
            <p:cNvPr id="9" name="Picture 2" descr="C:\Users\linti\AppData\Local\Microsoft\Windows\Temporary Internet Files\Content.Outlook\WQOHE9HI\banner-nihlogo.png">
              <a:extLst>
                <a:ext uri="{FF2B5EF4-FFF2-40B4-BE49-F238E27FC236}">
                  <a16:creationId xmlns:a16="http://schemas.microsoft.com/office/drawing/2014/main" id="{C0A93DDC-F11B-407A-9E91-D9729D8EF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462" y="6403905"/>
              <a:ext cx="21336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82D31B-BD91-4F5B-8A3B-E73780346248}"/>
                </a:ext>
              </a:extLst>
            </p:cNvPr>
            <p:cNvSpPr/>
            <p:nvPr/>
          </p:nvSpPr>
          <p:spPr>
            <a:xfrm>
              <a:off x="7450372" y="6647289"/>
              <a:ext cx="1558456" cy="111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0AA7A0-5719-483E-9A6A-7D127D47E04F}"/>
                </a:ext>
              </a:extLst>
            </p:cNvPr>
            <p:cNvSpPr txBox="1"/>
            <p:nvPr/>
          </p:nvSpPr>
          <p:spPr>
            <a:xfrm>
              <a:off x="7347009" y="6575728"/>
              <a:ext cx="13131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Office of Portfolio Analysis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A407655-BA6B-4AF8-887C-1D1E9CE374A5}"/>
              </a:ext>
            </a:extLst>
          </p:cNvPr>
          <p:cNvSpPr/>
          <p:nvPr/>
        </p:nvSpPr>
        <p:spPr>
          <a:xfrm>
            <a:off x="1" y="78701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Development of cancer immunotherapy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A533CE-F7C3-4C09-962D-E1026DF2C13F}"/>
              </a:ext>
            </a:extLst>
          </p:cNvPr>
          <p:cNvGrpSpPr/>
          <p:nvPr/>
        </p:nvGrpSpPr>
        <p:grpSpPr>
          <a:xfrm>
            <a:off x="1499405" y="1340336"/>
            <a:ext cx="9185751" cy="5143168"/>
            <a:chOff x="1499405" y="1340336"/>
            <a:chExt cx="9185751" cy="5143168"/>
          </a:xfrm>
        </p:grpSpPr>
        <p:pic>
          <p:nvPicPr>
            <p:cNvPr id="56" name="2492330B">
              <a:hlinkClick r:id="" action="ppaction://media"/>
              <a:extLst>
                <a:ext uri="{FF2B5EF4-FFF2-40B4-BE49-F238E27FC236}">
                  <a16:creationId xmlns:a16="http://schemas.microsoft.com/office/drawing/2014/main" id="{35CFC270-DCB1-4558-81D9-F33F3C21670A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3477656" y="1340336"/>
              <a:ext cx="4846322" cy="484632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41C2ED9-F40D-4201-A285-053FC4612D74}"/>
                </a:ext>
              </a:extLst>
            </p:cNvPr>
            <p:cNvGrpSpPr/>
            <p:nvPr/>
          </p:nvGrpSpPr>
          <p:grpSpPr>
            <a:xfrm>
              <a:off x="2069588" y="1942621"/>
              <a:ext cx="1635422" cy="1752167"/>
              <a:chOff x="6572055" y="2016638"/>
              <a:chExt cx="3256512" cy="3800475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4969E356-57D6-4699-9AB2-024B366F5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524" b="89975" l="5000" r="93529">
                            <a14:foregroundMark x1="6765" y1="88722" x2="6765" y2="88722"/>
                            <a14:foregroundMark x1="6765" y1="88722" x2="6765" y2="88722"/>
                            <a14:foregroundMark x1="5882" y1="88972" x2="5882" y2="88972"/>
                            <a14:foregroundMark x1="5882" y1="88972" x2="5882" y2="88972"/>
                            <a14:foregroundMark x1="5294" y1="89724" x2="5294" y2="89724"/>
                            <a14:foregroundMark x1="5294" y1="89724" x2="5294" y2="89724"/>
                            <a14:foregroundMark x1="93529" y1="87218" x2="93529" y2="87218"/>
                            <a14:foregroundMark x1="93529" y1="87218" x2="93529" y2="872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055" y="2016638"/>
                <a:ext cx="3256512" cy="3800475"/>
              </a:xfrm>
              <a:prstGeom prst="rect">
                <a:avLst/>
              </a:prstGeom>
            </p:spPr>
          </p:pic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FE402D5D-14AD-449E-9970-2C27B4A2C8E2}"/>
                  </a:ext>
                </a:extLst>
              </p:cNvPr>
              <p:cNvSpPr/>
              <p:nvPr/>
            </p:nvSpPr>
            <p:spPr>
              <a:xfrm>
                <a:off x="6700082" y="2456124"/>
                <a:ext cx="3039382" cy="2987479"/>
              </a:xfrm>
              <a:prstGeom prst="triangl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B36EE3B-778C-4C88-84EF-B2CFA4429905}"/>
                </a:ext>
              </a:extLst>
            </p:cNvPr>
            <p:cNvGrpSpPr/>
            <p:nvPr/>
          </p:nvGrpSpPr>
          <p:grpSpPr>
            <a:xfrm>
              <a:off x="4864156" y="5658398"/>
              <a:ext cx="2414826" cy="565801"/>
              <a:chOff x="3357368" y="6156597"/>
              <a:chExt cx="2414826" cy="56580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D777B2-1EE7-47F5-B760-382DA75666FB}"/>
                  </a:ext>
                </a:extLst>
              </p:cNvPr>
              <p:cNvSpPr txBox="1"/>
              <p:nvPr/>
            </p:nvSpPr>
            <p:spPr>
              <a:xfrm>
                <a:off x="5254103" y="6184765"/>
                <a:ext cx="5180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High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22E5B7-1338-4021-930A-01D8A6F501D1}"/>
                  </a:ext>
                </a:extLst>
              </p:cNvPr>
              <p:cNvSpPr txBox="1"/>
              <p:nvPr/>
            </p:nvSpPr>
            <p:spPr>
              <a:xfrm>
                <a:off x="3357368" y="6194921"/>
                <a:ext cx="4821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Low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1EEDEA-CE35-4CF7-A30E-D1805CE9350B}"/>
                  </a:ext>
                </a:extLst>
              </p:cNvPr>
              <p:cNvSpPr txBox="1"/>
              <p:nvPr/>
            </p:nvSpPr>
            <p:spPr>
              <a:xfrm>
                <a:off x="3922569" y="6156597"/>
                <a:ext cx="12795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Article Density</a:t>
                </a:r>
              </a:p>
            </p:txBody>
          </p:sp>
          <p:pic>
            <p:nvPicPr>
              <p:cNvPr id="16" name="Picture 5" descr="F:\OPA\MESH\2015 analysis\follow the money\ramp.tif">
                <a:extLst>
                  <a:ext uri="{FF2B5EF4-FFF2-40B4-BE49-F238E27FC236}">
                    <a16:creationId xmlns:a16="http://schemas.microsoft.com/office/drawing/2014/main" id="{70AA7072-4AC0-46B1-BD96-727B15FDA8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437866" y="5650836"/>
                <a:ext cx="238125" cy="1905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C4B7488-6F1F-4B51-A5BF-92FC4A650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60" t="71692"/>
            <a:stretch/>
          </p:blipFill>
          <p:spPr>
            <a:xfrm>
              <a:off x="8076744" y="5390612"/>
              <a:ext cx="2176324" cy="1092892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BAC71BC-F4AB-4DD6-87EB-36D0AF83C316}"/>
                </a:ext>
              </a:extLst>
            </p:cNvPr>
            <p:cNvGrpSpPr/>
            <p:nvPr/>
          </p:nvGrpSpPr>
          <p:grpSpPr>
            <a:xfrm>
              <a:off x="7894168" y="2103802"/>
              <a:ext cx="2138965" cy="3281582"/>
              <a:chOff x="6149350" y="884728"/>
              <a:chExt cx="2138965" cy="328158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6B5336C8-B681-494D-B5CA-AB1C37D75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126"/>
              <a:stretch/>
            </p:blipFill>
            <p:spPr>
              <a:xfrm>
                <a:off x="6149350" y="884728"/>
                <a:ext cx="2074195" cy="3281582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27924A9-FF73-4275-8ADF-A6C286947BEA}"/>
                  </a:ext>
                </a:extLst>
              </p:cNvPr>
              <p:cNvSpPr/>
              <p:nvPr/>
            </p:nvSpPr>
            <p:spPr>
              <a:xfrm>
                <a:off x="8166871" y="3321297"/>
                <a:ext cx="121444" cy="781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5D8C0C-ECCD-446A-BD49-26FD14797151}"/>
                </a:ext>
              </a:extLst>
            </p:cNvPr>
            <p:cNvSpPr txBox="1"/>
            <p:nvPr/>
          </p:nvSpPr>
          <p:spPr>
            <a:xfrm>
              <a:off x="8445548" y="5471055"/>
              <a:ext cx="208281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Clinical Research</a:t>
              </a:r>
            </a:p>
            <a:p>
              <a:r>
                <a:rPr lang="en-US" sz="1600" dirty="0">
                  <a:solidFill>
                    <a:prstClr val="black"/>
                  </a:solidFill>
                </a:rPr>
                <a:t>Translational Research</a:t>
              </a:r>
            </a:p>
            <a:p>
              <a:r>
                <a:rPr lang="en-US" sz="1600" dirty="0">
                  <a:solidFill>
                    <a:prstClr val="black"/>
                  </a:solidFill>
                </a:rPr>
                <a:t>Fundamental Research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C610EE-66E0-4A22-A2DE-8C6C1ED70311}"/>
                </a:ext>
              </a:extLst>
            </p:cNvPr>
            <p:cNvSpPr txBox="1"/>
            <p:nvPr/>
          </p:nvSpPr>
          <p:spPr>
            <a:xfrm>
              <a:off x="1499405" y="2242578"/>
              <a:ext cx="601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2009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BFF42C2-AC45-438D-8594-EEE52C044013}"/>
                </a:ext>
              </a:extLst>
            </p:cNvPr>
            <p:cNvSpPr txBox="1"/>
            <p:nvPr/>
          </p:nvSpPr>
          <p:spPr>
            <a:xfrm>
              <a:off x="1576572" y="4531176"/>
              <a:ext cx="601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1996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C9B1FD-3C75-4F88-A6AF-4AF62602937A}"/>
                </a:ext>
              </a:extLst>
            </p:cNvPr>
            <p:cNvSpPr txBox="1"/>
            <p:nvPr/>
          </p:nvSpPr>
          <p:spPr>
            <a:xfrm>
              <a:off x="5664619" y="2010187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human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EAF8C7F-C10D-43D5-A9C5-3A34836C1967}"/>
                </a:ext>
              </a:extLst>
            </p:cNvPr>
            <p:cNvSpPr txBox="1"/>
            <p:nvPr/>
          </p:nvSpPr>
          <p:spPr>
            <a:xfrm rot="20377512">
              <a:off x="7297249" y="5104176"/>
              <a:ext cx="6783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animal</a:t>
              </a:r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C86B66D5-A847-4C2D-B0D8-7DE709C41035}"/>
                </a:ext>
              </a:extLst>
            </p:cNvPr>
            <p:cNvSpPr/>
            <p:nvPr/>
          </p:nvSpPr>
          <p:spPr>
            <a:xfrm>
              <a:off x="4428630" y="2282176"/>
              <a:ext cx="2923456" cy="2957125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375CA90-D7B7-408C-8D92-2F3678E2BA0D}"/>
                </a:ext>
              </a:extLst>
            </p:cNvPr>
            <p:cNvSpPr txBox="1"/>
            <p:nvPr/>
          </p:nvSpPr>
          <p:spPr>
            <a:xfrm>
              <a:off x="8159366" y="1407637"/>
              <a:ext cx="1698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>
                  <a:solidFill>
                    <a:prstClr val="black"/>
                  </a:solidFill>
                </a:rPr>
                <a:t>Citation pattern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BC41592-7225-479B-8DDF-340EC1C58D5A}"/>
                </a:ext>
              </a:extLst>
            </p:cNvPr>
            <p:cNvSpPr txBox="1"/>
            <p:nvPr/>
          </p:nvSpPr>
          <p:spPr>
            <a:xfrm>
              <a:off x="3448788" y="1418295"/>
              <a:ext cx="1720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u="sng" dirty="0" err="1">
                  <a:solidFill>
                    <a:prstClr val="black"/>
                  </a:solidFill>
                </a:rPr>
                <a:t>iCite</a:t>
              </a:r>
              <a:r>
                <a:rPr lang="en-US" b="1" i="1" u="sng" dirty="0">
                  <a:solidFill>
                    <a:prstClr val="black"/>
                  </a:solidFill>
                </a:rPr>
                <a:t> </a:t>
              </a:r>
              <a:r>
                <a:rPr lang="en-US" b="1" u="sng" dirty="0">
                  <a:solidFill>
                    <a:prstClr val="black"/>
                  </a:solidFill>
                </a:rPr>
                <a:t>Translation</a:t>
              </a:r>
              <a:endParaRPr lang="en-US" b="1" dirty="0">
                <a:solidFill>
                  <a:prstClr val="black"/>
                </a:solidFill>
              </a:endParaRPr>
            </a:p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1996 to 2009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EFD31DE-136B-4C80-8BEA-480ADAA321C7}"/>
                </a:ext>
              </a:extLst>
            </p:cNvPr>
            <p:cNvSpPr txBox="1"/>
            <p:nvPr/>
          </p:nvSpPr>
          <p:spPr>
            <a:xfrm rot="512840">
              <a:off x="3925784" y="5007932"/>
              <a:ext cx="9140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cell &amp;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molecular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D4CFE3D-1483-4BF1-BB5E-240908E0E9AF}"/>
                </a:ext>
              </a:extLst>
            </p:cNvPr>
            <p:cNvGrpSpPr/>
            <p:nvPr/>
          </p:nvGrpSpPr>
          <p:grpSpPr>
            <a:xfrm>
              <a:off x="2161628" y="4077975"/>
              <a:ext cx="1561585" cy="1606044"/>
              <a:chOff x="706484" y="2453463"/>
              <a:chExt cx="3054088" cy="3306402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F4C0A47-3BD4-4A72-B43F-7E7237E2E8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8094" b="88773" l="9341" r="92582">
                            <a14:foregroundMark x1="31044" y1="81462" x2="31044" y2="81462"/>
                            <a14:foregroundMark x1="31044" y1="81462" x2="31044" y2="81462"/>
                            <a14:foregroundMark x1="31044" y1="81462" x2="31044" y2="81462"/>
                            <a14:foregroundMark x1="23901" y1="81462" x2="23901" y2="81462"/>
                            <a14:foregroundMark x1="23901" y1="81462" x2="23901" y2="81462"/>
                            <a14:foregroundMark x1="23901" y1="81462" x2="23901" y2="81462"/>
                            <a14:foregroundMark x1="15934" y1="87990" x2="15934" y2="87990"/>
                            <a14:foregroundMark x1="15934" y1="87990" x2="15934" y2="87990"/>
                            <a14:foregroundMark x1="15934" y1="87467" x2="15934" y2="87467"/>
                            <a14:foregroundMark x1="9615" y1="86423" x2="9615" y2="86423"/>
                            <a14:foregroundMark x1="9890" y1="86423" x2="9890" y2="86423"/>
                            <a14:foregroundMark x1="10165" y1="86423" x2="10165" y2="86423"/>
                            <a14:foregroundMark x1="89560" y1="87467" x2="89560" y2="87467"/>
                            <a14:foregroundMark x1="89286" y1="87467" x2="89286" y2="87467"/>
                            <a14:foregroundMark x1="89286" y1="87728" x2="89286" y2="87728"/>
                            <a14:foregroundMark x1="92582" y1="88773" x2="92582" y2="88773"/>
                            <a14:foregroundMark x1="92582" y1="88773" x2="92582" y2="88773"/>
                            <a14:foregroundMark x1="44231" y1="86423" x2="44231" y2="86423"/>
                            <a14:foregroundMark x1="44231" y1="86423" x2="44231" y2="86423"/>
                            <a14:foregroundMark x1="52198" y1="87990" x2="52198" y2="87990"/>
                            <a14:foregroundMark x1="52198" y1="87990" x2="52198" y2="87990"/>
                            <a14:foregroundMark x1="40934" y1="83290" x2="40934" y2="83290"/>
                            <a14:foregroundMark x1="40934" y1="83290" x2="40934" y2="83290"/>
                            <a14:backgroundMark x1="26099" y1="28460" x2="26099" y2="28460"/>
                            <a14:backgroundMark x1="26099" y1="28460" x2="26099" y2="28460"/>
                            <a14:backgroundMark x1="25824" y1="28460" x2="25824" y2="28460"/>
                            <a14:backgroundMark x1="25824" y1="28460" x2="25824" y2="28460"/>
                            <a14:backgroundMark x1="25824" y1="28460" x2="25824" y2="2846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93" r="5319" b="9366"/>
              <a:stretch/>
            </p:blipFill>
            <p:spPr>
              <a:xfrm>
                <a:off x="706484" y="2453463"/>
                <a:ext cx="3054088" cy="3306402"/>
              </a:xfrm>
              <a:prstGeom prst="rect">
                <a:avLst/>
              </a:prstGeom>
            </p:spPr>
          </p:pic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7B9CC31F-6073-4724-A569-A19244A4952B}"/>
                  </a:ext>
                </a:extLst>
              </p:cNvPr>
              <p:cNvSpPr/>
              <p:nvPr/>
            </p:nvSpPr>
            <p:spPr>
              <a:xfrm>
                <a:off x="729366" y="2720928"/>
                <a:ext cx="2988101" cy="2972586"/>
              </a:xfrm>
              <a:prstGeom prst="triangl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16B1AB5-4DB0-4765-8CD0-0EFA5A5FEC2D}"/>
                </a:ext>
              </a:extLst>
            </p:cNvPr>
            <p:cNvSpPr txBox="1"/>
            <p:nvPr/>
          </p:nvSpPr>
          <p:spPr>
            <a:xfrm>
              <a:off x="10083708" y="2402073"/>
              <a:ext cx="601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2009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0006896-C6C2-4541-832F-320EAC1ED5F8}"/>
                </a:ext>
              </a:extLst>
            </p:cNvPr>
            <p:cNvSpPr txBox="1"/>
            <p:nvPr/>
          </p:nvSpPr>
          <p:spPr>
            <a:xfrm>
              <a:off x="10083708" y="4439125"/>
              <a:ext cx="601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1996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2A7552-7C9D-4AB7-91C4-842D40CC52C9}"/>
                </a:ext>
              </a:extLst>
            </p:cNvPr>
            <p:cNvSpPr txBox="1"/>
            <p:nvPr/>
          </p:nvSpPr>
          <p:spPr>
            <a:xfrm>
              <a:off x="2273418" y="5665945"/>
              <a:ext cx="12815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Fundamental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38C7055-8C1B-45FE-A793-905C94F7F774}"/>
                </a:ext>
              </a:extLst>
            </p:cNvPr>
            <p:cNvSpPr txBox="1"/>
            <p:nvPr/>
          </p:nvSpPr>
          <p:spPr>
            <a:xfrm>
              <a:off x="1956177" y="3505185"/>
              <a:ext cx="1906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Translational/Clinical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88581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19EAFF7-4371-4C41-93DF-C0882627A62A}"/>
              </a:ext>
            </a:extLst>
          </p:cNvPr>
          <p:cNvGrpSpPr/>
          <p:nvPr/>
        </p:nvGrpSpPr>
        <p:grpSpPr>
          <a:xfrm>
            <a:off x="412559" y="1104451"/>
            <a:ext cx="1994415" cy="1770898"/>
            <a:chOff x="255543" y="1338241"/>
            <a:chExt cx="1994415" cy="17708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DCF4AB-4B1C-43FA-897B-B47A1EB30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589"/>
            <a:stretch/>
          </p:blipFill>
          <p:spPr>
            <a:xfrm>
              <a:off x="1167641" y="1651593"/>
              <a:ext cx="1082317" cy="14575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201B9E-1182-44B2-A400-928B567B0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543" y="1338241"/>
              <a:ext cx="1077257" cy="175836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833039F-3D04-45B5-B00E-7688F0336C84}"/>
              </a:ext>
            </a:extLst>
          </p:cNvPr>
          <p:cNvGrpSpPr/>
          <p:nvPr/>
        </p:nvGrpSpPr>
        <p:grpSpPr>
          <a:xfrm>
            <a:off x="9986730" y="6466795"/>
            <a:ext cx="2133600" cy="387267"/>
            <a:chOff x="6882462" y="6403905"/>
            <a:chExt cx="2133600" cy="387267"/>
          </a:xfrm>
        </p:grpSpPr>
        <p:pic>
          <p:nvPicPr>
            <p:cNvPr id="3" name="Picture 2" descr="C:\Users\linti\AppData\Local\Microsoft\Windows\Temporary Internet Files\Content.Outlook\WQOHE9HI\banner-nihlogo.png">
              <a:extLst>
                <a:ext uri="{FF2B5EF4-FFF2-40B4-BE49-F238E27FC236}">
                  <a16:creationId xmlns:a16="http://schemas.microsoft.com/office/drawing/2014/main" id="{EF929F6F-0DAE-492C-85AA-B42B2A40B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462" y="6403905"/>
              <a:ext cx="21336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169333-ABD8-45B0-B36F-F247F67E4E32}"/>
                </a:ext>
              </a:extLst>
            </p:cNvPr>
            <p:cNvSpPr/>
            <p:nvPr/>
          </p:nvSpPr>
          <p:spPr>
            <a:xfrm>
              <a:off x="7450372" y="6647289"/>
              <a:ext cx="1558456" cy="111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3D51C7-9068-4B03-87B7-9CB12EA5FC84}"/>
                </a:ext>
              </a:extLst>
            </p:cNvPr>
            <p:cNvSpPr txBox="1"/>
            <p:nvPr/>
          </p:nvSpPr>
          <p:spPr>
            <a:xfrm>
              <a:off x="7347009" y="6575728"/>
              <a:ext cx="13131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Office of Portfolio Analysis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1321C48-7232-49B0-A492-F749D5F8E831}"/>
              </a:ext>
            </a:extLst>
          </p:cNvPr>
          <p:cNvSpPr txBox="1"/>
          <p:nvPr/>
        </p:nvSpPr>
        <p:spPr>
          <a:xfrm>
            <a:off x="0" y="12715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F497D"/>
                </a:solidFill>
              </a:rPr>
              <a:t>OPA AI to track and predict the impact of NIH decision-making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CBDE7-B1CF-432B-B17E-B89F7C7FA692}"/>
              </a:ext>
            </a:extLst>
          </p:cNvPr>
          <p:cNvSpPr txBox="1"/>
          <p:nvPr/>
        </p:nvSpPr>
        <p:spPr>
          <a:xfrm>
            <a:off x="870032" y="646696"/>
            <a:ext cx="318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Track and parameterize: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B1119E-ACF7-49DB-97BB-D8929E08DFD9}"/>
              </a:ext>
            </a:extLst>
          </p:cNvPr>
          <p:cNvSpPr/>
          <p:nvPr/>
        </p:nvSpPr>
        <p:spPr>
          <a:xfrm>
            <a:off x="2087886" y="1179384"/>
            <a:ext cx="71704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Influence using bibliometric data </a:t>
            </a:r>
          </a:p>
          <a:p>
            <a:pPr lvl="0">
              <a:tabLst>
                <a:tab pos="517525" algn="l"/>
                <a:tab pos="1257300" algn="l"/>
              </a:tabLst>
            </a:pPr>
            <a:r>
              <a:rPr lang="en-US" dirty="0">
                <a:solidFill>
                  <a:prstClr val="black"/>
                </a:solidFill>
              </a:rPr>
              <a:t>		The Relative Citation Ratio (RCR)</a:t>
            </a:r>
          </a:p>
          <a:p>
            <a:pPr marL="1997075" lvl="4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Hutchins BI et al. </a:t>
            </a:r>
            <a:r>
              <a:rPr lang="en-US" sz="1600" i="1" dirty="0" err="1">
                <a:solidFill>
                  <a:prstClr val="black"/>
                </a:solidFill>
              </a:rPr>
              <a:t>PLoS</a:t>
            </a:r>
            <a:r>
              <a:rPr lang="en-US" sz="1600" i="1" dirty="0">
                <a:solidFill>
                  <a:prstClr val="black"/>
                </a:solidFill>
              </a:rPr>
              <a:t> Biology </a:t>
            </a:r>
            <a:r>
              <a:rPr lang="en-US" sz="1600" dirty="0">
                <a:solidFill>
                  <a:prstClr val="black"/>
                </a:solidFill>
              </a:rPr>
              <a:t>2016 14:e1002541</a:t>
            </a:r>
          </a:p>
          <a:p>
            <a:pPr marL="1997075" lvl="4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Hutchins BI et al. </a:t>
            </a:r>
            <a:r>
              <a:rPr lang="en-US" sz="1600" i="1" dirty="0" err="1">
                <a:solidFill>
                  <a:prstClr val="black"/>
                </a:solidFill>
              </a:rPr>
              <a:t>PLoS</a:t>
            </a:r>
            <a:r>
              <a:rPr lang="en-US" sz="1600" i="1" dirty="0">
                <a:solidFill>
                  <a:prstClr val="black"/>
                </a:solidFill>
              </a:rPr>
              <a:t> Biology </a:t>
            </a:r>
            <a:r>
              <a:rPr lang="en-US" sz="1600" dirty="0">
                <a:solidFill>
                  <a:prstClr val="black"/>
                </a:solidFill>
              </a:rPr>
              <a:t>2017 15:e2003552</a:t>
            </a:r>
          </a:p>
          <a:p>
            <a:pPr marL="1997075" lvl="4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Santangelo GM </a:t>
            </a:r>
            <a:r>
              <a:rPr lang="en-US" sz="1600" i="1" dirty="0">
                <a:solidFill>
                  <a:prstClr val="black"/>
                </a:solidFill>
              </a:rPr>
              <a:t>Mol. Biol. Cell </a:t>
            </a:r>
            <a:r>
              <a:rPr lang="en-US" sz="1600" dirty="0">
                <a:solidFill>
                  <a:prstClr val="black"/>
                </a:solidFill>
              </a:rPr>
              <a:t>2017 28:1401-1408</a:t>
            </a:r>
          </a:p>
        </p:txBody>
      </p:sp>
    </p:spTree>
    <p:extLst>
      <p:ext uri="{BB962C8B-B14F-4D97-AF65-F5344CB8AC3E}">
        <p14:creationId xmlns:p14="http://schemas.microsoft.com/office/powerpoint/2010/main" val="33896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19EAFF7-4371-4C41-93DF-C0882627A62A}"/>
              </a:ext>
            </a:extLst>
          </p:cNvPr>
          <p:cNvGrpSpPr/>
          <p:nvPr/>
        </p:nvGrpSpPr>
        <p:grpSpPr>
          <a:xfrm>
            <a:off x="412559" y="1104451"/>
            <a:ext cx="1994415" cy="1770898"/>
            <a:chOff x="255543" y="1338241"/>
            <a:chExt cx="1994415" cy="17708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DCF4AB-4B1C-43FA-897B-B47A1EB30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589"/>
            <a:stretch/>
          </p:blipFill>
          <p:spPr>
            <a:xfrm>
              <a:off x="1167641" y="1651593"/>
              <a:ext cx="1082317" cy="14575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201B9E-1182-44B2-A400-928B567B0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543" y="1338241"/>
              <a:ext cx="1077257" cy="175836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833039F-3D04-45B5-B00E-7688F0336C84}"/>
              </a:ext>
            </a:extLst>
          </p:cNvPr>
          <p:cNvGrpSpPr/>
          <p:nvPr/>
        </p:nvGrpSpPr>
        <p:grpSpPr>
          <a:xfrm>
            <a:off x="9986730" y="6466795"/>
            <a:ext cx="2133600" cy="387267"/>
            <a:chOff x="6882462" y="6403905"/>
            <a:chExt cx="2133600" cy="387267"/>
          </a:xfrm>
        </p:grpSpPr>
        <p:pic>
          <p:nvPicPr>
            <p:cNvPr id="3" name="Picture 2" descr="C:\Users\linti\AppData\Local\Microsoft\Windows\Temporary Internet Files\Content.Outlook\WQOHE9HI\banner-nihlogo.png">
              <a:extLst>
                <a:ext uri="{FF2B5EF4-FFF2-40B4-BE49-F238E27FC236}">
                  <a16:creationId xmlns:a16="http://schemas.microsoft.com/office/drawing/2014/main" id="{EF929F6F-0DAE-492C-85AA-B42B2A40B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462" y="6403905"/>
              <a:ext cx="21336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169333-ABD8-45B0-B36F-F247F67E4E32}"/>
                </a:ext>
              </a:extLst>
            </p:cNvPr>
            <p:cNvSpPr/>
            <p:nvPr/>
          </p:nvSpPr>
          <p:spPr>
            <a:xfrm>
              <a:off x="7450372" y="6647289"/>
              <a:ext cx="1558456" cy="111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3D51C7-9068-4B03-87B7-9CB12EA5FC84}"/>
                </a:ext>
              </a:extLst>
            </p:cNvPr>
            <p:cNvSpPr txBox="1"/>
            <p:nvPr/>
          </p:nvSpPr>
          <p:spPr>
            <a:xfrm>
              <a:off x="7347009" y="6575728"/>
              <a:ext cx="13131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Office of Portfolio Analysis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1321C48-7232-49B0-A492-F749D5F8E831}"/>
              </a:ext>
            </a:extLst>
          </p:cNvPr>
          <p:cNvSpPr txBox="1"/>
          <p:nvPr/>
        </p:nvSpPr>
        <p:spPr>
          <a:xfrm>
            <a:off x="0" y="12715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F497D"/>
                </a:solidFill>
              </a:rPr>
              <a:t>OPA AI to track and predict the impact of NIH decision-making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CBDE7-B1CF-432B-B17E-B89F7C7FA692}"/>
              </a:ext>
            </a:extLst>
          </p:cNvPr>
          <p:cNvSpPr txBox="1"/>
          <p:nvPr/>
        </p:nvSpPr>
        <p:spPr>
          <a:xfrm>
            <a:off x="870032" y="646696"/>
            <a:ext cx="318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Track and parameterize: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358057-D8E6-4D61-8D23-371A71B08874}"/>
              </a:ext>
            </a:extLst>
          </p:cNvPr>
          <p:cNvSpPr/>
          <p:nvPr/>
        </p:nvSpPr>
        <p:spPr>
          <a:xfrm>
            <a:off x="4025762" y="2861840"/>
            <a:ext cx="71704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Translational progress / clinical trials (CTs) and tech transfer / patents</a:t>
            </a:r>
          </a:p>
          <a:p>
            <a:pPr lvl="0">
              <a:tabLst>
                <a:tab pos="517525" algn="l"/>
              </a:tabLst>
            </a:pPr>
            <a:r>
              <a:rPr lang="en-US" dirty="0">
                <a:solidFill>
                  <a:prstClr val="black"/>
                </a:solidFill>
              </a:rPr>
              <a:t>	The triangle of biomedicine, APT scores</a:t>
            </a:r>
          </a:p>
          <a:p>
            <a:pPr marL="1082675" lvl="2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Hutchins BI et al. </a:t>
            </a:r>
            <a:r>
              <a:rPr lang="en-US" sz="1600" i="1" dirty="0" err="1">
                <a:solidFill>
                  <a:prstClr val="black"/>
                </a:solidFill>
              </a:rPr>
              <a:t>PLoS</a:t>
            </a:r>
            <a:r>
              <a:rPr lang="en-US" sz="1600" i="1" dirty="0">
                <a:solidFill>
                  <a:prstClr val="black"/>
                </a:solidFill>
              </a:rPr>
              <a:t> Biology </a:t>
            </a:r>
            <a:r>
              <a:rPr lang="en-US" sz="1600" dirty="0">
                <a:solidFill>
                  <a:prstClr val="black"/>
                </a:solidFill>
              </a:rPr>
              <a:t>2019 17(10):e3000416</a:t>
            </a:r>
          </a:p>
        </p:txBody>
      </p:sp>
      <p:pic>
        <p:nvPicPr>
          <p:cNvPr id="25" name="Picture 24" descr="C:\Users\santangelogm\AppData\Local\Temp\1\tri AI 2012.png">
            <a:extLst>
              <a:ext uri="{FF2B5EF4-FFF2-40B4-BE49-F238E27FC236}">
                <a16:creationId xmlns:a16="http://schemas.microsoft.com/office/drawing/2014/main" id="{577D4873-B680-41AB-8B90-39E199431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5141" r="15455" b="15092"/>
          <a:stretch/>
        </p:blipFill>
        <p:spPr bwMode="auto">
          <a:xfrm>
            <a:off x="10764996" y="2690275"/>
            <a:ext cx="999461" cy="10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E366C1-379A-4E4D-98A6-37A937D7D8B3}"/>
              </a:ext>
            </a:extLst>
          </p:cNvPr>
          <p:cNvSpPr/>
          <p:nvPr/>
        </p:nvSpPr>
        <p:spPr>
          <a:xfrm>
            <a:off x="2087886" y="1179384"/>
            <a:ext cx="71704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Influence using bibliometric data </a:t>
            </a:r>
          </a:p>
          <a:p>
            <a:pPr lvl="0">
              <a:tabLst>
                <a:tab pos="517525" algn="l"/>
                <a:tab pos="1257300" algn="l"/>
              </a:tabLst>
            </a:pPr>
            <a:r>
              <a:rPr lang="en-US" dirty="0">
                <a:solidFill>
                  <a:prstClr val="black"/>
                </a:solidFill>
              </a:rPr>
              <a:t>		The Relative Citation Ratio (RCR)</a:t>
            </a:r>
          </a:p>
          <a:p>
            <a:pPr marL="1997075" lvl="4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Hutchins BI et al. </a:t>
            </a:r>
            <a:r>
              <a:rPr lang="en-US" sz="1600" i="1" dirty="0" err="1">
                <a:solidFill>
                  <a:prstClr val="black"/>
                </a:solidFill>
              </a:rPr>
              <a:t>PLoS</a:t>
            </a:r>
            <a:r>
              <a:rPr lang="en-US" sz="1600" i="1" dirty="0">
                <a:solidFill>
                  <a:prstClr val="black"/>
                </a:solidFill>
              </a:rPr>
              <a:t> Biology </a:t>
            </a:r>
            <a:r>
              <a:rPr lang="en-US" sz="1600" dirty="0">
                <a:solidFill>
                  <a:prstClr val="black"/>
                </a:solidFill>
              </a:rPr>
              <a:t>2016 14:e1002541</a:t>
            </a:r>
          </a:p>
          <a:p>
            <a:pPr marL="1997075" lvl="4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Hutchins BI et al. </a:t>
            </a:r>
            <a:r>
              <a:rPr lang="en-US" sz="1600" i="1" dirty="0" err="1">
                <a:solidFill>
                  <a:prstClr val="black"/>
                </a:solidFill>
              </a:rPr>
              <a:t>PLoS</a:t>
            </a:r>
            <a:r>
              <a:rPr lang="en-US" sz="1600" i="1" dirty="0">
                <a:solidFill>
                  <a:prstClr val="black"/>
                </a:solidFill>
              </a:rPr>
              <a:t> Biology </a:t>
            </a:r>
            <a:r>
              <a:rPr lang="en-US" sz="1600" dirty="0">
                <a:solidFill>
                  <a:prstClr val="black"/>
                </a:solidFill>
              </a:rPr>
              <a:t>2017 15:e2003552</a:t>
            </a:r>
          </a:p>
          <a:p>
            <a:pPr marL="1997075" lvl="4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Santangelo GM </a:t>
            </a:r>
            <a:r>
              <a:rPr lang="en-US" sz="1600" i="1" dirty="0">
                <a:solidFill>
                  <a:prstClr val="black"/>
                </a:solidFill>
              </a:rPr>
              <a:t>Mol. Biol. Cell </a:t>
            </a:r>
            <a:r>
              <a:rPr lang="en-US" sz="1600" dirty="0">
                <a:solidFill>
                  <a:prstClr val="black"/>
                </a:solidFill>
              </a:rPr>
              <a:t>2017 28:1401-1408</a:t>
            </a:r>
          </a:p>
        </p:txBody>
      </p:sp>
    </p:spTree>
    <p:extLst>
      <p:ext uri="{BB962C8B-B14F-4D97-AF65-F5344CB8AC3E}">
        <p14:creationId xmlns:p14="http://schemas.microsoft.com/office/powerpoint/2010/main" val="7665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19EAFF7-4371-4C41-93DF-C0882627A62A}"/>
              </a:ext>
            </a:extLst>
          </p:cNvPr>
          <p:cNvGrpSpPr/>
          <p:nvPr/>
        </p:nvGrpSpPr>
        <p:grpSpPr>
          <a:xfrm>
            <a:off x="412559" y="1104451"/>
            <a:ext cx="1994415" cy="1770898"/>
            <a:chOff x="255543" y="1338241"/>
            <a:chExt cx="1994415" cy="17708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DCF4AB-4B1C-43FA-897B-B47A1EB30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589"/>
            <a:stretch/>
          </p:blipFill>
          <p:spPr>
            <a:xfrm>
              <a:off x="1167641" y="1651593"/>
              <a:ext cx="1082317" cy="14575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201B9E-1182-44B2-A400-928B567B0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543" y="1338241"/>
              <a:ext cx="1077257" cy="175836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833039F-3D04-45B5-B00E-7688F0336C84}"/>
              </a:ext>
            </a:extLst>
          </p:cNvPr>
          <p:cNvGrpSpPr/>
          <p:nvPr/>
        </p:nvGrpSpPr>
        <p:grpSpPr>
          <a:xfrm>
            <a:off x="9986730" y="6466795"/>
            <a:ext cx="2133600" cy="387267"/>
            <a:chOff x="6882462" y="6403905"/>
            <a:chExt cx="2133600" cy="387267"/>
          </a:xfrm>
        </p:grpSpPr>
        <p:pic>
          <p:nvPicPr>
            <p:cNvPr id="3" name="Picture 2" descr="C:\Users\linti\AppData\Local\Microsoft\Windows\Temporary Internet Files\Content.Outlook\WQOHE9HI\banner-nihlogo.png">
              <a:extLst>
                <a:ext uri="{FF2B5EF4-FFF2-40B4-BE49-F238E27FC236}">
                  <a16:creationId xmlns:a16="http://schemas.microsoft.com/office/drawing/2014/main" id="{EF929F6F-0DAE-492C-85AA-B42B2A40B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462" y="6403905"/>
              <a:ext cx="21336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169333-ABD8-45B0-B36F-F247F67E4E32}"/>
                </a:ext>
              </a:extLst>
            </p:cNvPr>
            <p:cNvSpPr/>
            <p:nvPr/>
          </p:nvSpPr>
          <p:spPr>
            <a:xfrm>
              <a:off x="7450372" y="6647289"/>
              <a:ext cx="1558456" cy="111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3D51C7-9068-4B03-87B7-9CB12EA5FC84}"/>
                </a:ext>
              </a:extLst>
            </p:cNvPr>
            <p:cNvSpPr txBox="1"/>
            <p:nvPr/>
          </p:nvSpPr>
          <p:spPr>
            <a:xfrm>
              <a:off x="7347009" y="6575728"/>
              <a:ext cx="13131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Office of Portfolio Analysis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1321C48-7232-49B0-A492-F749D5F8E831}"/>
              </a:ext>
            </a:extLst>
          </p:cNvPr>
          <p:cNvSpPr txBox="1"/>
          <p:nvPr/>
        </p:nvSpPr>
        <p:spPr>
          <a:xfrm>
            <a:off x="0" y="12715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F497D"/>
                </a:solidFill>
              </a:rPr>
              <a:t>OPA AI to track and predict the impact of NIH decision-making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CBDE7-B1CF-432B-B17E-B89F7C7FA692}"/>
              </a:ext>
            </a:extLst>
          </p:cNvPr>
          <p:cNvSpPr txBox="1"/>
          <p:nvPr/>
        </p:nvSpPr>
        <p:spPr>
          <a:xfrm>
            <a:off x="870032" y="646696"/>
            <a:ext cx="318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Track and parameterize:</a:t>
            </a:r>
          </a:p>
        </p:txBody>
      </p:sp>
      <p:pic>
        <p:nvPicPr>
          <p:cNvPr id="25" name="Picture 24" descr="C:\Users\santangelogm\AppData\Local\Temp\1\tri AI 2012.png">
            <a:extLst>
              <a:ext uri="{FF2B5EF4-FFF2-40B4-BE49-F238E27FC236}">
                <a16:creationId xmlns:a16="http://schemas.microsoft.com/office/drawing/2014/main" id="{577D4873-B680-41AB-8B90-39E199431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5141" r="15455" b="15092"/>
          <a:stretch/>
        </p:blipFill>
        <p:spPr bwMode="auto">
          <a:xfrm>
            <a:off x="10764996" y="2690275"/>
            <a:ext cx="999461" cy="10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EE471A-8559-4E83-ACCD-6D8163E342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9446" y="1035318"/>
            <a:ext cx="914400" cy="6000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0D0B19-67D3-4107-8F94-24C1C0F6F5EE}"/>
              </a:ext>
            </a:extLst>
          </p:cNvPr>
          <p:cNvSpPr txBox="1"/>
          <p:nvPr/>
        </p:nvSpPr>
        <p:spPr>
          <a:xfrm>
            <a:off x="10447318" y="1101433"/>
            <a:ext cx="6110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7030A0"/>
                </a:solidFill>
              </a:rPr>
              <a:t>2.0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BAB254-065E-401E-89D6-E4E926F188D4}"/>
              </a:ext>
            </a:extLst>
          </p:cNvPr>
          <p:cNvSpPr txBox="1"/>
          <p:nvPr/>
        </p:nvSpPr>
        <p:spPr>
          <a:xfrm>
            <a:off x="8926210" y="1440697"/>
            <a:ext cx="2957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Influence module</a:t>
            </a:r>
          </a:p>
          <a:p>
            <a:pPr algn="ctr"/>
            <a:r>
              <a:rPr lang="en-US" sz="1600" dirty="0"/>
              <a:t>Translation module</a:t>
            </a:r>
          </a:p>
          <a:p>
            <a:pPr algn="ctr"/>
            <a:r>
              <a:rPr lang="en-US" sz="1600" dirty="0"/>
              <a:t>Open Citation Collection</a:t>
            </a:r>
          </a:p>
          <a:p>
            <a:pPr algn="ctr"/>
            <a:r>
              <a:rPr lang="en-US" sz="1600" dirty="0"/>
              <a:t>Hutchins et al. </a:t>
            </a:r>
            <a:r>
              <a:rPr lang="en-US" sz="1600" i="1" dirty="0"/>
              <a:t>PLOS Biology </a:t>
            </a:r>
            <a:r>
              <a:rPr lang="en-US" sz="1600" dirty="0"/>
              <a:t>2019</a:t>
            </a:r>
          </a:p>
          <a:p>
            <a:pPr algn="ctr"/>
            <a:r>
              <a:rPr lang="en-US" sz="1600" dirty="0"/>
              <a:t>17:e3000385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5D7CAE-032F-48A3-9317-D8EDCD36F89E}"/>
              </a:ext>
            </a:extLst>
          </p:cNvPr>
          <p:cNvSpPr/>
          <p:nvPr/>
        </p:nvSpPr>
        <p:spPr>
          <a:xfrm>
            <a:off x="8812957" y="758402"/>
            <a:ext cx="29664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The publicly available OPA tool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634798-7E6A-4F31-8B43-2D4FCA134CC0}"/>
              </a:ext>
            </a:extLst>
          </p:cNvPr>
          <p:cNvSpPr/>
          <p:nvPr/>
        </p:nvSpPr>
        <p:spPr>
          <a:xfrm>
            <a:off x="2087886" y="1179384"/>
            <a:ext cx="71704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Influence using bibliometric data </a:t>
            </a:r>
          </a:p>
          <a:p>
            <a:pPr lvl="0">
              <a:tabLst>
                <a:tab pos="517525" algn="l"/>
                <a:tab pos="1257300" algn="l"/>
              </a:tabLst>
            </a:pPr>
            <a:r>
              <a:rPr lang="en-US" dirty="0">
                <a:solidFill>
                  <a:prstClr val="black"/>
                </a:solidFill>
              </a:rPr>
              <a:t>		The Relative Citation Ratio (RCR)</a:t>
            </a:r>
          </a:p>
          <a:p>
            <a:pPr marL="1997075" lvl="4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Hutchins BI et al. </a:t>
            </a:r>
            <a:r>
              <a:rPr lang="en-US" sz="1600" i="1" dirty="0" err="1">
                <a:solidFill>
                  <a:prstClr val="black"/>
                </a:solidFill>
              </a:rPr>
              <a:t>PLoS</a:t>
            </a:r>
            <a:r>
              <a:rPr lang="en-US" sz="1600" i="1" dirty="0">
                <a:solidFill>
                  <a:prstClr val="black"/>
                </a:solidFill>
              </a:rPr>
              <a:t> Biology </a:t>
            </a:r>
            <a:r>
              <a:rPr lang="en-US" sz="1600" dirty="0">
                <a:solidFill>
                  <a:prstClr val="black"/>
                </a:solidFill>
              </a:rPr>
              <a:t>2016 14:e1002541</a:t>
            </a:r>
          </a:p>
          <a:p>
            <a:pPr marL="1997075" lvl="4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Hutchins BI et al. </a:t>
            </a:r>
            <a:r>
              <a:rPr lang="en-US" sz="1600" i="1" dirty="0" err="1">
                <a:solidFill>
                  <a:prstClr val="black"/>
                </a:solidFill>
              </a:rPr>
              <a:t>PLoS</a:t>
            </a:r>
            <a:r>
              <a:rPr lang="en-US" sz="1600" i="1" dirty="0">
                <a:solidFill>
                  <a:prstClr val="black"/>
                </a:solidFill>
              </a:rPr>
              <a:t> Biology </a:t>
            </a:r>
            <a:r>
              <a:rPr lang="en-US" sz="1600" dirty="0">
                <a:solidFill>
                  <a:prstClr val="black"/>
                </a:solidFill>
              </a:rPr>
              <a:t>2017 15:e2003552</a:t>
            </a:r>
          </a:p>
          <a:p>
            <a:pPr marL="1997075" lvl="4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Santangelo GM </a:t>
            </a:r>
            <a:r>
              <a:rPr lang="en-US" sz="1600" i="1" dirty="0">
                <a:solidFill>
                  <a:prstClr val="black"/>
                </a:solidFill>
              </a:rPr>
              <a:t>Mol. Biol. Cell </a:t>
            </a:r>
            <a:r>
              <a:rPr lang="en-US" sz="1600" dirty="0">
                <a:solidFill>
                  <a:prstClr val="black"/>
                </a:solidFill>
              </a:rPr>
              <a:t>2017 28:1401-1408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CB62B9-7687-47E7-975B-2FD130CE4186}"/>
              </a:ext>
            </a:extLst>
          </p:cNvPr>
          <p:cNvSpPr/>
          <p:nvPr/>
        </p:nvSpPr>
        <p:spPr>
          <a:xfrm>
            <a:off x="4025762" y="2861840"/>
            <a:ext cx="71704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Translational progress / clinical trials (CTs) and tech transfer / patents</a:t>
            </a:r>
          </a:p>
          <a:p>
            <a:pPr lvl="0">
              <a:tabLst>
                <a:tab pos="517525" algn="l"/>
              </a:tabLst>
            </a:pPr>
            <a:r>
              <a:rPr lang="en-US" dirty="0">
                <a:solidFill>
                  <a:prstClr val="black"/>
                </a:solidFill>
              </a:rPr>
              <a:t>	The triangle of biomedicine, APT scores</a:t>
            </a:r>
          </a:p>
          <a:p>
            <a:pPr marL="1082675" lvl="2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Hutchins BI et al. </a:t>
            </a:r>
            <a:r>
              <a:rPr lang="en-US" sz="1600" i="1" dirty="0" err="1">
                <a:solidFill>
                  <a:prstClr val="black"/>
                </a:solidFill>
              </a:rPr>
              <a:t>PLoS</a:t>
            </a:r>
            <a:r>
              <a:rPr lang="en-US" sz="1600" i="1" dirty="0">
                <a:solidFill>
                  <a:prstClr val="black"/>
                </a:solidFill>
              </a:rPr>
              <a:t> Biology </a:t>
            </a:r>
            <a:r>
              <a:rPr lang="en-US" sz="1600" dirty="0">
                <a:solidFill>
                  <a:prstClr val="black"/>
                </a:solidFill>
              </a:rPr>
              <a:t>2019 17(10):e3000416</a:t>
            </a:r>
          </a:p>
        </p:txBody>
      </p:sp>
    </p:spTree>
    <p:extLst>
      <p:ext uri="{BB962C8B-B14F-4D97-AF65-F5344CB8AC3E}">
        <p14:creationId xmlns:p14="http://schemas.microsoft.com/office/powerpoint/2010/main" val="362887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19EAFF7-4371-4C41-93DF-C0882627A62A}"/>
              </a:ext>
            </a:extLst>
          </p:cNvPr>
          <p:cNvGrpSpPr/>
          <p:nvPr/>
        </p:nvGrpSpPr>
        <p:grpSpPr>
          <a:xfrm>
            <a:off x="412559" y="1104451"/>
            <a:ext cx="1994415" cy="1770898"/>
            <a:chOff x="255543" y="1338241"/>
            <a:chExt cx="1994415" cy="17708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DCF4AB-4B1C-43FA-897B-B47A1EB30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589"/>
            <a:stretch/>
          </p:blipFill>
          <p:spPr>
            <a:xfrm>
              <a:off x="1167641" y="1651593"/>
              <a:ext cx="1082317" cy="14575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201B9E-1182-44B2-A400-928B567B0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543" y="1338241"/>
              <a:ext cx="1077257" cy="175836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833039F-3D04-45B5-B00E-7688F0336C84}"/>
              </a:ext>
            </a:extLst>
          </p:cNvPr>
          <p:cNvGrpSpPr/>
          <p:nvPr/>
        </p:nvGrpSpPr>
        <p:grpSpPr>
          <a:xfrm>
            <a:off x="9986730" y="6466795"/>
            <a:ext cx="2133600" cy="387267"/>
            <a:chOff x="6882462" y="6403905"/>
            <a:chExt cx="2133600" cy="387267"/>
          </a:xfrm>
        </p:grpSpPr>
        <p:pic>
          <p:nvPicPr>
            <p:cNvPr id="3" name="Picture 2" descr="C:\Users\linti\AppData\Local\Microsoft\Windows\Temporary Internet Files\Content.Outlook\WQOHE9HI\banner-nihlogo.png">
              <a:extLst>
                <a:ext uri="{FF2B5EF4-FFF2-40B4-BE49-F238E27FC236}">
                  <a16:creationId xmlns:a16="http://schemas.microsoft.com/office/drawing/2014/main" id="{EF929F6F-0DAE-492C-85AA-B42B2A40B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462" y="6403905"/>
              <a:ext cx="21336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169333-ABD8-45B0-B36F-F247F67E4E32}"/>
                </a:ext>
              </a:extLst>
            </p:cNvPr>
            <p:cNvSpPr/>
            <p:nvPr/>
          </p:nvSpPr>
          <p:spPr>
            <a:xfrm>
              <a:off x="7450372" y="6647289"/>
              <a:ext cx="1558456" cy="111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3D51C7-9068-4B03-87B7-9CB12EA5FC84}"/>
                </a:ext>
              </a:extLst>
            </p:cNvPr>
            <p:cNvSpPr txBox="1"/>
            <p:nvPr/>
          </p:nvSpPr>
          <p:spPr>
            <a:xfrm>
              <a:off x="7347009" y="6575728"/>
              <a:ext cx="13131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Office of Portfolio Analysis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1321C48-7232-49B0-A492-F749D5F8E831}"/>
              </a:ext>
            </a:extLst>
          </p:cNvPr>
          <p:cNvSpPr txBox="1"/>
          <p:nvPr/>
        </p:nvSpPr>
        <p:spPr>
          <a:xfrm>
            <a:off x="0" y="12715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F497D"/>
                </a:solidFill>
              </a:rPr>
              <a:t>OPA AI to track and predict the impact of NIH decision-making</a:t>
            </a:r>
            <a:endParaRPr lang="en-US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6BD58C-8B36-4A0F-899C-E38D505338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8000"/>
                    </a14:imgEffect>
                    <a14:imgEffect>
                      <a14:brightnessContrast bright="62000" contrast="53000"/>
                    </a14:imgEffect>
                  </a14:imgLayer>
                </a14:imgProps>
              </a:ext>
            </a:extLst>
          </a:blip>
          <a:srcRect t="-1" b="1290"/>
          <a:stretch/>
        </p:blipFill>
        <p:spPr>
          <a:xfrm>
            <a:off x="655428" y="3823660"/>
            <a:ext cx="1347333" cy="13013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8CBDE7-B1CF-432B-B17E-B89F7C7FA692}"/>
              </a:ext>
            </a:extLst>
          </p:cNvPr>
          <p:cNvSpPr txBox="1"/>
          <p:nvPr/>
        </p:nvSpPr>
        <p:spPr>
          <a:xfrm>
            <a:off x="870032" y="646696"/>
            <a:ext cx="318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Track and parameterize: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691F97-2647-420F-BF68-B99E0CED9CBA}"/>
              </a:ext>
            </a:extLst>
          </p:cNvPr>
          <p:cNvSpPr/>
          <p:nvPr/>
        </p:nvSpPr>
        <p:spPr>
          <a:xfrm>
            <a:off x="2087886" y="4042574"/>
            <a:ext cx="8066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Development of drugs and devices</a:t>
            </a:r>
          </a:p>
          <a:p>
            <a:pPr marL="914400" lvl="1" indent="-396875">
              <a:tabLst>
                <a:tab pos="1257300" algn="l"/>
              </a:tabLst>
            </a:pPr>
            <a:r>
              <a:rPr lang="en-US" dirty="0">
                <a:solidFill>
                  <a:prstClr val="black"/>
                </a:solidFill>
              </a:rPr>
              <a:t>		Disambiguated drug and lead compound name, FDA data</a:t>
            </a:r>
          </a:p>
        </p:txBody>
      </p:sp>
      <p:pic>
        <p:nvPicPr>
          <p:cNvPr id="25" name="Picture 24" descr="C:\Users\santangelogm\AppData\Local\Temp\1\tri AI 2012.png">
            <a:extLst>
              <a:ext uri="{FF2B5EF4-FFF2-40B4-BE49-F238E27FC236}">
                <a16:creationId xmlns:a16="http://schemas.microsoft.com/office/drawing/2014/main" id="{577D4873-B680-41AB-8B90-39E199431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5141" r="15455" b="15092"/>
          <a:stretch/>
        </p:blipFill>
        <p:spPr bwMode="auto">
          <a:xfrm>
            <a:off x="10764996" y="2690275"/>
            <a:ext cx="999461" cy="10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ADB130-4DE5-4330-A337-A9E81D1E4F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9446" y="1035318"/>
            <a:ext cx="914400" cy="6000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8AAFBEE-8F50-4EC1-9726-8AA1AA1C3FA6}"/>
              </a:ext>
            </a:extLst>
          </p:cNvPr>
          <p:cNvSpPr txBox="1"/>
          <p:nvPr/>
        </p:nvSpPr>
        <p:spPr>
          <a:xfrm>
            <a:off x="10447318" y="1101433"/>
            <a:ext cx="6110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7030A0"/>
                </a:solidFill>
              </a:rPr>
              <a:t>2.0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16A866-D81A-4EDA-BA9F-38F4586015F1}"/>
              </a:ext>
            </a:extLst>
          </p:cNvPr>
          <p:cNvSpPr txBox="1"/>
          <p:nvPr/>
        </p:nvSpPr>
        <p:spPr>
          <a:xfrm>
            <a:off x="8926210" y="1440697"/>
            <a:ext cx="2957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Influence module</a:t>
            </a:r>
          </a:p>
          <a:p>
            <a:pPr algn="ctr"/>
            <a:r>
              <a:rPr lang="en-US" sz="1600" dirty="0"/>
              <a:t>Translation module</a:t>
            </a:r>
          </a:p>
          <a:p>
            <a:pPr algn="ctr"/>
            <a:r>
              <a:rPr lang="en-US" sz="1600" dirty="0"/>
              <a:t>Open Citation Collection</a:t>
            </a:r>
          </a:p>
          <a:p>
            <a:pPr algn="ctr"/>
            <a:r>
              <a:rPr lang="en-US" sz="1600" dirty="0"/>
              <a:t>Hutchins et al. </a:t>
            </a:r>
            <a:r>
              <a:rPr lang="en-US" sz="1600" i="1" dirty="0"/>
              <a:t>PLOS Biology </a:t>
            </a:r>
            <a:r>
              <a:rPr lang="en-US" sz="1600" dirty="0"/>
              <a:t>2019</a:t>
            </a:r>
          </a:p>
          <a:p>
            <a:pPr algn="ctr"/>
            <a:r>
              <a:rPr lang="en-US" sz="1600" dirty="0"/>
              <a:t>17:e3000385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592EC0-3762-4554-A5C9-98882EE3AE7F}"/>
              </a:ext>
            </a:extLst>
          </p:cNvPr>
          <p:cNvSpPr/>
          <p:nvPr/>
        </p:nvSpPr>
        <p:spPr>
          <a:xfrm>
            <a:off x="8812957" y="758402"/>
            <a:ext cx="29664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The publicly available OPA tool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FC148C-6D01-4CD1-B2E7-802ED4D1EEFA}"/>
              </a:ext>
            </a:extLst>
          </p:cNvPr>
          <p:cNvSpPr/>
          <p:nvPr/>
        </p:nvSpPr>
        <p:spPr>
          <a:xfrm>
            <a:off x="2087886" y="1179384"/>
            <a:ext cx="71704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Influence using bibliometric data </a:t>
            </a:r>
          </a:p>
          <a:p>
            <a:pPr lvl="0">
              <a:tabLst>
                <a:tab pos="517525" algn="l"/>
                <a:tab pos="1257300" algn="l"/>
              </a:tabLst>
            </a:pPr>
            <a:r>
              <a:rPr lang="en-US" dirty="0">
                <a:solidFill>
                  <a:prstClr val="black"/>
                </a:solidFill>
              </a:rPr>
              <a:t>		The Relative Citation Ratio (RCR)</a:t>
            </a:r>
          </a:p>
          <a:p>
            <a:pPr marL="1997075" lvl="4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Hutchins BI et al. </a:t>
            </a:r>
            <a:r>
              <a:rPr lang="en-US" sz="1600" i="1" dirty="0" err="1">
                <a:solidFill>
                  <a:prstClr val="black"/>
                </a:solidFill>
              </a:rPr>
              <a:t>PLoS</a:t>
            </a:r>
            <a:r>
              <a:rPr lang="en-US" sz="1600" i="1" dirty="0">
                <a:solidFill>
                  <a:prstClr val="black"/>
                </a:solidFill>
              </a:rPr>
              <a:t> Biology </a:t>
            </a:r>
            <a:r>
              <a:rPr lang="en-US" sz="1600" dirty="0">
                <a:solidFill>
                  <a:prstClr val="black"/>
                </a:solidFill>
              </a:rPr>
              <a:t>2016 14:e1002541</a:t>
            </a:r>
          </a:p>
          <a:p>
            <a:pPr marL="1997075" lvl="4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Hutchins BI et al. </a:t>
            </a:r>
            <a:r>
              <a:rPr lang="en-US" sz="1600" i="1" dirty="0" err="1">
                <a:solidFill>
                  <a:prstClr val="black"/>
                </a:solidFill>
              </a:rPr>
              <a:t>PLoS</a:t>
            </a:r>
            <a:r>
              <a:rPr lang="en-US" sz="1600" i="1" dirty="0">
                <a:solidFill>
                  <a:prstClr val="black"/>
                </a:solidFill>
              </a:rPr>
              <a:t> Biology </a:t>
            </a:r>
            <a:r>
              <a:rPr lang="en-US" sz="1600" dirty="0">
                <a:solidFill>
                  <a:prstClr val="black"/>
                </a:solidFill>
              </a:rPr>
              <a:t>2017 15:e2003552</a:t>
            </a:r>
          </a:p>
          <a:p>
            <a:pPr marL="1997075" lvl="4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Santangelo GM </a:t>
            </a:r>
            <a:r>
              <a:rPr lang="en-US" sz="1600" i="1" dirty="0">
                <a:solidFill>
                  <a:prstClr val="black"/>
                </a:solidFill>
              </a:rPr>
              <a:t>Mol. Biol. Cell </a:t>
            </a:r>
            <a:r>
              <a:rPr lang="en-US" sz="1600" dirty="0">
                <a:solidFill>
                  <a:prstClr val="black"/>
                </a:solidFill>
              </a:rPr>
              <a:t>2017 28:1401-1408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839D13-3875-4659-853E-E29EEA50EEDE}"/>
              </a:ext>
            </a:extLst>
          </p:cNvPr>
          <p:cNvSpPr/>
          <p:nvPr/>
        </p:nvSpPr>
        <p:spPr>
          <a:xfrm>
            <a:off x="4025762" y="2861840"/>
            <a:ext cx="71704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Translational progress / clinical trials (CTs) and tech transfer / patents</a:t>
            </a:r>
          </a:p>
          <a:p>
            <a:pPr lvl="0">
              <a:tabLst>
                <a:tab pos="517525" algn="l"/>
              </a:tabLst>
            </a:pPr>
            <a:r>
              <a:rPr lang="en-US" dirty="0">
                <a:solidFill>
                  <a:prstClr val="black"/>
                </a:solidFill>
              </a:rPr>
              <a:t>	The triangle of biomedicine, APT scores</a:t>
            </a:r>
          </a:p>
          <a:p>
            <a:pPr marL="1082675" lvl="2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Hutchins BI et al. </a:t>
            </a:r>
            <a:r>
              <a:rPr lang="en-US" sz="1600" i="1" dirty="0" err="1">
                <a:solidFill>
                  <a:prstClr val="black"/>
                </a:solidFill>
              </a:rPr>
              <a:t>PLoS</a:t>
            </a:r>
            <a:r>
              <a:rPr lang="en-US" sz="1600" i="1" dirty="0">
                <a:solidFill>
                  <a:prstClr val="black"/>
                </a:solidFill>
              </a:rPr>
              <a:t> Biology </a:t>
            </a:r>
            <a:r>
              <a:rPr lang="en-US" sz="1600" dirty="0">
                <a:solidFill>
                  <a:prstClr val="black"/>
                </a:solidFill>
              </a:rPr>
              <a:t>2019 17(10):e3000416</a:t>
            </a:r>
          </a:p>
        </p:txBody>
      </p:sp>
    </p:spTree>
    <p:extLst>
      <p:ext uri="{BB962C8B-B14F-4D97-AF65-F5344CB8AC3E}">
        <p14:creationId xmlns:p14="http://schemas.microsoft.com/office/powerpoint/2010/main" val="337067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19EAFF7-4371-4C41-93DF-C0882627A62A}"/>
              </a:ext>
            </a:extLst>
          </p:cNvPr>
          <p:cNvGrpSpPr/>
          <p:nvPr/>
        </p:nvGrpSpPr>
        <p:grpSpPr>
          <a:xfrm>
            <a:off x="412559" y="1104451"/>
            <a:ext cx="1994415" cy="1770898"/>
            <a:chOff x="255543" y="1338241"/>
            <a:chExt cx="1994415" cy="17708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DCF4AB-4B1C-43FA-897B-B47A1EB30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589"/>
            <a:stretch/>
          </p:blipFill>
          <p:spPr>
            <a:xfrm>
              <a:off x="1167641" y="1651593"/>
              <a:ext cx="1082317" cy="14575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201B9E-1182-44B2-A400-928B567B0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543" y="1338241"/>
              <a:ext cx="1077257" cy="175836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833039F-3D04-45B5-B00E-7688F0336C84}"/>
              </a:ext>
            </a:extLst>
          </p:cNvPr>
          <p:cNvGrpSpPr/>
          <p:nvPr/>
        </p:nvGrpSpPr>
        <p:grpSpPr>
          <a:xfrm>
            <a:off x="9986730" y="6466795"/>
            <a:ext cx="2133600" cy="387267"/>
            <a:chOff x="6882462" y="6403905"/>
            <a:chExt cx="2133600" cy="387267"/>
          </a:xfrm>
        </p:grpSpPr>
        <p:pic>
          <p:nvPicPr>
            <p:cNvPr id="3" name="Picture 2" descr="C:\Users\linti\AppData\Local\Microsoft\Windows\Temporary Internet Files\Content.Outlook\WQOHE9HI\banner-nihlogo.png">
              <a:extLst>
                <a:ext uri="{FF2B5EF4-FFF2-40B4-BE49-F238E27FC236}">
                  <a16:creationId xmlns:a16="http://schemas.microsoft.com/office/drawing/2014/main" id="{EF929F6F-0DAE-492C-85AA-B42B2A40B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462" y="6403905"/>
              <a:ext cx="21336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169333-ABD8-45B0-B36F-F247F67E4E32}"/>
                </a:ext>
              </a:extLst>
            </p:cNvPr>
            <p:cNvSpPr/>
            <p:nvPr/>
          </p:nvSpPr>
          <p:spPr>
            <a:xfrm>
              <a:off x="7450372" y="6647289"/>
              <a:ext cx="1558456" cy="111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3D51C7-9068-4B03-87B7-9CB12EA5FC84}"/>
                </a:ext>
              </a:extLst>
            </p:cNvPr>
            <p:cNvSpPr txBox="1"/>
            <p:nvPr/>
          </p:nvSpPr>
          <p:spPr>
            <a:xfrm>
              <a:off x="7347009" y="6575728"/>
              <a:ext cx="13131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Office of Portfolio Analysis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1321C48-7232-49B0-A492-F749D5F8E831}"/>
              </a:ext>
            </a:extLst>
          </p:cNvPr>
          <p:cNvSpPr txBox="1"/>
          <p:nvPr/>
        </p:nvSpPr>
        <p:spPr>
          <a:xfrm>
            <a:off x="0" y="12715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F497D"/>
                </a:solidFill>
              </a:rPr>
              <a:t>OPA AI to track and predict the impact of NIH decision-making</a:t>
            </a:r>
            <a:endParaRPr lang="en-US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6BD58C-8B36-4A0F-899C-E38D505338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8000"/>
                    </a14:imgEffect>
                    <a14:imgEffect>
                      <a14:brightnessContrast bright="62000" contrast="53000"/>
                    </a14:imgEffect>
                  </a14:imgLayer>
                </a14:imgProps>
              </a:ext>
            </a:extLst>
          </a:blip>
          <a:srcRect t="-1" b="1290"/>
          <a:stretch/>
        </p:blipFill>
        <p:spPr>
          <a:xfrm>
            <a:off x="655428" y="3823660"/>
            <a:ext cx="1347333" cy="13013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253A40-748B-4B53-AFFA-B62C1D904D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255"/>
          <a:stretch/>
        </p:blipFill>
        <p:spPr>
          <a:xfrm>
            <a:off x="9399626" y="4852669"/>
            <a:ext cx="1920514" cy="8241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8CBDE7-B1CF-432B-B17E-B89F7C7FA692}"/>
              </a:ext>
            </a:extLst>
          </p:cNvPr>
          <p:cNvSpPr txBox="1"/>
          <p:nvPr/>
        </p:nvSpPr>
        <p:spPr>
          <a:xfrm>
            <a:off x="870032" y="646696"/>
            <a:ext cx="318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Track and parameterize: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691F97-2647-420F-BF68-B99E0CED9CBA}"/>
              </a:ext>
            </a:extLst>
          </p:cNvPr>
          <p:cNvSpPr/>
          <p:nvPr/>
        </p:nvSpPr>
        <p:spPr>
          <a:xfrm>
            <a:off x="2087886" y="4042574"/>
            <a:ext cx="8066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Development of drugs and devices</a:t>
            </a:r>
          </a:p>
          <a:p>
            <a:pPr marL="914400" lvl="1" indent="-396875">
              <a:tabLst>
                <a:tab pos="1257300" algn="l"/>
              </a:tabLst>
            </a:pPr>
            <a:r>
              <a:rPr lang="en-US" dirty="0">
                <a:solidFill>
                  <a:prstClr val="black"/>
                </a:solidFill>
              </a:rPr>
              <a:t>		Disambiguated drug and lead compound name, FDA data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61E7D3-3E30-4A1C-AAE4-2617072C277B}"/>
              </a:ext>
            </a:extLst>
          </p:cNvPr>
          <p:cNvSpPr/>
          <p:nvPr/>
        </p:nvSpPr>
        <p:spPr>
          <a:xfrm>
            <a:off x="5063980" y="5066544"/>
            <a:ext cx="4256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Rate of scientific progress and emergence</a:t>
            </a:r>
          </a:p>
        </p:txBody>
      </p:sp>
      <p:pic>
        <p:nvPicPr>
          <p:cNvPr id="25" name="Picture 24" descr="C:\Users\santangelogm\AppData\Local\Temp\1\tri AI 2012.png">
            <a:extLst>
              <a:ext uri="{FF2B5EF4-FFF2-40B4-BE49-F238E27FC236}">
                <a16:creationId xmlns:a16="http://schemas.microsoft.com/office/drawing/2014/main" id="{577D4873-B680-41AB-8B90-39E199431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5141" r="15455" b="15092"/>
          <a:stretch/>
        </p:blipFill>
        <p:spPr bwMode="auto">
          <a:xfrm>
            <a:off x="10764996" y="2690275"/>
            <a:ext cx="999461" cy="10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B9FD77A-0883-46A4-AE56-EA440305C8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9446" y="1035318"/>
            <a:ext cx="914400" cy="60007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9EAB430-3D1B-431E-AE38-7B657D65CFE7}"/>
              </a:ext>
            </a:extLst>
          </p:cNvPr>
          <p:cNvSpPr txBox="1"/>
          <p:nvPr/>
        </p:nvSpPr>
        <p:spPr>
          <a:xfrm>
            <a:off x="10447318" y="1101433"/>
            <a:ext cx="6110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7030A0"/>
                </a:solidFill>
              </a:rPr>
              <a:t>2.0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BD3BBC-5E09-48DF-9477-36E5B64667F3}"/>
              </a:ext>
            </a:extLst>
          </p:cNvPr>
          <p:cNvSpPr txBox="1"/>
          <p:nvPr/>
        </p:nvSpPr>
        <p:spPr>
          <a:xfrm>
            <a:off x="8926210" y="1440697"/>
            <a:ext cx="2957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Influence module</a:t>
            </a:r>
          </a:p>
          <a:p>
            <a:pPr algn="ctr"/>
            <a:r>
              <a:rPr lang="en-US" sz="1600" dirty="0"/>
              <a:t>Translation module</a:t>
            </a:r>
          </a:p>
          <a:p>
            <a:pPr algn="ctr"/>
            <a:r>
              <a:rPr lang="en-US" sz="1600" dirty="0"/>
              <a:t>Open Citation Collection</a:t>
            </a:r>
          </a:p>
          <a:p>
            <a:pPr algn="ctr"/>
            <a:r>
              <a:rPr lang="en-US" sz="1600" dirty="0"/>
              <a:t>Hutchins et al. </a:t>
            </a:r>
            <a:r>
              <a:rPr lang="en-US" sz="1600" i="1" dirty="0"/>
              <a:t>PLOS Biology </a:t>
            </a:r>
            <a:r>
              <a:rPr lang="en-US" sz="1600" dirty="0"/>
              <a:t>2019</a:t>
            </a:r>
          </a:p>
          <a:p>
            <a:pPr algn="ctr"/>
            <a:r>
              <a:rPr lang="en-US" sz="1600" dirty="0"/>
              <a:t>17:e3000385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B36F58-4EDD-4BC2-9FE6-D17AC0773ADE}"/>
              </a:ext>
            </a:extLst>
          </p:cNvPr>
          <p:cNvSpPr/>
          <p:nvPr/>
        </p:nvSpPr>
        <p:spPr>
          <a:xfrm>
            <a:off x="8812957" y="758402"/>
            <a:ext cx="29664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The publicly available OPA tool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D19BA07-0893-49AD-B286-DE05D881CF98}"/>
              </a:ext>
            </a:extLst>
          </p:cNvPr>
          <p:cNvSpPr/>
          <p:nvPr/>
        </p:nvSpPr>
        <p:spPr>
          <a:xfrm>
            <a:off x="2087886" y="1179384"/>
            <a:ext cx="71704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Influence using bibliometric data </a:t>
            </a:r>
          </a:p>
          <a:p>
            <a:pPr lvl="0">
              <a:tabLst>
                <a:tab pos="517525" algn="l"/>
                <a:tab pos="1257300" algn="l"/>
              </a:tabLst>
            </a:pPr>
            <a:r>
              <a:rPr lang="en-US" dirty="0">
                <a:solidFill>
                  <a:prstClr val="black"/>
                </a:solidFill>
              </a:rPr>
              <a:t>		The Relative Citation Ratio (RCR)</a:t>
            </a:r>
          </a:p>
          <a:p>
            <a:pPr marL="1997075" lvl="4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Hutchins BI et al. </a:t>
            </a:r>
            <a:r>
              <a:rPr lang="en-US" sz="1600" i="1" dirty="0" err="1">
                <a:solidFill>
                  <a:prstClr val="black"/>
                </a:solidFill>
              </a:rPr>
              <a:t>PLoS</a:t>
            </a:r>
            <a:r>
              <a:rPr lang="en-US" sz="1600" i="1" dirty="0">
                <a:solidFill>
                  <a:prstClr val="black"/>
                </a:solidFill>
              </a:rPr>
              <a:t> Biology </a:t>
            </a:r>
            <a:r>
              <a:rPr lang="en-US" sz="1600" dirty="0">
                <a:solidFill>
                  <a:prstClr val="black"/>
                </a:solidFill>
              </a:rPr>
              <a:t>2016 14:e1002541</a:t>
            </a:r>
          </a:p>
          <a:p>
            <a:pPr marL="1997075" lvl="4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Hutchins BI et al. </a:t>
            </a:r>
            <a:r>
              <a:rPr lang="en-US" sz="1600" i="1" dirty="0" err="1">
                <a:solidFill>
                  <a:prstClr val="black"/>
                </a:solidFill>
              </a:rPr>
              <a:t>PLoS</a:t>
            </a:r>
            <a:r>
              <a:rPr lang="en-US" sz="1600" i="1" dirty="0">
                <a:solidFill>
                  <a:prstClr val="black"/>
                </a:solidFill>
              </a:rPr>
              <a:t> Biology </a:t>
            </a:r>
            <a:r>
              <a:rPr lang="en-US" sz="1600" dirty="0">
                <a:solidFill>
                  <a:prstClr val="black"/>
                </a:solidFill>
              </a:rPr>
              <a:t>2017 15:e2003552</a:t>
            </a:r>
          </a:p>
          <a:p>
            <a:pPr marL="1997075" lvl="4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Santangelo GM </a:t>
            </a:r>
            <a:r>
              <a:rPr lang="en-US" sz="1600" i="1" dirty="0">
                <a:solidFill>
                  <a:prstClr val="black"/>
                </a:solidFill>
              </a:rPr>
              <a:t>Mol. Biol. Cell </a:t>
            </a:r>
            <a:r>
              <a:rPr lang="en-US" sz="1600" dirty="0">
                <a:solidFill>
                  <a:prstClr val="black"/>
                </a:solidFill>
              </a:rPr>
              <a:t>2017 28:1401-1408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647921-F1B0-4843-A24F-006BE45EDA9E}"/>
              </a:ext>
            </a:extLst>
          </p:cNvPr>
          <p:cNvSpPr/>
          <p:nvPr/>
        </p:nvSpPr>
        <p:spPr>
          <a:xfrm>
            <a:off x="4025762" y="2861840"/>
            <a:ext cx="71704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Translational progress / clinical trials (CTs) and tech transfer / patents</a:t>
            </a:r>
          </a:p>
          <a:p>
            <a:pPr lvl="0">
              <a:tabLst>
                <a:tab pos="517525" algn="l"/>
              </a:tabLst>
            </a:pPr>
            <a:r>
              <a:rPr lang="en-US" dirty="0">
                <a:solidFill>
                  <a:prstClr val="black"/>
                </a:solidFill>
              </a:rPr>
              <a:t>	The triangle of biomedicine, APT scores</a:t>
            </a:r>
          </a:p>
          <a:p>
            <a:pPr marL="1082675" lvl="2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Hutchins BI et al. </a:t>
            </a:r>
            <a:r>
              <a:rPr lang="en-US" sz="1600" i="1" dirty="0" err="1">
                <a:solidFill>
                  <a:prstClr val="black"/>
                </a:solidFill>
              </a:rPr>
              <a:t>PLoS</a:t>
            </a:r>
            <a:r>
              <a:rPr lang="en-US" sz="1600" i="1" dirty="0">
                <a:solidFill>
                  <a:prstClr val="black"/>
                </a:solidFill>
              </a:rPr>
              <a:t> Biology </a:t>
            </a:r>
            <a:r>
              <a:rPr lang="en-US" sz="1600" dirty="0">
                <a:solidFill>
                  <a:prstClr val="black"/>
                </a:solidFill>
              </a:rPr>
              <a:t>2019 17(10):e3000416</a:t>
            </a:r>
          </a:p>
        </p:txBody>
      </p:sp>
    </p:spTree>
    <p:extLst>
      <p:ext uri="{BB962C8B-B14F-4D97-AF65-F5344CB8AC3E}">
        <p14:creationId xmlns:p14="http://schemas.microsoft.com/office/powerpoint/2010/main" val="272873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19EAFF7-4371-4C41-93DF-C0882627A62A}"/>
              </a:ext>
            </a:extLst>
          </p:cNvPr>
          <p:cNvGrpSpPr/>
          <p:nvPr/>
        </p:nvGrpSpPr>
        <p:grpSpPr>
          <a:xfrm>
            <a:off x="412559" y="1104451"/>
            <a:ext cx="1994415" cy="1770898"/>
            <a:chOff x="255543" y="1338241"/>
            <a:chExt cx="1994415" cy="17708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DCF4AB-4B1C-43FA-897B-B47A1EB30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589"/>
            <a:stretch/>
          </p:blipFill>
          <p:spPr>
            <a:xfrm>
              <a:off x="1167641" y="1651593"/>
              <a:ext cx="1082317" cy="14575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201B9E-1182-44B2-A400-928B567B0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543" y="1338241"/>
              <a:ext cx="1077257" cy="175836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833039F-3D04-45B5-B00E-7688F0336C84}"/>
              </a:ext>
            </a:extLst>
          </p:cNvPr>
          <p:cNvGrpSpPr/>
          <p:nvPr/>
        </p:nvGrpSpPr>
        <p:grpSpPr>
          <a:xfrm>
            <a:off x="9986730" y="6466795"/>
            <a:ext cx="2133600" cy="387267"/>
            <a:chOff x="6882462" y="6403905"/>
            <a:chExt cx="2133600" cy="387267"/>
          </a:xfrm>
        </p:grpSpPr>
        <p:pic>
          <p:nvPicPr>
            <p:cNvPr id="3" name="Picture 2" descr="C:\Users\linti\AppData\Local\Microsoft\Windows\Temporary Internet Files\Content.Outlook\WQOHE9HI\banner-nihlogo.png">
              <a:extLst>
                <a:ext uri="{FF2B5EF4-FFF2-40B4-BE49-F238E27FC236}">
                  <a16:creationId xmlns:a16="http://schemas.microsoft.com/office/drawing/2014/main" id="{EF929F6F-0DAE-492C-85AA-B42B2A40B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462" y="6403905"/>
              <a:ext cx="21336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169333-ABD8-45B0-B36F-F247F67E4E32}"/>
                </a:ext>
              </a:extLst>
            </p:cNvPr>
            <p:cNvSpPr/>
            <p:nvPr/>
          </p:nvSpPr>
          <p:spPr>
            <a:xfrm>
              <a:off x="7450372" y="6647289"/>
              <a:ext cx="1558456" cy="111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3D51C7-9068-4B03-87B7-9CB12EA5FC84}"/>
                </a:ext>
              </a:extLst>
            </p:cNvPr>
            <p:cNvSpPr txBox="1"/>
            <p:nvPr/>
          </p:nvSpPr>
          <p:spPr>
            <a:xfrm>
              <a:off x="7347009" y="6575728"/>
              <a:ext cx="13131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Office of Portfolio Analysis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1321C48-7232-49B0-A492-F749D5F8E831}"/>
              </a:ext>
            </a:extLst>
          </p:cNvPr>
          <p:cNvSpPr txBox="1"/>
          <p:nvPr/>
        </p:nvSpPr>
        <p:spPr>
          <a:xfrm>
            <a:off x="0" y="12715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F497D"/>
                </a:solidFill>
              </a:rPr>
              <a:t>OPA AI to track and predict the impact of NIH decision-making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E42A0-629E-42F6-B3E3-863D18EDD121}"/>
              </a:ext>
            </a:extLst>
          </p:cNvPr>
          <p:cNvSpPr txBox="1"/>
          <p:nvPr/>
        </p:nvSpPr>
        <p:spPr>
          <a:xfrm>
            <a:off x="2118366" y="5963795"/>
            <a:ext cx="695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dirty="0"/>
              <a:t>Detection of overlapping proposals submitted to different funders</a:t>
            </a:r>
          </a:p>
          <a:p>
            <a:pPr marL="685800" indent="-228600">
              <a:buFont typeface="Calibri" panose="020F0502020204030204" pitchFamily="34" charset="0"/>
              <a:buChar char="─"/>
              <a:tabLst>
                <a:tab pos="165100" algn="l"/>
              </a:tabLst>
            </a:pPr>
            <a:r>
              <a:rPr lang="en-US" dirty="0"/>
              <a:t>Hoppe et al. </a:t>
            </a:r>
            <a:r>
              <a:rPr lang="en-US" i="1" dirty="0"/>
              <a:t>Science Advances </a:t>
            </a:r>
            <a:r>
              <a:rPr lang="en-US" dirty="0"/>
              <a:t>2019 5:eaaw7238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6BD58C-8B36-4A0F-899C-E38D505338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8000"/>
                    </a14:imgEffect>
                    <a14:imgEffect>
                      <a14:brightnessContrast bright="62000" contrast="53000"/>
                    </a14:imgEffect>
                  </a14:imgLayer>
                </a14:imgProps>
              </a:ext>
            </a:extLst>
          </a:blip>
          <a:srcRect t="-1" b="1290"/>
          <a:stretch/>
        </p:blipFill>
        <p:spPr>
          <a:xfrm>
            <a:off x="655428" y="3823660"/>
            <a:ext cx="1347333" cy="13013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253A40-748B-4B53-AFFA-B62C1D904D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255"/>
          <a:stretch/>
        </p:blipFill>
        <p:spPr>
          <a:xfrm>
            <a:off x="9399626" y="4852669"/>
            <a:ext cx="1920514" cy="8241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8CBDE7-B1CF-432B-B17E-B89F7C7FA692}"/>
              </a:ext>
            </a:extLst>
          </p:cNvPr>
          <p:cNvSpPr txBox="1"/>
          <p:nvPr/>
        </p:nvSpPr>
        <p:spPr>
          <a:xfrm>
            <a:off x="870032" y="646696"/>
            <a:ext cx="318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Track and parameterize: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83B974-B3DA-4BC2-923E-3CB8D24E3520}"/>
              </a:ext>
            </a:extLst>
          </p:cNvPr>
          <p:cNvSpPr/>
          <p:nvPr/>
        </p:nvSpPr>
        <p:spPr>
          <a:xfrm>
            <a:off x="2087886" y="1179384"/>
            <a:ext cx="71704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Influence using bibliometric data </a:t>
            </a:r>
          </a:p>
          <a:p>
            <a:pPr lvl="0">
              <a:tabLst>
                <a:tab pos="517525" algn="l"/>
                <a:tab pos="1257300" algn="l"/>
              </a:tabLst>
            </a:pPr>
            <a:r>
              <a:rPr lang="en-US" dirty="0">
                <a:solidFill>
                  <a:prstClr val="black"/>
                </a:solidFill>
              </a:rPr>
              <a:t>		The Relative Citation Ratio (RCR)</a:t>
            </a:r>
          </a:p>
          <a:p>
            <a:pPr marL="1997075" lvl="4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Hutchins BI et al. </a:t>
            </a:r>
            <a:r>
              <a:rPr lang="en-US" sz="1600" i="1" dirty="0" err="1">
                <a:solidFill>
                  <a:prstClr val="black"/>
                </a:solidFill>
              </a:rPr>
              <a:t>PLoS</a:t>
            </a:r>
            <a:r>
              <a:rPr lang="en-US" sz="1600" i="1" dirty="0">
                <a:solidFill>
                  <a:prstClr val="black"/>
                </a:solidFill>
              </a:rPr>
              <a:t> Biology </a:t>
            </a:r>
            <a:r>
              <a:rPr lang="en-US" sz="1600" dirty="0">
                <a:solidFill>
                  <a:prstClr val="black"/>
                </a:solidFill>
              </a:rPr>
              <a:t>2016 14:e1002541</a:t>
            </a:r>
          </a:p>
          <a:p>
            <a:pPr marL="1997075" lvl="4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Hutchins BI et al. </a:t>
            </a:r>
            <a:r>
              <a:rPr lang="en-US" sz="1600" i="1" dirty="0" err="1">
                <a:solidFill>
                  <a:prstClr val="black"/>
                </a:solidFill>
              </a:rPr>
              <a:t>PLoS</a:t>
            </a:r>
            <a:r>
              <a:rPr lang="en-US" sz="1600" i="1" dirty="0">
                <a:solidFill>
                  <a:prstClr val="black"/>
                </a:solidFill>
              </a:rPr>
              <a:t> Biology </a:t>
            </a:r>
            <a:r>
              <a:rPr lang="en-US" sz="1600" dirty="0">
                <a:solidFill>
                  <a:prstClr val="black"/>
                </a:solidFill>
              </a:rPr>
              <a:t>2017 15:e2003552</a:t>
            </a:r>
          </a:p>
          <a:p>
            <a:pPr marL="1997075" lvl="4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Santangelo GM </a:t>
            </a:r>
            <a:r>
              <a:rPr lang="en-US" sz="1600" i="1" dirty="0">
                <a:solidFill>
                  <a:prstClr val="black"/>
                </a:solidFill>
              </a:rPr>
              <a:t>Mol. Biol. Cell </a:t>
            </a:r>
            <a:r>
              <a:rPr lang="en-US" sz="1600" dirty="0">
                <a:solidFill>
                  <a:prstClr val="black"/>
                </a:solidFill>
              </a:rPr>
              <a:t>2017 28:1401-1408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691F97-2647-420F-BF68-B99E0CED9CBA}"/>
              </a:ext>
            </a:extLst>
          </p:cNvPr>
          <p:cNvSpPr/>
          <p:nvPr/>
        </p:nvSpPr>
        <p:spPr>
          <a:xfrm>
            <a:off x="2087886" y="4042574"/>
            <a:ext cx="8066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Development of drugs and devices</a:t>
            </a:r>
          </a:p>
          <a:p>
            <a:pPr marL="914400" lvl="1" indent="-396875">
              <a:tabLst>
                <a:tab pos="1257300" algn="l"/>
              </a:tabLst>
            </a:pPr>
            <a:r>
              <a:rPr lang="en-US" dirty="0">
                <a:solidFill>
                  <a:prstClr val="black"/>
                </a:solidFill>
              </a:rPr>
              <a:t>		Disambiguated drug and lead compound name, FDA data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61E7D3-3E30-4A1C-AAE4-2617072C277B}"/>
              </a:ext>
            </a:extLst>
          </p:cNvPr>
          <p:cNvSpPr/>
          <p:nvPr/>
        </p:nvSpPr>
        <p:spPr>
          <a:xfrm>
            <a:off x="5063980" y="5066544"/>
            <a:ext cx="4256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Rate of scientific progress and emergence</a:t>
            </a:r>
          </a:p>
        </p:txBody>
      </p:sp>
      <p:pic>
        <p:nvPicPr>
          <p:cNvPr id="25" name="Picture 24" descr="C:\Users\santangelogm\AppData\Local\Temp\1\tri AI 2012.png">
            <a:extLst>
              <a:ext uri="{FF2B5EF4-FFF2-40B4-BE49-F238E27FC236}">
                <a16:creationId xmlns:a16="http://schemas.microsoft.com/office/drawing/2014/main" id="{577D4873-B680-41AB-8B90-39E199431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5141" r="15455" b="15092"/>
          <a:stretch/>
        </p:blipFill>
        <p:spPr bwMode="auto">
          <a:xfrm>
            <a:off x="10764996" y="2690275"/>
            <a:ext cx="999461" cy="10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6FC0C9-6528-42CE-ACC0-38899C7D54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366" y="5450191"/>
            <a:ext cx="716280" cy="11239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61CFD8-7455-4424-BDC3-19B6511384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89446" y="1035318"/>
            <a:ext cx="914400" cy="6000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147D740-E7E0-43C9-ACAD-F529FE312F1E}"/>
              </a:ext>
            </a:extLst>
          </p:cNvPr>
          <p:cNvSpPr txBox="1"/>
          <p:nvPr/>
        </p:nvSpPr>
        <p:spPr>
          <a:xfrm>
            <a:off x="10447318" y="1101433"/>
            <a:ext cx="6110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7030A0"/>
                </a:solidFill>
              </a:rPr>
              <a:t>2.0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AD8CB4-5FF0-46EF-B006-BDB8B7F3897A}"/>
              </a:ext>
            </a:extLst>
          </p:cNvPr>
          <p:cNvSpPr txBox="1"/>
          <p:nvPr/>
        </p:nvSpPr>
        <p:spPr>
          <a:xfrm>
            <a:off x="8926210" y="1440697"/>
            <a:ext cx="2957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Influence module</a:t>
            </a:r>
          </a:p>
          <a:p>
            <a:pPr algn="ctr"/>
            <a:r>
              <a:rPr lang="en-US" sz="1600" dirty="0"/>
              <a:t>Translation module</a:t>
            </a:r>
          </a:p>
          <a:p>
            <a:pPr algn="ctr"/>
            <a:r>
              <a:rPr lang="en-US" sz="1600" dirty="0"/>
              <a:t>Open Citation Collection</a:t>
            </a:r>
          </a:p>
          <a:p>
            <a:pPr algn="ctr"/>
            <a:r>
              <a:rPr lang="en-US" sz="1600" dirty="0"/>
              <a:t>Hutchins et al. </a:t>
            </a:r>
            <a:r>
              <a:rPr lang="en-US" sz="1600" i="1" dirty="0"/>
              <a:t>PLOS Biology </a:t>
            </a:r>
            <a:r>
              <a:rPr lang="en-US" sz="1600" dirty="0"/>
              <a:t>2019</a:t>
            </a:r>
          </a:p>
          <a:p>
            <a:pPr algn="ctr"/>
            <a:r>
              <a:rPr lang="en-US" sz="1600" dirty="0"/>
              <a:t>17:e3000385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2B04E9-1ACA-427D-AB04-8531E9387334}"/>
              </a:ext>
            </a:extLst>
          </p:cNvPr>
          <p:cNvSpPr/>
          <p:nvPr/>
        </p:nvSpPr>
        <p:spPr>
          <a:xfrm>
            <a:off x="8812957" y="758402"/>
            <a:ext cx="29664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The publicly available OPA tool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BCDFAD-91E2-436B-A447-41058B2CB738}"/>
              </a:ext>
            </a:extLst>
          </p:cNvPr>
          <p:cNvSpPr/>
          <p:nvPr/>
        </p:nvSpPr>
        <p:spPr>
          <a:xfrm>
            <a:off x="4025762" y="2861840"/>
            <a:ext cx="71704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Translational progress / clinical trials (CTs) and tech transfer / patents</a:t>
            </a:r>
          </a:p>
          <a:p>
            <a:pPr lvl="0">
              <a:tabLst>
                <a:tab pos="517525" algn="l"/>
              </a:tabLst>
            </a:pPr>
            <a:r>
              <a:rPr lang="en-US" dirty="0">
                <a:solidFill>
                  <a:prstClr val="black"/>
                </a:solidFill>
              </a:rPr>
              <a:t>	The triangle of biomedicine, APT scores</a:t>
            </a:r>
          </a:p>
          <a:p>
            <a:pPr marL="1082675" lvl="2" indent="-168275">
              <a:buFont typeface="Calibri" panose="020F0502020204030204" pitchFamily="34" charset="0"/>
              <a:buChar char="̶"/>
            </a:pPr>
            <a:r>
              <a:rPr lang="en-US" sz="1600" dirty="0">
                <a:solidFill>
                  <a:prstClr val="black"/>
                </a:solidFill>
              </a:rPr>
              <a:t>Hutchins BI et al. </a:t>
            </a:r>
            <a:r>
              <a:rPr lang="en-US" sz="1600" i="1" dirty="0" err="1">
                <a:solidFill>
                  <a:prstClr val="black"/>
                </a:solidFill>
              </a:rPr>
              <a:t>PLoS</a:t>
            </a:r>
            <a:r>
              <a:rPr lang="en-US" sz="1600" i="1" dirty="0">
                <a:solidFill>
                  <a:prstClr val="black"/>
                </a:solidFill>
              </a:rPr>
              <a:t> Biology </a:t>
            </a:r>
            <a:r>
              <a:rPr lang="en-US" sz="1600" dirty="0">
                <a:solidFill>
                  <a:prstClr val="black"/>
                </a:solidFill>
              </a:rPr>
              <a:t>2019 17(10):e3000416</a:t>
            </a:r>
          </a:p>
        </p:txBody>
      </p:sp>
    </p:spTree>
    <p:extLst>
      <p:ext uri="{BB962C8B-B14F-4D97-AF65-F5344CB8AC3E}">
        <p14:creationId xmlns:p14="http://schemas.microsoft.com/office/powerpoint/2010/main" val="1016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3E7AB8-9AEC-417F-989B-ECC5D6C166B9}"/>
              </a:ext>
            </a:extLst>
          </p:cNvPr>
          <p:cNvSpPr txBox="1"/>
          <p:nvPr/>
        </p:nvSpPr>
        <p:spPr>
          <a:xfrm>
            <a:off x="0" y="2338466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Publicly available web tool: </a:t>
            </a:r>
            <a:r>
              <a:rPr lang="en-US" sz="3200" i="1" dirty="0" err="1"/>
              <a:t>iCite</a:t>
            </a:r>
            <a:r>
              <a:rPr lang="en-US" sz="3200" i="1" dirty="0"/>
              <a:t> </a:t>
            </a:r>
            <a:r>
              <a:rPr lang="en-US" sz="3200" dirty="0"/>
              <a:t>2.0 </a:t>
            </a:r>
          </a:p>
          <a:p>
            <a:pPr algn="ctr"/>
            <a:endParaRPr lang="en-US" sz="800" i="1" dirty="0"/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Tracking influential publications 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Tracking and predicting translational impact</a:t>
            </a:r>
          </a:p>
        </p:txBody>
      </p:sp>
    </p:spTree>
    <p:extLst>
      <p:ext uri="{BB962C8B-B14F-4D97-AF65-F5344CB8AC3E}">
        <p14:creationId xmlns:p14="http://schemas.microsoft.com/office/powerpoint/2010/main" val="222461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3DD186-B956-4EAD-B3AC-A3DD4BF548B9}"/>
              </a:ext>
            </a:extLst>
          </p:cNvPr>
          <p:cNvGrpSpPr/>
          <p:nvPr/>
        </p:nvGrpSpPr>
        <p:grpSpPr>
          <a:xfrm>
            <a:off x="9934681" y="6400800"/>
            <a:ext cx="2133600" cy="387267"/>
            <a:chOff x="6882462" y="6403905"/>
            <a:chExt cx="2133600" cy="387267"/>
          </a:xfrm>
        </p:grpSpPr>
        <p:pic>
          <p:nvPicPr>
            <p:cNvPr id="3" name="Picture 2" descr="C:\Users\linti\AppData\Local\Microsoft\Windows\Temporary Internet Files\Content.Outlook\WQOHE9HI\banner-nihlogo.png">
              <a:extLst>
                <a:ext uri="{FF2B5EF4-FFF2-40B4-BE49-F238E27FC236}">
                  <a16:creationId xmlns:a16="http://schemas.microsoft.com/office/drawing/2014/main" id="{5BA4F886-A89F-4796-86F6-231508E66C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462" y="6403905"/>
              <a:ext cx="21336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3A7044-40B1-4CB5-A3E1-A12A351C6D24}"/>
                </a:ext>
              </a:extLst>
            </p:cNvPr>
            <p:cNvSpPr/>
            <p:nvPr/>
          </p:nvSpPr>
          <p:spPr>
            <a:xfrm>
              <a:off x="7450372" y="6647289"/>
              <a:ext cx="1558456" cy="111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4F21B6-EA09-4B50-94D7-BB9C224A8E2E}"/>
                </a:ext>
              </a:extLst>
            </p:cNvPr>
            <p:cNvSpPr txBox="1"/>
            <p:nvPr/>
          </p:nvSpPr>
          <p:spPr>
            <a:xfrm>
              <a:off x="7347009" y="6575728"/>
              <a:ext cx="13131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Office of Portfolio Analysis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AED95E-8128-4518-82C2-723A38F0C4D7}"/>
              </a:ext>
            </a:extLst>
          </p:cNvPr>
          <p:cNvGrpSpPr/>
          <p:nvPr/>
        </p:nvGrpSpPr>
        <p:grpSpPr>
          <a:xfrm>
            <a:off x="683994" y="896221"/>
            <a:ext cx="11350745" cy="5846181"/>
            <a:chOff x="683994" y="896221"/>
            <a:chExt cx="11350745" cy="584618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6ACF06-CE84-4B9D-B93E-BF042E576A75}"/>
                </a:ext>
              </a:extLst>
            </p:cNvPr>
            <p:cNvSpPr/>
            <p:nvPr/>
          </p:nvSpPr>
          <p:spPr>
            <a:xfrm>
              <a:off x="2868167" y="1036800"/>
              <a:ext cx="6384477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>
                  <a:latin typeface="Calibri" panose="020F0502020204030204" pitchFamily="34" charset="0"/>
                  <a:ea typeface="Times New Roman" panose="02020603050405020304" pitchFamily="18" charset="0"/>
                </a:rPr>
                <a:t>Wellcome</a:t>
              </a: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 Trust</a:t>
              </a: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Chonnettia Jones, Director of Insight and Analysis </a:t>
              </a:r>
              <a:endParaRPr lang="en-US" sz="800" dirty="0"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	</a:t>
              </a: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American Society for Microbiology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Stefano Bertuzzi, CEO	</a:t>
              </a: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Cornell University</a:t>
              </a: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Elizabeth Wood, Director of Clinical Research Information </a:t>
              </a:r>
              <a:endParaRPr lang="en-US" sz="800" dirty="0"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	</a:t>
              </a: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New York University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Alisa </a:t>
              </a:r>
              <a:r>
                <a:rPr lang="en-US" sz="1600" dirty="0" err="1">
                  <a:latin typeface="Calibri" panose="020F0502020204030204" pitchFamily="34" charset="0"/>
                  <a:ea typeface="Times New Roman" panose="02020603050405020304" pitchFamily="18" charset="0"/>
                </a:rPr>
                <a:t>Surkis</a:t>
              </a: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, Vice Chair Research</a:t>
              </a:r>
              <a:endParaRPr lang="en-US" sz="800" dirty="0"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	</a:t>
              </a: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Northwestern University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Karen </a:t>
              </a:r>
              <a:r>
                <a:rPr lang="en-US" sz="1600" dirty="0" err="1">
                  <a:latin typeface="Calibri" panose="020F0502020204030204" pitchFamily="34" charset="0"/>
                  <a:ea typeface="Times New Roman" panose="02020603050405020304" pitchFamily="18" charset="0"/>
                </a:rPr>
                <a:t>Gutzman</a:t>
              </a: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, Head, Research Assessment and Communications</a:t>
              </a:r>
              <a:endParaRPr lang="en-US" sz="800" dirty="0"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	</a:t>
              </a: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Medical University of South Carolina</a:t>
              </a: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William </a:t>
              </a:r>
              <a:r>
                <a:rPr lang="en-US" sz="1600" dirty="0" err="1">
                  <a:latin typeface="Calibri" panose="020F0502020204030204" pitchFamily="34" charset="0"/>
                  <a:ea typeface="Times New Roman" panose="02020603050405020304" pitchFamily="18" charset="0"/>
                </a:rPr>
                <a:t>Morgenweck</a:t>
              </a: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, Information Technology Manager</a:t>
              </a:r>
              <a:endParaRPr lang="en-US" sz="800" dirty="0"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	</a:t>
              </a:r>
              <a:endParaRPr lang="en-US" sz="8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Georgia Clinical &amp; Translational Science Alliance</a:t>
              </a: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Eric </a:t>
              </a:r>
              <a:r>
                <a:rPr lang="en-US" sz="1600" dirty="0" err="1">
                  <a:latin typeface="Calibri" panose="020F0502020204030204" pitchFamily="34" charset="0"/>
                  <a:ea typeface="Times New Roman" panose="02020603050405020304" pitchFamily="18" charset="0"/>
                </a:rPr>
                <a:t>Nehl</a:t>
              </a: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, Director, Evaluation &amp; Continuous Improvement</a:t>
              </a:r>
              <a:endParaRPr lang="en-US" sz="800" dirty="0"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	</a:t>
              </a:r>
            </a:p>
            <a:p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International Rare Diseases Research Consortium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Lucia Monaco, Chair</a:t>
              </a:r>
              <a:endParaRPr lang="en-US" sz="800" dirty="0"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endParaRPr lang="en-US" sz="800" dirty="0"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University of Regensburg	</a:t>
              </a: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Bjorn Brembs, Professor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BE50FC-2B13-4AF0-8838-148481EBA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4091" y="896221"/>
              <a:ext cx="982980" cy="98298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8B8713-E484-4212-B3FB-AE2360CE3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7007" y="1388479"/>
              <a:ext cx="1661160" cy="9448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CA14AD-BC92-4792-B289-7297866DA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35581" y="2034871"/>
              <a:ext cx="1363028" cy="127730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903F31-5334-4A4A-B336-E941D6AA4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1159" y="2787704"/>
              <a:ext cx="1423035" cy="6858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174453-9449-4FE3-B834-9F9A44146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12419" y="3509153"/>
              <a:ext cx="3322320" cy="6096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CD2059-3833-4B8E-83FD-AEFE0DF37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0804" y="3857751"/>
              <a:ext cx="1646873" cy="11039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EB61A5D-499D-4E41-8863-F9D258D9C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20308" y="4552867"/>
              <a:ext cx="3079623" cy="83172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D6BEF2-08ED-48FB-BA79-9D7989F45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3994" y="5087869"/>
              <a:ext cx="1757363" cy="97726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313F2F-A568-456B-9F05-7ED0C90F2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07082" y="5786466"/>
              <a:ext cx="1985030" cy="95593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69A0BDD-04DD-4994-9A10-FD266B13A29D}"/>
              </a:ext>
            </a:extLst>
          </p:cNvPr>
          <p:cNvSpPr txBox="1"/>
          <p:nvPr/>
        </p:nvSpPr>
        <p:spPr>
          <a:xfrm>
            <a:off x="0" y="818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>
                <a:solidFill>
                  <a:srgbClr val="1F497D"/>
                </a:solidFill>
              </a:rPr>
              <a:t>iCite</a:t>
            </a:r>
            <a:r>
              <a:rPr lang="en-US" sz="3600" i="1" dirty="0">
                <a:solidFill>
                  <a:srgbClr val="1F497D"/>
                </a:solidFill>
              </a:rPr>
              <a:t> </a:t>
            </a:r>
            <a:r>
              <a:rPr lang="en-US" sz="3600" dirty="0">
                <a:solidFill>
                  <a:srgbClr val="1F497D"/>
                </a:solidFill>
              </a:rPr>
              <a:t>2.0 development partners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992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20006</TotalTime>
  <Words>558</Words>
  <Application>Microsoft Office PowerPoint</Application>
  <PresentationFormat>Widescreen</PresentationFormat>
  <Paragraphs>180</Paragraphs>
  <Slides>12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Santangelo, George (NIH/OD) [E]</dc:creator>
  <cp:lastModifiedBy>Santangelo, George (NIH/OD) [E]</cp:lastModifiedBy>
  <cp:revision>298</cp:revision>
  <dcterms:created xsi:type="dcterms:W3CDTF">2019-02-22T15:43:07Z</dcterms:created>
  <dcterms:modified xsi:type="dcterms:W3CDTF">2019-10-22T14:24:14Z</dcterms:modified>
</cp:coreProperties>
</file>