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1" r:id="rId2"/>
    <p:sldId id="282" r:id="rId3"/>
    <p:sldId id="257" r:id="rId4"/>
    <p:sldId id="284" r:id="rId5"/>
    <p:sldId id="274" r:id="rId6"/>
    <p:sldId id="261" r:id="rId7"/>
    <p:sldId id="317" r:id="rId8"/>
    <p:sldId id="318" r:id="rId9"/>
    <p:sldId id="287" r:id="rId10"/>
    <p:sldId id="281" r:id="rId11"/>
    <p:sldId id="288" r:id="rId12"/>
    <p:sldId id="316" r:id="rId13"/>
    <p:sldId id="285" r:id="rId14"/>
    <p:sldId id="315" r:id="rId15"/>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ry, Stephen" initials="C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2DA3"/>
    <a:srgbClr val="8E4289"/>
    <a:srgbClr val="39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2"/>
    <p:restoredTop sz="85425" autoAdjust="0"/>
  </p:normalViewPr>
  <p:slideViewPr>
    <p:cSldViewPr snapToGrid="0" snapToObjects="1">
      <p:cViewPr>
        <p:scale>
          <a:sx n="30" d="100"/>
          <a:sy n="30" d="100"/>
        </p:scale>
        <p:origin x="-102" y="-72"/>
      </p:cViewPr>
      <p:guideLst>
        <p:guide orient="horz" pos="4320"/>
        <p:guide pos="7680"/>
      </p:guideLst>
    </p:cSldViewPr>
  </p:slideViewPr>
  <p:notesTextViewPr>
    <p:cViewPr>
      <p:scale>
        <a:sx n="1" d="1"/>
        <a:sy n="1" d="1"/>
      </p:scale>
      <p:origin x="0" y="0"/>
    </p:cViewPr>
  </p:notesTextViewPr>
  <p:sorterViewPr>
    <p:cViewPr>
      <p:scale>
        <a:sx n="90" d="100"/>
        <a:sy n="90" d="100"/>
      </p:scale>
      <p:origin x="0" y="12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4E020C-3F64-4AA4-A930-808712D6A409}" type="datetimeFigureOut">
              <a:rPr lang="en-US" smtClean="0"/>
              <a:t>7/13/2020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F72993C-E194-4ECD-B8B5-DDE4E79A33FD}" type="slidenum">
              <a:rPr lang="en-US" smtClean="0"/>
              <a:t>‹#›</a:t>
            </a:fld>
            <a:endParaRPr lang="en-US"/>
          </a:p>
        </p:txBody>
      </p:sp>
    </p:spTree>
    <p:extLst>
      <p:ext uri="{BB962C8B-B14F-4D97-AF65-F5344CB8AC3E}">
        <p14:creationId xmlns:p14="http://schemas.microsoft.com/office/powerpoint/2010/main" val="21182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27383390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mboj.embopress.org/content/34/12/160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DORA is an </a:t>
            </a:r>
            <a:r>
              <a:rPr lang="en-US" baseline="0" smtClean="0"/>
              <a:t>initiative </a:t>
            </a:r>
            <a:r>
              <a:rPr lang="en-US" baseline="0" smtClean="0"/>
              <a:t>to </a:t>
            </a:r>
            <a:r>
              <a:rPr lang="en-US" baseline="0" dirty="0" smtClean="0"/>
              <a:t>push for real change in research assessment. </a:t>
            </a:r>
            <a:r>
              <a:rPr lang="en-US" dirty="0" smtClean="0"/>
              <a:t>The vision of DORA is</a:t>
            </a:r>
            <a:r>
              <a:rPr lang="en-US" baseline="0" dirty="0" smtClean="0"/>
              <a:t> to advance practical and robust approaches to research assessment globally and across all scholarly disciplines. Individuals and organizations can sign the declaration pledging to improve culture around research evaluation. DORA is collecting best practices to help members of the community learn from each other and create change. More information is on the website: sfdora.org</a:t>
            </a:r>
            <a:endParaRPr lang="en-US" dirty="0" smtClean="0"/>
          </a:p>
          <a:p>
            <a:endParaRPr lang="en-US" dirty="0" smtClean="0"/>
          </a:p>
          <a:p>
            <a:r>
              <a:rPr lang="en-US" dirty="0" smtClean="0"/>
              <a:t>Journal</a:t>
            </a:r>
            <a:r>
              <a:rPr lang="en-US" baseline="0" dirty="0" smtClean="0"/>
              <a:t>-based metrics are often misused and ill applied in research and researcher evaluation. This is happens at key transition points during a researcher’s career, including hiring, promotion, and tenure. </a:t>
            </a:r>
            <a:endParaRPr lang="en-US" dirty="0"/>
          </a:p>
        </p:txBody>
      </p:sp>
    </p:spTree>
    <p:extLst>
      <p:ext uri="{BB962C8B-B14F-4D97-AF65-F5344CB8AC3E}">
        <p14:creationId xmlns:p14="http://schemas.microsoft.com/office/powerpoint/2010/main" val="82765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249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521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Problems with the JIF (from the preamble to the declaration):</a:t>
            </a:r>
          </a:p>
          <a:p>
            <a:pPr marL="349415" indent="-349415">
              <a:buFontTx/>
              <a:buChar char="-"/>
            </a:pPr>
            <a:r>
              <a:rPr lang="en-GB" dirty="0"/>
              <a:t>citation distributions within journals are highly skewed</a:t>
            </a:r>
          </a:p>
          <a:p>
            <a:pPr marL="349415" indent="-349415">
              <a:buFontTx/>
              <a:buChar char="-"/>
            </a:pPr>
            <a:r>
              <a:rPr lang="en-GB" dirty="0"/>
              <a:t>the properties of the Journal Impact Factor are field-specific: it is a composite of multiple, highly diverse article types, including primary research papers and reviews</a:t>
            </a:r>
          </a:p>
          <a:p>
            <a:pPr marL="349415" indent="-349415">
              <a:buFontTx/>
              <a:buChar char="-"/>
            </a:pPr>
            <a:r>
              <a:rPr lang="en-GB" dirty="0"/>
              <a:t>Journal Impact Factors can be manipulated (or “gamed”) by editorial policy</a:t>
            </a:r>
          </a:p>
          <a:p>
            <a:pPr marL="349415" indent="-349415">
              <a:buFontTx/>
              <a:buChar char="-"/>
            </a:pPr>
            <a:r>
              <a:rPr lang="en-GB" dirty="0"/>
              <a:t>data used to calculate the Journal Impact Factors are neither transparent nor openly available to the public</a:t>
            </a:r>
            <a:endParaRPr lang="en-US" dirty="0"/>
          </a:p>
        </p:txBody>
      </p:sp>
    </p:spTree>
    <p:extLst>
      <p:ext uri="{BB962C8B-B14F-4D97-AF65-F5344CB8AC3E}">
        <p14:creationId xmlns:p14="http://schemas.microsoft.com/office/powerpoint/2010/main" val="208189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People may associate DORA with negative thinking, assuming that all the declaration says is “Don’t use JIFs”.  But from the beginning DORA has been a positive enterprise, seeking to foster innovation and responsible practice in research assessment. JIFs (and journal names) are frequently misused as a shortcut because they can quickly be applied to sort large volumes of applications. It</a:t>
            </a:r>
            <a:r>
              <a:rPr lang="en-US" baseline="0" dirty="0" smtClean="0"/>
              <a:t> is important that alternatives to the JIF are time efficient and intuitive.</a:t>
            </a:r>
            <a:endParaRPr lang="en-US" dirty="0" smtClean="0"/>
          </a:p>
        </p:txBody>
      </p:sp>
    </p:spTree>
    <p:extLst>
      <p:ext uri="{BB962C8B-B14F-4D97-AF65-F5344CB8AC3E}">
        <p14:creationId xmlns:p14="http://schemas.microsoft.com/office/powerpoint/2010/main" val="80446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465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872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sfdora.org</a:t>
            </a:r>
            <a:r>
              <a:rPr lang="en-US" dirty="0" smtClean="0"/>
              <a:t>/2020/05/19/rethinking-research-assessment-ideas-for-action/</a:t>
            </a:r>
            <a:endParaRPr lang="en-US" dirty="0"/>
          </a:p>
        </p:txBody>
      </p:sp>
    </p:spTree>
    <p:extLst>
      <p:ext uri="{BB962C8B-B14F-4D97-AF65-F5344CB8AC3E}">
        <p14:creationId xmlns:p14="http://schemas.microsoft.com/office/powerpoint/2010/main" val="33949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Wellcome</a:t>
            </a:r>
            <a:r>
              <a:rPr lang="en-US" dirty="0" smtClean="0"/>
              <a:t> example: https://wellcome.ac.uk/news/how-we-judge-research-outputs-when-making-funding-decisions</a:t>
            </a:r>
          </a:p>
          <a:p>
            <a:r>
              <a:rPr lang="en-US" dirty="0" smtClean="0"/>
              <a:t>Cancer Research</a:t>
            </a:r>
            <a:r>
              <a:rPr lang="en-US" baseline="0" dirty="0" smtClean="0"/>
              <a:t> UK example: https://www.cancerresearchuk.org/funding-for-researchers/research-features/2018-02-20-improving-research-evaluation-dora</a:t>
            </a:r>
          </a:p>
          <a:p>
            <a:endParaRPr lang="en-US" dirty="0"/>
          </a:p>
        </p:txBody>
      </p:sp>
    </p:spTree>
    <p:extLst>
      <p:ext uri="{BB962C8B-B14F-4D97-AF65-F5344CB8AC3E}">
        <p14:creationId xmlns:p14="http://schemas.microsoft.com/office/powerpoint/2010/main" val="825195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t>
            </a:r>
            <a:r>
              <a:rPr lang="en-US" baseline="0" dirty="0" smtClean="0"/>
              <a:t> Southwestern example: https://sfdora.org/2018/05/15/how-to-strengthen-hiring-practices-at-academic-institutions-an-interview-with-dr-sandra-schmid/</a:t>
            </a:r>
          </a:p>
          <a:p>
            <a:pPr marL="0" marR="0" indent="0" algn="l" defTabSz="457200" rtl="0" eaLnBrk="1" fontAlgn="auto" latinLnBrk="0" hangingPunct="1">
              <a:lnSpc>
                <a:spcPct val="117999"/>
              </a:lnSpc>
              <a:spcBef>
                <a:spcPts val="0"/>
              </a:spcBef>
              <a:spcAft>
                <a:spcPts val="0"/>
              </a:spcAft>
              <a:buClrTx/>
              <a:buSzTx/>
              <a:buFontTx/>
              <a:buNone/>
              <a:tabLst/>
              <a:defRPr/>
            </a:pPr>
            <a:r>
              <a:rPr kumimoji="0" lang="en-US" sz="2400" b="0" i="0" u="none" strike="noStrike" cap="none" spc="0" normalizeH="0" baseline="0" dirty="0" err="1" smtClean="0">
                <a:ln>
                  <a:noFill/>
                </a:ln>
                <a:solidFill>
                  <a:srgbClr val="FFFFFF"/>
                </a:solidFill>
                <a:effectLst/>
                <a:uFillTx/>
                <a:latin typeface="Helvetica Neue"/>
                <a:ea typeface="Helvetica Neue"/>
                <a:cs typeface="Helvetica Neue"/>
                <a:sym typeface="Helvetica Neue"/>
              </a:rPr>
              <a:t>Charité</a:t>
            </a:r>
            <a:r>
              <a:rPr kumimoji="0" lang="en-US" sz="2400" b="0" i="0" u="none" strike="noStrike" cap="none" spc="0" normalizeH="0" baseline="0" dirty="0" smtClean="0">
                <a:ln>
                  <a:noFill/>
                </a:ln>
                <a:solidFill>
                  <a:srgbClr val="FFFFFF"/>
                </a:solidFill>
                <a:effectLst/>
                <a:uFillTx/>
                <a:latin typeface="Helvetica Neue"/>
                <a:ea typeface="Helvetica Neue"/>
                <a:cs typeface="Helvetica Neue"/>
                <a:sym typeface="Helvetica Neue"/>
              </a:rPr>
              <a:t> University Hospital: https://sfdora.org/2018/07/06/simple-questions-big-insights-charite-uses-bio-sketch-questions-to-recruit-faculty/</a:t>
            </a:r>
            <a:endParaRPr kumimoji="0" lang="en-US" sz="2400" b="0" i="0" u="none" strike="noStrike" cap="none" spc="0" normalizeH="0" dirty="0" smtClean="0">
              <a:ln>
                <a:noFill/>
              </a:ln>
              <a:solidFill>
                <a:srgbClr val="FFFFFF"/>
              </a:solidFill>
              <a:effectLst/>
              <a:uFillTx/>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66988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PLOS</a:t>
            </a:r>
            <a:r>
              <a:rPr lang="en-US" baseline="0" dirty="0" smtClean="0"/>
              <a:t> example: https://www.plos.org/dora</a:t>
            </a:r>
          </a:p>
          <a:p>
            <a:r>
              <a:rPr lang="en-US" baseline="0" dirty="0" smtClean="0"/>
              <a:t>Company of Biologists example: http://dev.biologists.org/content/about</a:t>
            </a:r>
          </a:p>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EMBO examples: </a:t>
            </a:r>
            <a:r>
              <a:rPr lang="en-US" dirty="0" smtClean="0"/>
              <a:t>http://emboj.embopress.org/about#bibliometrics; </a:t>
            </a:r>
            <a:r>
              <a:rPr lang="en-US" sz="2200" u="sng" dirty="0" smtClean="0">
                <a:effectLst/>
                <a:latin typeface="Helvetica Neue"/>
                <a:ea typeface="Helvetica Neue"/>
                <a:cs typeface="Helvetica Neue"/>
                <a:sym typeface="Helvetica Neue"/>
                <a:hlinkClick r:id="rId3"/>
              </a:rPr>
              <a:t>http://emboj.embopress.org/content/34/12/1601</a:t>
            </a:r>
            <a:endParaRPr lang="en-US" sz="22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365805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0"/>
            <a:ext cx="24384000" cy="1935126"/>
          </a:xfrm>
          <a:prstGeom prst="rect">
            <a:avLst/>
          </a:prstGeom>
        </p:spPr>
        <p:txBody>
          <a:bodyPr>
            <a:normAutofit/>
          </a:bodyPr>
          <a:lstStyle>
            <a:lvl1pPr>
              <a:defRPr sz="9600" baseline="0">
                <a:latin typeface="Calibri"/>
                <a:ea typeface="Calibri"/>
                <a:cs typeface="Calibri"/>
                <a:sym typeface="Calibri"/>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buClrTx/>
              <a:defRPr>
                <a:latin typeface="Calibri"/>
                <a:ea typeface="Calibri"/>
                <a:cs typeface="Calibri"/>
                <a:sym typeface="Calibri"/>
              </a:defRPr>
            </a:lvl1pPr>
            <a:lvl2pPr>
              <a:buClrTx/>
              <a:defRPr>
                <a:latin typeface="Calibri"/>
                <a:ea typeface="Calibri"/>
                <a:cs typeface="Calibri"/>
                <a:sym typeface="Calibri"/>
              </a:defRPr>
            </a:lvl2pPr>
            <a:lvl3pPr>
              <a:buClrTx/>
              <a:defRPr>
                <a:latin typeface="Calibri"/>
                <a:ea typeface="Calibri"/>
                <a:cs typeface="Calibri"/>
                <a:sym typeface="Calibri"/>
              </a:defRPr>
            </a:lvl3pPr>
            <a:lvl4pPr>
              <a:buClrTx/>
              <a:defRPr>
                <a:latin typeface="Calibri"/>
                <a:ea typeface="Calibri"/>
                <a:cs typeface="Calibri"/>
                <a:sym typeface="Calibri"/>
              </a:defRPr>
            </a:lvl4pPr>
            <a:lvl5pPr>
              <a:buClrTx/>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9525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18" Type="http://schemas.openxmlformats.org/officeDocument/2006/relationships/image" Target="../media/image31.gif"/><Relationship Id="rId26" Type="http://schemas.openxmlformats.org/officeDocument/2006/relationships/image" Target="../media/image39.tiff"/><Relationship Id="rId3" Type="http://schemas.openxmlformats.org/officeDocument/2006/relationships/image" Target="../media/image4.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11.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tiff"/><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24.jpeg"/><Relationship Id="rId24" Type="http://schemas.openxmlformats.org/officeDocument/2006/relationships/image" Target="../media/image37.jpeg"/><Relationship Id="rId5" Type="http://schemas.openxmlformats.org/officeDocument/2006/relationships/image" Target="../media/image18.jpeg"/><Relationship Id="rId15" Type="http://schemas.openxmlformats.org/officeDocument/2006/relationships/image" Target="../media/image28.tiff"/><Relationship Id="rId23" Type="http://schemas.openxmlformats.org/officeDocument/2006/relationships/image" Target="../media/image36.png"/><Relationship Id="rId28" Type="http://schemas.openxmlformats.org/officeDocument/2006/relationships/image" Target="../media/image41.tiff"/><Relationship Id="rId10" Type="http://schemas.openxmlformats.org/officeDocument/2006/relationships/image" Target="../media/image23.jpeg"/><Relationship Id="rId19" Type="http://schemas.openxmlformats.org/officeDocument/2006/relationships/image" Target="../media/image32.tiff"/><Relationship Id="rId31" Type="http://schemas.openxmlformats.org/officeDocument/2006/relationships/image" Target="../media/image44.tiff"/><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tiff"/><Relationship Id="rId22" Type="http://schemas.openxmlformats.org/officeDocument/2006/relationships/image" Target="../media/image35.tiff"/><Relationship Id="rId27" Type="http://schemas.openxmlformats.org/officeDocument/2006/relationships/image" Target="../media/image40.tiff"/><Relationship Id="rId30" Type="http://schemas.openxmlformats.org/officeDocument/2006/relationships/image" Target="../media/image43.tiff"/></Relationships>
</file>

<file path=ppt/slides/_rels/slide14.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image" Target="../media/image4.png"/><Relationship Id="rId16" Type="http://schemas.openxmlformats.org/officeDocument/2006/relationships/image" Target="../media/image58.tiff"/><Relationship Id="rId1" Type="http://schemas.openxmlformats.org/officeDocument/2006/relationships/slideLayout" Target="../slideLayouts/slideLayout6.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png"/><Relationship Id="rId15" Type="http://schemas.openxmlformats.org/officeDocument/2006/relationships/image" Target="../media/image57.tiff"/><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D6B21C6A-3ECF-B54E-9752-91CE24409F94}"/>
              </a:ext>
            </a:extLst>
          </p:cNvPr>
          <p:cNvSpPr>
            <a:spLocks noGrp="1"/>
          </p:cNvSpPr>
          <p:nvPr>
            <p:ph type="body" sz="quarter" idx="1"/>
          </p:nvPr>
        </p:nvSpPr>
        <p:spPr>
          <a:xfrm>
            <a:off x="868516" y="1409429"/>
            <a:ext cx="23114000" cy="4284626"/>
          </a:xfrm>
        </p:spPr>
        <p:txBody>
          <a:bodyPr>
            <a:normAutofit/>
          </a:bodyPr>
          <a:lstStyle/>
          <a:p>
            <a:pPr algn="l"/>
            <a:r>
              <a:rPr lang="en-US" sz="4000" dirty="0" smtClean="0">
                <a:solidFill>
                  <a:schemeClr val="accent4">
                    <a:lumMod val="20000"/>
                    <a:lumOff val="80000"/>
                  </a:schemeClr>
                </a:solidFill>
                <a:latin typeface="Calibri" panose="020F0502020204030204" pitchFamily="34" charset="0"/>
                <a:cs typeface="Calibri" panose="020F0502020204030204" pitchFamily="34" charset="0"/>
              </a:rPr>
              <a:t>Notes and additional resources for users are included in the notes section.</a:t>
            </a:r>
          </a:p>
          <a:p>
            <a:pPr algn="l"/>
            <a:endParaRPr lang="en-US" sz="4000" dirty="0" smtClean="0">
              <a:solidFill>
                <a:schemeClr val="accent4">
                  <a:lumMod val="20000"/>
                  <a:lumOff val="80000"/>
                </a:schemeClr>
              </a:solidFill>
              <a:latin typeface="Calibri" panose="020F0502020204030204" pitchFamily="34" charset="0"/>
              <a:cs typeface="Calibri" panose="020F0502020204030204" pitchFamily="34" charset="0"/>
            </a:endParaRPr>
          </a:p>
          <a:p>
            <a:pPr algn="l"/>
            <a:r>
              <a:rPr lang="en-US" sz="4000" dirty="0" smtClean="0">
                <a:solidFill>
                  <a:schemeClr val="accent4">
                    <a:lumMod val="20000"/>
                    <a:lumOff val="80000"/>
                  </a:schemeClr>
                </a:solidFill>
                <a:latin typeface="Calibri" panose="020F0502020204030204" pitchFamily="34" charset="0"/>
                <a:cs typeface="Calibri" panose="020F0502020204030204" pitchFamily="34" charset="0"/>
              </a:rPr>
              <a:t>This content is available under a Creative Commons Attribution License.  Logos are trademarks or registered trademarks of their respective organizations and may not be reused or reproduced without permission.</a:t>
            </a:r>
            <a:endParaRPr lang="en-US" sz="4000" dirty="0">
              <a:solidFill>
                <a:schemeClr val="accent4">
                  <a:lumMod val="20000"/>
                  <a:lumOff val="80000"/>
                </a:schemeClr>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516" y="4122971"/>
            <a:ext cx="259571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55436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6509"/>
            <a:ext cx="24384000" cy="1935126"/>
          </a:xfrm>
        </p:spPr>
        <p:txBody>
          <a:bodyPr/>
          <a:lstStyle/>
          <a:p>
            <a:r>
              <a:rPr lang="en-US" dirty="0" smtClean="0"/>
              <a:t>Change is happening: Research Institutes</a:t>
            </a:r>
            <a:endParaRPr lang="en-US" dirty="0"/>
          </a:p>
        </p:txBody>
      </p:sp>
      <p:grpSp>
        <p:nvGrpSpPr>
          <p:cNvPr id="8" name="Group 7"/>
          <p:cNvGrpSpPr/>
          <p:nvPr/>
        </p:nvGrpSpPr>
        <p:grpSpPr>
          <a:xfrm>
            <a:off x="1261320" y="2562242"/>
            <a:ext cx="6629400" cy="7248531"/>
            <a:chOff x="12051240" y="2839852"/>
            <a:chExt cx="6629400" cy="7248531"/>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3709"/>
            <a:stretch/>
          </p:blipFill>
          <p:spPr bwMode="auto">
            <a:xfrm>
              <a:off x="12051240" y="2839852"/>
              <a:ext cx="6629400" cy="586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051240" y="9062461"/>
              <a:ext cx="576119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smtClean="0">
                  <a:ln>
                    <a:noFill/>
                  </a:ln>
                  <a:solidFill>
                    <a:srgbClr val="FFFFFF"/>
                  </a:solidFill>
                  <a:effectLst/>
                  <a:uFillTx/>
                  <a:latin typeface="Helvetica Neue"/>
                  <a:ea typeface="Helvetica Neue"/>
                  <a:cs typeface="Helvetica Neue"/>
                  <a:sym typeface="Helvetica Neue"/>
                </a:rPr>
                <a:t>UT Southwestern</a:t>
              </a:r>
              <a:r>
                <a:rPr kumimoji="0" lang="en-US" sz="3000" b="0" i="0" u="none" strike="noStrike" cap="none" spc="0" normalizeH="0" dirty="0" smtClean="0">
                  <a:ln>
                    <a:noFill/>
                  </a:ln>
                  <a:solidFill>
                    <a:srgbClr val="FFFFFF"/>
                  </a:solidFill>
                  <a:effectLst/>
                  <a:uFillTx/>
                  <a:latin typeface="Helvetica Neue"/>
                  <a:ea typeface="Helvetica Neue"/>
                  <a:cs typeface="Helvetica Neue"/>
                  <a:sym typeface="Helvetica Neue"/>
                </a:rPr>
                <a:t> Medical Center</a:t>
              </a: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Dallas, </a:t>
              </a:r>
              <a:r>
                <a:rPr lang="en-US" b="0" dirty="0" smtClean="0"/>
                <a:t>Texas</a:t>
              </a:r>
              <a:endParaRPr lang="en-US" b="0" baseline="0" dirty="0" smtClean="0"/>
            </a:p>
          </p:txBody>
        </p:sp>
      </p:grpSp>
      <p:grpSp>
        <p:nvGrpSpPr>
          <p:cNvPr id="7" name="Group 6"/>
          <p:cNvGrpSpPr/>
          <p:nvPr/>
        </p:nvGrpSpPr>
        <p:grpSpPr>
          <a:xfrm>
            <a:off x="9214319" y="2562242"/>
            <a:ext cx="7623085" cy="10661817"/>
            <a:chOff x="1416981" y="2839852"/>
            <a:chExt cx="7623085" cy="10661817"/>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981" y="2839852"/>
              <a:ext cx="7623085" cy="933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16981" y="12475747"/>
              <a:ext cx="462787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err="1" smtClean="0">
                  <a:ln>
                    <a:noFill/>
                  </a:ln>
                  <a:solidFill>
                    <a:srgbClr val="FFFFFF"/>
                  </a:solidFill>
                  <a:effectLst/>
                  <a:uFillTx/>
                  <a:latin typeface="Helvetica Neue"/>
                  <a:ea typeface="Helvetica Neue"/>
                  <a:cs typeface="Helvetica Neue"/>
                  <a:sym typeface="Helvetica Neue"/>
                </a:rPr>
                <a:t>Charité</a:t>
              </a:r>
              <a:r>
                <a:rPr kumimoji="0" lang="en-US" sz="3000" b="0" i="0" u="none" strike="noStrike" cap="none" spc="0" normalizeH="0" baseline="0" dirty="0" smtClean="0">
                  <a:ln>
                    <a:noFill/>
                  </a:ln>
                  <a:solidFill>
                    <a:srgbClr val="FFFFFF"/>
                  </a:solidFill>
                  <a:effectLst/>
                  <a:uFillTx/>
                  <a:latin typeface="Helvetica Neue"/>
                  <a:ea typeface="Helvetica Neue"/>
                  <a:cs typeface="Helvetica Neue"/>
                  <a:sym typeface="Helvetica Neue"/>
                </a:rPr>
                <a:t> University Hospital</a:t>
              </a:r>
              <a:endParaRPr kumimoji="0" lang="en-US" sz="3000" b="0" i="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Berlin, Germany</a:t>
              </a:r>
            </a:p>
          </p:txBody>
        </p:sp>
      </p:grpSp>
      <p:sp>
        <p:nvSpPr>
          <p:cNvPr id="6" name="Rectangle 5"/>
          <p:cNvSpPr/>
          <p:nvPr/>
        </p:nvSpPr>
        <p:spPr>
          <a:xfrm>
            <a:off x="1261321" y="10397850"/>
            <a:ext cx="6851902" cy="2400657"/>
          </a:xfrm>
          <a:prstGeom prst="rect">
            <a:avLst/>
          </a:prstGeom>
        </p:spPr>
        <p:txBody>
          <a:bodyPr wrap="square">
            <a:spAutoFit/>
          </a:bodyPr>
          <a:lstStyle/>
          <a:p>
            <a:pPr algn="l"/>
            <a:r>
              <a:rPr lang="en-US" b="0" dirty="0" smtClean="0"/>
              <a:t>Candidates receive questions before Skype interviews, so they have time to reflect. The goal is to identify thoughtful individuals, in addition to candidates who process information quickly.</a:t>
            </a:r>
            <a:endParaRPr lang="en-US" b="0" dirty="0"/>
          </a:p>
        </p:txBody>
      </p:sp>
      <p:sp>
        <p:nvSpPr>
          <p:cNvPr id="19" name="Rectangle 18"/>
          <p:cNvSpPr/>
          <p:nvPr/>
        </p:nvSpPr>
        <p:spPr>
          <a:xfrm>
            <a:off x="17207345" y="2562242"/>
            <a:ext cx="6284422" cy="5170646"/>
          </a:xfrm>
          <a:prstGeom prst="rect">
            <a:avLst/>
          </a:prstGeom>
        </p:spPr>
        <p:txBody>
          <a:bodyPr wrap="square">
            <a:spAutoFit/>
          </a:bodyPr>
          <a:lstStyle/>
          <a:p>
            <a:pPr algn="l"/>
            <a:r>
              <a:rPr lang="en-US" b="0" dirty="0" smtClean="0"/>
              <a:t>Application includes:</a:t>
            </a:r>
          </a:p>
          <a:p>
            <a:pPr marL="457200" indent="-457200" algn="l">
              <a:buFont typeface="Arial" pitchFamily="34" charset="0"/>
              <a:buChar char="•"/>
            </a:pPr>
            <a:r>
              <a:rPr lang="en-US" b="0" dirty="0" smtClean="0"/>
              <a:t>Contribution to research field</a:t>
            </a:r>
          </a:p>
          <a:p>
            <a:pPr marL="457200" indent="-457200" algn="l">
              <a:buFont typeface="Arial" pitchFamily="34" charset="0"/>
              <a:buChar char="•"/>
            </a:pPr>
            <a:r>
              <a:rPr lang="en-US" b="0" dirty="0" smtClean="0"/>
              <a:t>Open Science</a:t>
            </a:r>
          </a:p>
          <a:p>
            <a:pPr marL="457200" indent="-457200" algn="l">
              <a:buFont typeface="Arial" pitchFamily="34" charset="0"/>
              <a:buChar char="•"/>
            </a:pPr>
            <a:r>
              <a:rPr lang="en-US" b="0" dirty="0" smtClean="0"/>
              <a:t>Team Science</a:t>
            </a:r>
          </a:p>
          <a:p>
            <a:pPr marL="457200" indent="-457200" algn="l">
              <a:buFont typeface="Arial" pitchFamily="34" charset="0"/>
              <a:buChar char="•"/>
            </a:pPr>
            <a:r>
              <a:rPr lang="en-US" b="0" dirty="0" smtClean="0"/>
              <a:t>Interactions with stakeholders</a:t>
            </a:r>
          </a:p>
          <a:p>
            <a:pPr marL="457200" indent="-457200" algn="l">
              <a:buFont typeface="Arial" pitchFamily="34" charset="0"/>
              <a:buChar char="•"/>
            </a:pPr>
            <a:endParaRPr lang="en-US" b="0" dirty="0" smtClean="0"/>
          </a:p>
          <a:p>
            <a:pPr algn="l"/>
            <a:r>
              <a:rPr lang="en-US" b="0" dirty="0" smtClean="0"/>
              <a:t>Staff member sits on hiring deliberation meetings as a neutral party to promote balanced discussions</a:t>
            </a:r>
          </a:p>
          <a:p>
            <a:pPr marL="457200" indent="-457200" algn="l">
              <a:buFont typeface="Arial" pitchFamily="34" charset="0"/>
              <a:buChar char="•"/>
            </a:pPr>
            <a:endParaRPr lang="en-US" b="0" dirty="0"/>
          </a:p>
        </p:txBody>
      </p:sp>
      <p:pic>
        <p:nvPicPr>
          <p:cNvPr id="12"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2715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500"/>
            <a:ext cx="24384000" cy="1935126"/>
          </a:xfrm>
        </p:spPr>
        <p:txBody>
          <a:bodyPr/>
          <a:lstStyle/>
          <a:p>
            <a:r>
              <a:rPr lang="en-US" dirty="0"/>
              <a:t>Change is </a:t>
            </a:r>
            <a:r>
              <a:rPr lang="en-US" dirty="0" smtClean="0"/>
              <a:t>happening: Publishers</a:t>
            </a:r>
            <a:endParaRPr lang="en-US" dirty="0"/>
          </a:p>
        </p:txBody>
      </p:sp>
      <p:sp>
        <p:nvSpPr>
          <p:cNvPr id="11" name="TextBox 10"/>
          <p:cNvSpPr txBox="1"/>
          <p:nvPr/>
        </p:nvSpPr>
        <p:spPr>
          <a:xfrm>
            <a:off x="17319695" y="7414533"/>
            <a:ext cx="469359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b="0" dirty="0" smtClean="0"/>
              <a:t>The Company of Biologists</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Cambridge,</a:t>
            </a:r>
            <a:r>
              <a:rPr lang="en-US" b="0" dirty="0" smtClean="0"/>
              <a:t> UK</a:t>
            </a:r>
            <a:endParaRPr lang="en-US" b="0" baseline="0" dirty="0" smtClean="0"/>
          </a:p>
        </p:txBody>
      </p:sp>
      <p:grpSp>
        <p:nvGrpSpPr>
          <p:cNvPr id="3" name="Group 2"/>
          <p:cNvGrpSpPr/>
          <p:nvPr/>
        </p:nvGrpSpPr>
        <p:grpSpPr>
          <a:xfrm>
            <a:off x="17319695" y="2855035"/>
            <a:ext cx="5972175" cy="7226217"/>
            <a:chOff x="13366258" y="3156311"/>
            <a:chExt cx="5972175" cy="7226217"/>
          </a:xfrm>
        </p:grpSpPr>
        <p:grpSp>
          <p:nvGrpSpPr>
            <p:cNvPr id="4" name="Group 3"/>
            <p:cNvGrpSpPr/>
            <p:nvPr/>
          </p:nvGrpSpPr>
          <p:grpSpPr>
            <a:xfrm>
              <a:off x="13366258" y="3156311"/>
              <a:ext cx="5972175" cy="4066875"/>
              <a:chOff x="9205913" y="2230252"/>
              <a:chExt cx="5972175" cy="4066875"/>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16473"/>
              <a:stretch/>
            </p:blipFill>
            <p:spPr bwMode="auto">
              <a:xfrm>
                <a:off x="9205913" y="4363853"/>
                <a:ext cx="5972175" cy="193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r="20633"/>
              <a:stretch/>
            </p:blipFill>
            <p:spPr bwMode="auto">
              <a:xfrm>
                <a:off x="9205913" y="2230252"/>
                <a:ext cx="59721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13366258" y="8894941"/>
              <a:ext cx="5972175"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0" u="none" strike="noStrike" cap="none" spc="0" normalizeH="0" baseline="0" dirty="0" smtClean="0">
                  <a:ln>
                    <a:noFill/>
                  </a:ln>
                  <a:solidFill>
                    <a:schemeClr val="tx1"/>
                  </a:solidFill>
                  <a:effectLst/>
                  <a:uFillTx/>
                  <a:sym typeface="Helvetica Neue"/>
                </a:rPr>
                <a:t>“Development uses a number of metrics that together provide</a:t>
              </a:r>
              <a:r>
                <a:rPr kumimoji="0" lang="en-US" b="0" u="none" strike="noStrike" cap="none" spc="0" normalizeH="0" dirty="0" smtClean="0">
                  <a:ln>
                    <a:noFill/>
                  </a:ln>
                  <a:solidFill>
                    <a:schemeClr val="tx1"/>
                  </a:solidFill>
                  <a:effectLst/>
                  <a:uFillTx/>
                  <a:sym typeface="Helvetica Neue"/>
                </a:rPr>
                <a:t> a rich view of the journal’s performance”</a:t>
              </a:r>
              <a:endParaRPr lang="en-US" b="0" baseline="0" dirty="0" smtClean="0">
                <a:solidFill>
                  <a:schemeClr val="tx1"/>
                </a:solidFill>
              </a:endParaRPr>
            </a:p>
          </p:txBody>
        </p:sp>
      </p:grpSp>
      <p:sp>
        <p:nvSpPr>
          <p:cNvPr id="13" name="TextBox 12"/>
          <p:cNvSpPr txBox="1"/>
          <p:nvPr/>
        </p:nvSpPr>
        <p:spPr>
          <a:xfrm>
            <a:off x="11123782" y="4620086"/>
            <a:ext cx="5315681"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3" indent="0" algn="l"/>
            <a:r>
              <a:rPr lang="en-US" b="0" dirty="0" smtClean="0"/>
              <a:t>Dedicated page on website describing how its journals comply with DORA recommendations</a:t>
            </a: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3161" r="24900" b="76721"/>
          <a:stretch/>
        </p:blipFill>
        <p:spPr bwMode="auto">
          <a:xfrm>
            <a:off x="1012934" y="3247192"/>
            <a:ext cx="9699811" cy="67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1123782" y="3247192"/>
            <a:ext cx="439383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latin typeface="Helvetica Neue"/>
                <a:ea typeface="Helvetica Neue"/>
                <a:cs typeface="Helvetica Neue"/>
                <a:sym typeface="Helvetica Neue"/>
              </a:rPr>
              <a:t>PLOS</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San Francisco, California</a:t>
            </a:r>
          </a:p>
        </p:txBody>
      </p:sp>
      <p:pic>
        <p:nvPicPr>
          <p:cNvPr id="307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9158" t="31107" r="68052" b="61562"/>
          <a:stretch/>
        </p:blipFill>
        <p:spPr bwMode="auto">
          <a:xfrm>
            <a:off x="1012934" y="8440455"/>
            <a:ext cx="4649555" cy="137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533" t="25493" r="6367" b="16643"/>
          <a:stretch/>
        </p:blipFill>
        <p:spPr bwMode="auto">
          <a:xfrm>
            <a:off x="1012934" y="3934947"/>
            <a:ext cx="9699811" cy="385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298565" y="9768930"/>
            <a:ext cx="799065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3" indent="-457200" algn="l">
              <a:buFont typeface="Arial" pitchFamily="34" charset="0"/>
              <a:buChar char="•"/>
            </a:pPr>
            <a:r>
              <a:rPr lang="en-US" b="0" dirty="0" smtClean="0"/>
              <a:t>Acknowledges DORA signature</a:t>
            </a:r>
          </a:p>
          <a:p>
            <a:pPr marL="457200" lvl="3" indent="-457200" algn="l">
              <a:buFont typeface="Arial" pitchFamily="34" charset="0"/>
              <a:buChar char="•"/>
            </a:pPr>
            <a:r>
              <a:rPr lang="en-US" b="0" dirty="0" smtClean="0"/>
              <a:t>Shows citation distributions for its journals</a:t>
            </a:r>
          </a:p>
          <a:p>
            <a:pPr marL="457200" lvl="3" indent="-457200" algn="l">
              <a:buFont typeface="Arial" pitchFamily="34" charset="0"/>
              <a:buChar char="•"/>
            </a:pPr>
            <a:r>
              <a:rPr lang="en-US" b="0" dirty="0" smtClean="0"/>
              <a:t>Presents all available </a:t>
            </a:r>
            <a:r>
              <a:rPr lang="en-US" b="0" dirty="0"/>
              <a:t>metrics side-by-side </a:t>
            </a:r>
            <a:r>
              <a:rPr lang="en-US" b="0" dirty="0" smtClean="0"/>
              <a:t>and rounded to single digits</a:t>
            </a:r>
          </a:p>
        </p:txBody>
      </p:sp>
      <p:sp>
        <p:nvSpPr>
          <p:cNvPr id="20" name="TextBox 19"/>
          <p:cNvSpPr txBox="1"/>
          <p:nvPr/>
        </p:nvSpPr>
        <p:spPr>
          <a:xfrm>
            <a:off x="9329047" y="8523240"/>
            <a:ext cx="375263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latin typeface="Helvetica Neue"/>
                <a:ea typeface="Helvetica Neue"/>
                <a:cs typeface="Helvetica Neue"/>
                <a:sym typeface="Helvetica Neue"/>
              </a:rPr>
              <a:t>EMBO Press</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Heidelberg, Germany</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934" y="9975882"/>
            <a:ext cx="7961524" cy="341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C:\Users\ahatch\Desktop\dora-logo whit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7612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prstGeom prst="rect">
            <a:avLst/>
          </a:prstGeom>
        </p:spPr>
        <p:txBody>
          <a:bodyPr/>
          <a:lstStyle/>
          <a:p>
            <a:r>
              <a:t>What can you do? </a:t>
            </a:r>
          </a:p>
        </p:txBody>
      </p:sp>
      <p:sp>
        <p:nvSpPr>
          <p:cNvPr id="216" name="Content Placeholder 2"/>
          <p:cNvSpPr txBox="1">
            <a:spLocks noGrp="1"/>
          </p:cNvSpPr>
          <p:nvPr>
            <p:ph type="body" idx="1"/>
          </p:nvPr>
        </p:nvSpPr>
        <p:spPr>
          <a:xfrm>
            <a:off x="1689100" y="3149600"/>
            <a:ext cx="10665933" cy="9296400"/>
          </a:xfrm>
          <a:prstGeom prst="rect">
            <a:avLst/>
          </a:prstGeom>
        </p:spPr>
        <p:txBody>
          <a:bodyPr anchor="t">
            <a:normAutofit fontScale="92500"/>
          </a:bodyPr>
          <a:lstStyle/>
          <a:p>
            <a:pPr marL="914400" indent="-914400" defTabSz="784225">
              <a:spcBef>
                <a:spcPts val="5600"/>
              </a:spcBef>
              <a:buSzPct val="100000"/>
              <a:buFont typeface="+mj-lt"/>
              <a:buAutoNum type="arabicPeriod"/>
              <a:defRPr sz="4560"/>
            </a:pPr>
            <a:r>
              <a:rPr sz="4400" dirty="0"/>
              <a:t>Sign DORA</a:t>
            </a:r>
          </a:p>
          <a:p>
            <a:pPr marL="914400" indent="-914400" defTabSz="784225">
              <a:spcBef>
                <a:spcPts val="5600"/>
              </a:spcBef>
              <a:buSzPct val="100000"/>
              <a:buFont typeface="+mj-lt"/>
              <a:buAutoNum type="arabicPeriod"/>
              <a:defRPr sz="4560"/>
            </a:pPr>
            <a:r>
              <a:rPr lang="en-GB" sz="4400" dirty="0" smtClean="0"/>
              <a:t>Ask your institution/employer to review assessment practices</a:t>
            </a:r>
            <a:endParaRPr sz="4400" dirty="0"/>
          </a:p>
          <a:p>
            <a:pPr marL="914400" indent="-914400" defTabSz="784225">
              <a:spcBef>
                <a:spcPts val="5600"/>
              </a:spcBef>
              <a:buSzPct val="100000"/>
              <a:buFont typeface="+mj-lt"/>
              <a:buAutoNum type="arabicPeriod"/>
              <a:defRPr sz="4560"/>
            </a:pPr>
            <a:r>
              <a:rPr lang="en-GB" sz="4400" dirty="0"/>
              <a:t>Use our collection of good practices to  implement </a:t>
            </a:r>
            <a:r>
              <a:rPr sz="4400" dirty="0"/>
              <a:t>change</a:t>
            </a:r>
          </a:p>
          <a:p>
            <a:pPr marL="914400" indent="-914400" defTabSz="784225">
              <a:spcBef>
                <a:spcPts val="5600"/>
              </a:spcBef>
              <a:buSzPct val="100000"/>
              <a:buFont typeface="+mj-lt"/>
              <a:buAutoNum type="arabicPeriod"/>
              <a:defRPr sz="4560"/>
            </a:pPr>
            <a:r>
              <a:rPr sz="4400" dirty="0"/>
              <a:t>Tell us</a:t>
            </a:r>
            <a:r>
              <a:rPr lang="en-GB" sz="4400" dirty="0"/>
              <a:t> about how you improved </a:t>
            </a:r>
            <a:r>
              <a:rPr lang="en-GB" sz="4400" dirty="0" smtClean="0"/>
              <a:t>assessment </a:t>
            </a:r>
            <a:r>
              <a:rPr lang="en-GB" sz="4400" dirty="0"/>
              <a:t>so we can </a:t>
            </a:r>
            <a:r>
              <a:rPr lang="en-GB" sz="4400" dirty="0" smtClean="0"/>
              <a:t>share your ideas with others</a:t>
            </a:r>
          </a:p>
          <a:p>
            <a:pPr marL="0" indent="0" defTabSz="784225">
              <a:spcBef>
                <a:spcPts val="5600"/>
              </a:spcBef>
              <a:buSzPct val="100000"/>
              <a:buNone/>
              <a:defRPr sz="4560"/>
            </a:pPr>
            <a:r>
              <a:rPr lang="en-GB" sz="4400" dirty="0" smtClean="0"/>
              <a:t>				</a:t>
            </a:r>
            <a:r>
              <a:rPr lang="en-GB" sz="4400" dirty="0" err="1" smtClean="0"/>
              <a:t>sfdora.org</a:t>
            </a:r>
            <a:r>
              <a:rPr lang="en-GB" sz="4400" dirty="0" smtClean="0"/>
              <a:t>/contact</a:t>
            </a:r>
          </a:p>
          <a:p>
            <a:pPr marL="635000" lvl="1" indent="0" defTabSz="784225">
              <a:spcBef>
                <a:spcPts val="3200"/>
              </a:spcBef>
              <a:buSzPct val="100000"/>
              <a:buNone/>
              <a:defRPr sz="4560"/>
            </a:pPr>
            <a:r>
              <a:rPr lang="en-US" sz="4400" dirty="0" smtClean="0"/>
              <a:t>   @</a:t>
            </a:r>
            <a:r>
              <a:rPr lang="en-US" sz="4400" dirty="0" err="1" smtClean="0"/>
              <a:t>DORAssessment</a:t>
            </a:r>
            <a:r>
              <a:rPr lang="en-US" sz="4400" dirty="0" smtClean="0"/>
              <a:t>   #AssessingResearch</a:t>
            </a:r>
            <a:endParaRPr sz="4400" dirty="0"/>
          </a:p>
        </p:txBody>
      </p:sp>
      <p:pic>
        <p:nvPicPr>
          <p:cNvPr id="218" name="Picture 3" descr="Picture 3"/>
          <p:cNvPicPr>
            <a:picLocks noChangeAspect="1"/>
          </p:cNvPicPr>
          <p:nvPr/>
        </p:nvPicPr>
        <p:blipFill>
          <a:blip r:embed="rId3">
            <a:extLst/>
          </a:blip>
          <a:srcRect l="32864" t="8457" r="31854" b="22325"/>
          <a:stretch>
            <a:fillRect/>
          </a:stretch>
        </p:blipFill>
        <p:spPr>
          <a:xfrm>
            <a:off x="12828291" y="3149599"/>
            <a:ext cx="4389581" cy="10058401"/>
          </a:xfrm>
          <a:prstGeom prst="rect">
            <a:avLst/>
          </a:prstGeom>
          <a:ln w="12700">
            <a:miter lim="400000"/>
          </a:ln>
        </p:spPr>
      </p:pic>
      <p:pic>
        <p:nvPicPr>
          <p:cNvPr id="220" name="Picture 3" descr="Picture 3"/>
          <p:cNvPicPr>
            <a:picLocks noChangeAspect="1"/>
          </p:cNvPicPr>
          <p:nvPr/>
        </p:nvPicPr>
        <p:blipFill>
          <a:blip r:embed="rId4">
            <a:extLst/>
          </a:blip>
          <a:stretch>
            <a:fillRect/>
          </a:stretch>
        </p:blipFill>
        <p:spPr>
          <a:xfrm>
            <a:off x="17852712" y="3149599"/>
            <a:ext cx="3200401" cy="3200401"/>
          </a:xfrm>
          <a:prstGeom prst="rect">
            <a:avLst/>
          </a:prstGeom>
          <a:ln w="12700">
            <a:miter lim="400000"/>
          </a:ln>
        </p:spPr>
      </p:pic>
      <p:pic>
        <p:nvPicPr>
          <p:cNvPr id="8"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Picture 16"/>
          <p:cNvPicPr>
            <a:picLocks noChangeAspect="1"/>
          </p:cNvPicPr>
          <p:nvPr/>
        </p:nvPicPr>
        <p:blipFill>
          <a:blip r:embed="rId6">
            <a:extLst/>
          </a:blip>
          <a:stretch>
            <a:fillRect/>
          </a:stretch>
        </p:blipFill>
        <p:spPr>
          <a:xfrm>
            <a:off x="1993900" y="11496701"/>
            <a:ext cx="609601" cy="609601"/>
          </a:xfrm>
          <a:prstGeom prst="rect">
            <a:avLst/>
          </a:prstGeom>
          <a:ln w="12700">
            <a:miter lim="400000"/>
          </a:ln>
        </p:spPr>
      </p:pic>
    </p:spTree>
    <p:extLst>
      <p:ext uri="{BB962C8B-B14F-4D97-AF65-F5344CB8AC3E}">
        <p14:creationId xmlns:p14="http://schemas.microsoft.com/office/powerpoint/2010/main" val="105646559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xfrm>
            <a:off x="0" y="46246"/>
            <a:ext cx="24384000" cy="1935126"/>
          </a:xfrm>
          <a:prstGeom prst="rect">
            <a:avLst/>
          </a:prstGeom>
        </p:spPr>
        <p:txBody>
          <a:bodyPr>
            <a:normAutofit/>
          </a:bodyPr>
          <a:lstStyle/>
          <a:p>
            <a:r>
              <a:rPr lang="en-GB" sz="7200" dirty="0" smtClean="0"/>
              <a:t>Member organizations, Steering Committee and Staff</a:t>
            </a:r>
            <a:endParaRPr sz="7200" dirty="0"/>
          </a:p>
        </p:txBody>
      </p:sp>
      <p:pic>
        <p:nvPicPr>
          <p:cNvPr id="8"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rika Shugart"/>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4741" y="10490041"/>
            <a:ext cx="1920240" cy="1920240"/>
          </a:xfrm>
          <a:prstGeom prst="ellipse">
            <a:avLst/>
          </a:prstGeom>
          <a:noFill/>
          <a:extLst>
            <a:ext uri="{909E8E84-426E-40DD-AFC4-6F175D3DCCD1}">
              <a14:hiddenFill xmlns:a14="http://schemas.microsoft.com/office/drawing/2010/main">
                <a:solidFill>
                  <a:srgbClr val="FFFFFF"/>
                </a:solidFill>
              </a14:hiddenFill>
            </a:ext>
          </a:extLst>
        </p:spPr>
      </p:pic>
      <p:sp>
        <p:nvSpPr>
          <p:cNvPr id="4" name="AutoShape 9" descr="Image result for veronique kier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AutoShape 11" descr="Image result for veronique kierm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p:nvPr/>
        </p:nvSpPr>
        <p:spPr>
          <a:xfrm>
            <a:off x="190193" y="6403352"/>
            <a:ext cx="4167001" cy="892552"/>
          </a:xfrm>
          <a:prstGeom prst="rect">
            <a:avLst/>
          </a:prstGeom>
        </p:spPr>
        <p:txBody>
          <a:bodyPr wrap="square">
            <a:spAutoFit/>
          </a:bodyPr>
          <a:lstStyle/>
          <a:p>
            <a:r>
              <a:rPr lang="en-US" sz="2600" b="0" dirty="0" smtClean="0"/>
              <a:t>Stephen Curry, Chair</a:t>
            </a:r>
          </a:p>
          <a:p>
            <a:r>
              <a:rPr lang="en-US" sz="2600" b="0" dirty="0" smtClean="0"/>
              <a:t>Imperial College London</a:t>
            </a:r>
            <a:endParaRPr lang="en-US" sz="2600" dirty="0"/>
          </a:p>
        </p:txBody>
      </p:sp>
      <p:pic>
        <p:nvPicPr>
          <p:cNvPr id="1041" name="Picture 17" descr="Image result for catriona maccallum"/>
          <p:cNvPicPr>
            <a:picLocks noChangeArrowheads="1"/>
          </p:cNvPicPr>
          <p:nvPr/>
        </p:nvPicPr>
        <p:blipFill rotWithShape="1">
          <a:blip r:embed="rId5">
            <a:extLst>
              <a:ext uri="{28A0092B-C50C-407E-A947-70E740481C1C}">
                <a14:useLocalDpi xmlns:a14="http://schemas.microsoft.com/office/drawing/2010/main" val="0"/>
              </a:ext>
            </a:extLst>
          </a:blip>
          <a:srcRect b="12667"/>
          <a:stretch/>
        </p:blipFill>
        <p:spPr bwMode="auto">
          <a:xfrm>
            <a:off x="6978028" y="7552075"/>
            <a:ext cx="1920240" cy="1920240"/>
          </a:xfrm>
          <a:prstGeom prst="ellipse">
            <a:avLst/>
          </a:prstGeom>
          <a:noFill/>
          <a:extLst>
            <a:ext uri="{909E8E84-426E-40DD-AFC4-6F175D3DCCD1}">
              <a14:hiddenFill xmlns:a14="http://schemas.microsoft.com/office/drawing/2010/main">
                <a:solidFill>
                  <a:srgbClr val="FFFFFF"/>
                </a:solidFill>
              </a14:hiddenFill>
            </a:ext>
          </a:extLst>
        </p:spPr>
      </p:pic>
      <p:pic>
        <p:nvPicPr>
          <p:cNvPr id="1043" name="Picture 19" descr="Image result for Erin McKiern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79179" y="7480879"/>
            <a:ext cx="1920239" cy="1920240"/>
          </a:xfrm>
          <a:prstGeom prst="ellipse">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Claire Moulton Company of Biologists"/>
          <p:cNvPicPr>
            <a:picLocks noChangeAspect="1" noChangeArrowheads="1"/>
          </p:cNvPicPr>
          <p:nvPr/>
        </p:nvPicPr>
        <p:blipFill rotWithShape="1">
          <a:blip r:embed="rId7">
            <a:extLst>
              <a:ext uri="{28A0092B-C50C-407E-A947-70E740481C1C}">
                <a14:useLocalDpi xmlns:a14="http://schemas.microsoft.com/office/drawing/2010/main" val="0"/>
              </a:ext>
            </a:extLst>
          </a:blip>
          <a:srcRect r="32293" b="32686"/>
          <a:stretch/>
        </p:blipFill>
        <p:spPr bwMode="auto">
          <a:xfrm>
            <a:off x="1133387" y="10537481"/>
            <a:ext cx="1931465" cy="1920240"/>
          </a:xfrm>
          <a:prstGeom prst="ellipse">
            <a:avLst/>
          </a:prstGeom>
          <a:noFill/>
          <a:extLst>
            <a:ext uri="{909E8E84-426E-40DD-AFC4-6F175D3DCCD1}">
              <a14:hiddenFill xmlns:a14="http://schemas.microsoft.com/office/drawing/2010/main">
                <a:solidFill>
                  <a:srgbClr val="FFFFFF"/>
                </a:solidFill>
              </a14:hiddenFill>
            </a:ext>
          </a:extLst>
        </p:spPr>
      </p:pic>
      <p:pic>
        <p:nvPicPr>
          <p:cNvPr id="1049" name="Picture 25" descr="Image result for Bernd Pulverer EMB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4639" y="10560151"/>
            <a:ext cx="1920240" cy="1920240"/>
          </a:xfrm>
          <a:prstGeom prst="ellipse">
            <a:avLst/>
          </a:prstGeom>
          <a:noFill/>
          <a:extLst>
            <a:ext uri="{909E8E84-426E-40DD-AFC4-6F175D3DCCD1}">
              <a14:hiddenFill xmlns:a14="http://schemas.microsoft.com/office/drawing/2010/main">
                <a:solidFill>
                  <a:srgbClr val="FFFFFF"/>
                </a:solidFill>
              </a14:hiddenFill>
            </a:ext>
          </a:extLst>
        </p:spPr>
      </p:pic>
      <p:pic>
        <p:nvPicPr>
          <p:cNvPr id="1051" name="Picture 27" descr="Image result for Fiona Reddington Cancer Research U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2139" y="10486324"/>
            <a:ext cx="1920240" cy="1920240"/>
          </a:xfrm>
          <a:prstGeom prst="ellipse">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14928209" y="9452267"/>
            <a:ext cx="3773214" cy="892552"/>
          </a:xfrm>
          <a:prstGeom prst="rect">
            <a:avLst/>
          </a:prstGeom>
        </p:spPr>
        <p:txBody>
          <a:bodyPr wrap="square">
            <a:spAutoFit/>
          </a:bodyPr>
          <a:lstStyle/>
          <a:p>
            <a:r>
              <a:rPr lang="en-US" sz="2600" b="0" dirty="0" smtClean="0"/>
              <a:t>Dan Morgan</a:t>
            </a:r>
          </a:p>
          <a:p>
            <a:r>
              <a:rPr lang="en-US" sz="2600" b="0" dirty="0" smtClean="0"/>
              <a:t>PLOS</a:t>
            </a:r>
            <a:endParaRPr lang="en-US" sz="2600" dirty="0"/>
          </a:p>
        </p:txBody>
      </p:sp>
      <p:sp>
        <p:nvSpPr>
          <p:cNvPr id="76" name="Rectangle 75"/>
          <p:cNvSpPr/>
          <p:nvPr/>
        </p:nvSpPr>
        <p:spPr>
          <a:xfrm>
            <a:off x="4217672" y="6397511"/>
            <a:ext cx="3773214" cy="892552"/>
          </a:xfrm>
          <a:prstGeom prst="rect">
            <a:avLst/>
          </a:prstGeom>
        </p:spPr>
        <p:txBody>
          <a:bodyPr wrap="square">
            <a:spAutoFit/>
          </a:bodyPr>
          <a:lstStyle/>
          <a:p>
            <a:r>
              <a:rPr lang="en-US" sz="2600" b="0" dirty="0" smtClean="0"/>
              <a:t>David </a:t>
            </a:r>
            <a:r>
              <a:rPr lang="en-US" sz="2600" b="0" dirty="0" err="1" smtClean="0"/>
              <a:t>Carr</a:t>
            </a:r>
            <a:endParaRPr lang="en-US" sz="2600" dirty="0" smtClean="0"/>
          </a:p>
          <a:p>
            <a:r>
              <a:rPr lang="en-US" sz="2600" b="0" dirty="0" err="1" smtClean="0"/>
              <a:t>Wellcome</a:t>
            </a:r>
            <a:endParaRPr lang="en-US" sz="2600" b="0" dirty="0" smtClean="0"/>
          </a:p>
        </p:txBody>
      </p:sp>
      <p:pic>
        <p:nvPicPr>
          <p:cNvPr id="82" name="Picture 6" descr="Portrait Picture"/>
          <p:cNvPicPr preferRelativeResize="0">
            <a:picLocks noChangeAspect="1" noChangeArrowheads="1"/>
          </p:cNvPicPr>
          <p:nvPr/>
        </p:nvPicPr>
        <p:blipFill rotWithShape="1">
          <a:blip r:embed="rId10">
            <a:extLst>
              <a:ext uri="{28A0092B-C50C-407E-A947-70E740481C1C}">
                <a14:useLocalDpi xmlns:a14="http://schemas.microsoft.com/office/drawing/2010/main" val="0"/>
              </a:ext>
            </a:extLst>
          </a:blip>
          <a:srcRect b="22179"/>
          <a:stretch/>
        </p:blipFill>
        <p:spPr bwMode="auto">
          <a:xfrm>
            <a:off x="1124730" y="4402885"/>
            <a:ext cx="1920240" cy="1920240"/>
          </a:xfrm>
          <a:prstGeom prst="ellipse">
            <a:avLst/>
          </a:prstGeom>
          <a:noFill/>
          <a:extLst>
            <a:ext uri="{909E8E84-426E-40DD-AFC4-6F175D3DCCD1}">
              <a14:hiddenFill xmlns:a14="http://schemas.microsoft.com/office/drawing/2010/main">
                <a:solidFill>
                  <a:srgbClr val="FFFFFF"/>
                </a:solidFill>
              </a14:hiddenFill>
            </a:ext>
          </a:extLst>
        </p:spPr>
      </p:pic>
      <p:sp>
        <p:nvSpPr>
          <p:cNvPr id="94" name="Rectangle 93"/>
          <p:cNvSpPr/>
          <p:nvPr/>
        </p:nvSpPr>
        <p:spPr>
          <a:xfrm>
            <a:off x="6130846" y="9438925"/>
            <a:ext cx="3773214" cy="892552"/>
          </a:xfrm>
          <a:prstGeom prst="rect">
            <a:avLst/>
          </a:prstGeom>
        </p:spPr>
        <p:txBody>
          <a:bodyPr wrap="square">
            <a:spAutoFit/>
          </a:bodyPr>
          <a:lstStyle/>
          <a:p>
            <a:r>
              <a:rPr lang="en-US" sz="2600" b="0" dirty="0" err="1" smtClean="0"/>
              <a:t>Catriona</a:t>
            </a:r>
            <a:r>
              <a:rPr lang="en-US" sz="2600" b="0" dirty="0" smtClean="0"/>
              <a:t> </a:t>
            </a:r>
            <a:r>
              <a:rPr lang="en-US" sz="2600" b="0" dirty="0" err="1" smtClean="0"/>
              <a:t>MacCallum</a:t>
            </a:r>
            <a:endParaRPr lang="en-US" sz="2600" b="0" dirty="0" smtClean="0"/>
          </a:p>
          <a:p>
            <a:r>
              <a:rPr lang="en-US" sz="2600" b="0" dirty="0" err="1" smtClean="0"/>
              <a:t>Hindawi</a:t>
            </a:r>
            <a:endParaRPr lang="en-US" sz="2600" dirty="0"/>
          </a:p>
        </p:txBody>
      </p:sp>
      <p:sp>
        <p:nvSpPr>
          <p:cNvPr id="95" name="Rectangle 94"/>
          <p:cNvSpPr/>
          <p:nvPr/>
        </p:nvSpPr>
        <p:spPr>
          <a:xfrm>
            <a:off x="4342597" y="12504718"/>
            <a:ext cx="3773214" cy="892552"/>
          </a:xfrm>
          <a:prstGeom prst="rect">
            <a:avLst/>
          </a:prstGeom>
        </p:spPr>
        <p:txBody>
          <a:bodyPr wrap="square">
            <a:spAutoFit/>
          </a:bodyPr>
          <a:lstStyle/>
          <a:p>
            <a:r>
              <a:rPr lang="en-US" sz="2600" b="0" dirty="0" smtClean="0"/>
              <a:t>Bernd Pulverer</a:t>
            </a:r>
          </a:p>
          <a:p>
            <a:r>
              <a:rPr lang="en-US" sz="2600" b="0" dirty="0" smtClean="0"/>
              <a:t>EMBO</a:t>
            </a:r>
            <a:endParaRPr lang="en-US" sz="2600" dirty="0"/>
          </a:p>
        </p:txBody>
      </p:sp>
      <p:sp>
        <p:nvSpPr>
          <p:cNvPr id="96" name="Rectangle 95"/>
          <p:cNvSpPr/>
          <p:nvPr/>
        </p:nvSpPr>
        <p:spPr>
          <a:xfrm>
            <a:off x="8418786" y="12457721"/>
            <a:ext cx="3773214" cy="892552"/>
          </a:xfrm>
          <a:prstGeom prst="rect">
            <a:avLst/>
          </a:prstGeom>
        </p:spPr>
        <p:txBody>
          <a:bodyPr wrap="square">
            <a:spAutoFit/>
          </a:bodyPr>
          <a:lstStyle/>
          <a:p>
            <a:r>
              <a:rPr lang="en-US" sz="2600" b="0" dirty="0" smtClean="0"/>
              <a:t>Fiona </a:t>
            </a:r>
            <a:r>
              <a:rPr lang="en-US" sz="2600" b="0" dirty="0" err="1" smtClean="0"/>
              <a:t>Reddington</a:t>
            </a:r>
            <a:endParaRPr lang="en-US" sz="2600" b="0" dirty="0" smtClean="0"/>
          </a:p>
          <a:p>
            <a:r>
              <a:rPr lang="en-US" sz="2600" b="0" dirty="0" smtClean="0"/>
              <a:t>Cancer Research UK</a:t>
            </a:r>
            <a:endParaRPr lang="en-US" sz="2600" dirty="0"/>
          </a:p>
        </p:txBody>
      </p:sp>
      <p:sp>
        <p:nvSpPr>
          <p:cNvPr id="97" name="Rectangle 96"/>
          <p:cNvSpPr/>
          <p:nvPr/>
        </p:nvSpPr>
        <p:spPr>
          <a:xfrm>
            <a:off x="11912577" y="12427381"/>
            <a:ext cx="5975366" cy="892552"/>
          </a:xfrm>
          <a:prstGeom prst="rect">
            <a:avLst/>
          </a:prstGeom>
        </p:spPr>
        <p:txBody>
          <a:bodyPr wrap="square">
            <a:spAutoFit/>
          </a:bodyPr>
          <a:lstStyle/>
          <a:p>
            <a:r>
              <a:rPr lang="en-US" sz="2600" b="0" dirty="0" smtClean="0"/>
              <a:t>Erika Shugart</a:t>
            </a:r>
          </a:p>
          <a:p>
            <a:r>
              <a:rPr lang="en-US" sz="2600" b="0" dirty="0" smtClean="0"/>
              <a:t>American Society for Cell Biology</a:t>
            </a:r>
            <a:endParaRPr lang="en-US" sz="2600" dirty="0"/>
          </a:p>
        </p:txBody>
      </p:sp>
      <p:sp>
        <p:nvSpPr>
          <p:cNvPr id="98" name="Rectangle 97"/>
          <p:cNvSpPr/>
          <p:nvPr/>
        </p:nvSpPr>
        <p:spPr>
          <a:xfrm>
            <a:off x="10728275" y="9307799"/>
            <a:ext cx="3773214" cy="1292662"/>
          </a:xfrm>
          <a:prstGeom prst="rect">
            <a:avLst/>
          </a:prstGeom>
        </p:spPr>
        <p:txBody>
          <a:bodyPr wrap="square">
            <a:spAutoFit/>
          </a:bodyPr>
          <a:lstStyle/>
          <a:p>
            <a:r>
              <a:rPr lang="en-US" sz="2600" b="0" dirty="0" smtClean="0"/>
              <a:t>Erin McKiernan</a:t>
            </a:r>
          </a:p>
          <a:p>
            <a:r>
              <a:rPr lang="en-US" sz="2600" b="0" dirty="0" smtClean="0"/>
              <a:t>National Autonomous University of Mexico</a:t>
            </a:r>
            <a:endParaRPr lang="en-US" sz="2600" dirty="0"/>
          </a:p>
        </p:txBody>
      </p:sp>
      <p:sp>
        <p:nvSpPr>
          <p:cNvPr id="99" name="Rectangle 98"/>
          <p:cNvSpPr/>
          <p:nvPr/>
        </p:nvSpPr>
        <p:spPr>
          <a:xfrm>
            <a:off x="319805" y="12504718"/>
            <a:ext cx="3773214" cy="892552"/>
          </a:xfrm>
          <a:prstGeom prst="rect">
            <a:avLst/>
          </a:prstGeom>
        </p:spPr>
        <p:txBody>
          <a:bodyPr wrap="square">
            <a:spAutoFit/>
          </a:bodyPr>
          <a:lstStyle/>
          <a:p>
            <a:r>
              <a:rPr lang="en-US" sz="2600" b="0" dirty="0" smtClean="0"/>
              <a:t>Claire Moulton</a:t>
            </a:r>
          </a:p>
          <a:p>
            <a:r>
              <a:rPr lang="en-US" sz="2600" b="0" dirty="0" smtClean="0"/>
              <a:t>Company of Biologists</a:t>
            </a:r>
            <a:endParaRPr lang="en-US" sz="2600" dirty="0"/>
          </a:p>
        </p:txBody>
      </p:sp>
      <p:sp>
        <p:nvSpPr>
          <p:cNvPr id="100" name="Rectangle 99"/>
          <p:cNvSpPr/>
          <p:nvPr/>
        </p:nvSpPr>
        <p:spPr>
          <a:xfrm>
            <a:off x="12928254" y="6494253"/>
            <a:ext cx="3773214" cy="892552"/>
          </a:xfrm>
          <a:prstGeom prst="rect">
            <a:avLst/>
          </a:prstGeom>
        </p:spPr>
        <p:txBody>
          <a:bodyPr wrap="square">
            <a:spAutoFit/>
          </a:bodyPr>
          <a:lstStyle/>
          <a:p>
            <a:r>
              <a:rPr lang="en-US" sz="2600" b="0" dirty="0" smtClean="0"/>
              <a:t>Stuart King</a:t>
            </a:r>
          </a:p>
          <a:p>
            <a:r>
              <a:rPr lang="en-US" sz="2600" b="0" dirty="0" err="1" smtClean="0"/>
              <a:t>eLife</a:t>
            </a:r>
            <a:endParaRPr lang="en-US" sz="2600" dirty="0"/>
          </a:p>
        </p:txBody>
      </p:sp>
      <p:pic>
        <p:nvPicPr>
          <p:cNvPr id="1053" name="Picture 29" descr="Image result for anna hatch dora"/>
          <p:cNvPicPr>
            <a:picLocks noChangeAspect="1" noChangeArrowheads="1"/>
          </p:cNvPicPr>
          <p:nvPr/>
        </p:nvPicPr>
        <p:blipFill rotWithShape="1">
          <a:blip r:embed="rId11">
            <a:extLst>
              <a:ext uri="{28A0092B-C50C-407E-A947-70E740481C1C}">
                <a14:useLocalDpi xmlns:a14="http://schemas.microsoft.com/office/drawing/2010/main" val="0"/>
              </a:ext>
            </a:extLst>
          </a:blip>
          <a:srcRect l="38548" r="13297" b="15988"/>
          <a:stretch/>
        </p:blipFill>
        <p:spPr bwMode="auto">
          <a:xfrm>
            <a:off x="20431518" y="4507165"/>
            <a:ext cx="1897680" cy="1920240"/>
          </a:xfrm>
          <a:prstGeom prst="ellipse">
            <a:avLst/>
          </a:prstGeom>
          <a:noFill/>
          <a:extLst>
            <a:ext uri="{909E8E84-426E-40DD-AFC4-6F175D3DCCD1}">
              <a14:hiddenFill xmlns:a14="http://schemas.microsoft.com/office/drawing/2010/main">
                <a:solidFill>
                  <a:srgbClr val="FFFFFF"/>
                </a:solidFill>
              </a14:hiddenFill>
            </a:ext>
          </a:extLst>
        </p:spPr>
      </p:pic>
      <p:sp>
        <p:nvSpPr>
          <p:cNvPr id="102" name="Rectangle 101"/>
          <p:cNvSpPr/>
          <p:nvPr/>
        </p:nvSpPr>
        <p:spPr>
          <a:xfrm>
            <a:off x="19561525" y="6667046"/>
            <a:ext cx="3773214" cy="892552"/>
          </a:xfrm>
          <a:prstGeom prst="rect">
            <a:avLst/>
          </a:prstGeom>
        </p:spPr>
        <p:txBody>
          <a:bodyPr wrap="square">
            <a:spAutoFit/>
          </a:bodyPr>
          <a:lstStyle/>
          <a:p>
            <a:r>
              <a:rPr lang="en-US" sz="2600" b="0" dirty="0" smtClean="0"/>
              <a:t>Anna Hatch</a:t>
            </a:r>
          </a:p>
          <a:p>
            <a:r>
              <a:rPr lang="en-US" sz="2600" b="0" dirty="0" smtClean="0"/>
              <a:t>Program Director</a:t>
            </a:r>
            <a:endParaRPr lang="en-US" sz="2600" dirty="0"/>
          </a:p>
        </p:txBody>
      </p:sp>
      <p:grpSp>
        <p:nvGrpSpPr>
          <p:cNvPr id="58" name="Group 57"/>
          <p:cNvGrpSpPr/>
          <p:nvPr/>
        </p:nvGrpSpPr>
        <p:grpSpPr>
          <a:xfrm>
            <a:off x="3243936" y="1987587"/>
            <a:ext cx="17241437" cy="2036551"/>
            <a:chOff x="3578992" y="11494340"/>
            <a:chExt cx="17241437" cy="2036551"/>
          </a:xfrm>
        </p:grpSpPr>
        <p:sp>
          <p:nvSpPr>
            <p:cNvPr id="59" name="Rectangle 17">
              <a:extLst>
                <a:ext uri="{FF2B5EF4-FFF2-40B4-BE49-F238E27FC236}">
                  <a16:creationId xmlns="" xmlns:a16="http://schemas.microsoft.com/office/drawing/2014/main" id="{55E3AB17-CAEF-A04C-B73E-CE1773EA66E5}"/>
                </a:ext>
              </a:extLst>
            </p:cNvPr>
            <p:cNvSpPr/>
            <p:nvPr/>
          </p:nvSpPr>
          <p:spPr>
            <a:xfrm>
              <a:off x="8598501" y="12599156"/>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0" name="Rectangle 19">
              <a:extLst>
                <a:ext uri="{FF2B5EF4-FFF2-40B4-BE49-F238E27FC236}">
                  <a16:creationId xmlns="" xmlns:a16="http://schemas.microsoft.com/office/drawing/2014/main" id="{1F14DDD1-AAF3-1949-8025-BE575FD5D5E5}"/>
                </a:ext>
              </a:extLst>
            </p:cNvPr>
            <p:cNvSpPr/>
            <p:nvPr/>
          </p:nvSpPr>
          <p:spPr>
            <a:xfrm>
              <a:off x="13616094" y="12599156"/>
              <a:ext cx="2214232"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1" name="Rectangle 13">
              <a:extLst>
                <a:ext uri="{FF2B5EF4-FFF2-40B4-BE49-F238E27FC236}">
                  <a16:creationId xmlns="" xmlns:a16="http://schemas.microsoft.com/office/drawing/2014/main" id="{15E1894F-3185-6946-9529-E3B8E732887A}"/>
                </a:ext>
              </a:extLst>
            </p:cNvPr>
            <p:cNvSpPr/>
            <p:nvPr/>
          </p:nvSpPr>
          <p:spPr>
            <a:xfrm>
              <a:off x="6086892" y="12599156"/>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3" name="Rectangle 6">
              <a:extLst>
                <a:ext uri="{FF2B5EF4-FFF2-40B4-BE49-F238E27FC236}">
                  <a16:creationId xmlns="" xmlns:a16="http://schemas.microsoft.com/office/drawing/2014/main" id="{E118CDC9-1B96-6043-B982-48FB544ED3FD}"/>
                </a:ext>
              </a:extLst>
            </p:cNvPr>
            <p:cNvSpPr/>
            <p:nvPr/>
          </p:nvSpPr>
          <p:spPr>
            <a:xfrm>
              <a:off x="18606195" y="12599156"/>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4" name="Rectangle 63">
              <a:extLst>
                <a:ext uri="{FF2B5EF4-FFF2-40B4-BE49-F238E27FC236}">
                  <a16:creationId xmlns="" xmlns:a16="http://schemas.microsoft.com/office/drawing/2014/main" id="{E07864F0-6BA0-E449-B60E-1A240EB26410}"/>
                </a:ext>
              </a:extLst>
            </p:cNvPr>
            <p:cNvSpPr/>
            <p:nvPr/>
          </p:nvSpPr>
          <p:spPr>
            <a:xfrm>
              <a:off x="16117799" y="12599156"/>
              <a:ext cx="2214233"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5" name="Rectangle 11">
              <a:extLst>
                <a:ext uri="{FF2B5EF4-FFF2-40B4-BE49-F238E27FC236}">
                  <a16:creationId xmlns="" xmlns:a16="http://schemas.microsoft.com/office/drawing/2014/main" id="{DFE6E1CF-B00D-7142-857E-B5FD695C7456}"/>
                </a:ext>
              </a:extLst>
            </p:cNvPr>
            <p:cNvSpPr/>
            <p:nvPr/>
          </p:nvSpPr>
          <p:spPr>
            <a:xfrm>
              <a:off x="3578992" y="12599156"/>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6" name="Rectangle 15">
              <a:extLst>
                <a:ext uri="{FF2B5EF4-FFF2-40B4-BE49-F238E27FC236}">
                  <a16:creationId xmlns="" xmlns:a16="http://schemas.microsoft.com/office/drawing/2014/main" id="{F6AA42B7-4A54-704D-8EC6-C5BA7123F499}"/>
                </a:ext>
              </a:extLst>
            </p:cNvPr>
            <p:cNvSpPr/>
            <p:nvPr/>
          </p:nvSpPr>
          <p:spPr>
            <a:xfrm>
              <a:off x="11110036" y="12599156"/>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7" name="Rectangle 15">
              <a:extLst>
                <a:ext uri="{FF2B5EF4-FFF2-40B4-BE49-F238E27FC236}">
                  <a16:creationId xmlns="" xmlns:a16="http://schemas.microsoft.com/office/drawing/2014/main" id="{F6AA42B7-4A54-704D-8EC6-C5BA7123F499}"/>
                </a:ext>
              </a:extLst>
            </p:cNvPr>
            <p:cNvSpPr/>
            <p:nvPr/>
          </p:nvSpPr>
          <p:spPr>
            <a:xfrm>
              <a:off x="3578992" y="1150217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8" name="Rectangle 15">
              <a:extLst>
                <a:ext uri="{FF2B5EF4-FFF2-40B4-BE49-F238E27FC236}">
                  <a16:creationId xmlns="" xmlns:a16="http://schemas.microsoft.com/office/drawing/2014/main" id="{F6AA42B7-4A54-704D-8EC6-C5BA7123F499}"/>
                </a:ext>
              </a:extLst>
            </p:cNvPr>
            <p:cNvSpPr/>
            <p:nvPr/>
          </p:nvSpPr>
          <p:spPr>
            <a:xfrm>
              <a:off x="6086892" y="11494340"/>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69" name="Rectangle 15">
              <a:extLst>
                <a:ext uri="{FF2B5EF4-FFF2-40B4-BE49-F238E27FC236}">
                  <a16:creationId xmlns="" xmlns:a16="http://schemas.microsoft.com/office/drawing/2014/main" id="{F6AA42B7-4A54-704D-8EC6-C5BA7123F499}"/>
                </a:ext>
              </a:extLst>
            </p:cNvPr>
            <p:cNvSpPr/>
            <p:nvPr/>
          </p:nvSpPr>
          <p:spPr>
            <a:xfrm>
              <a:off x="8594792" y="1150217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70" name="Rectangle 15">
              <a:extLst>
                <a:ext uri="{FF2B5EF4-FFF2-40B4-BE49-F238E27FC236}">
                  <a16:creationId xmlns="" xmlns:a16="http://schemas.microsoft.com/office/drawing/2014/main" id="{F6AA42B7-4A54-704D-8EC6-C5BA7123F499}"/>
                </a:ext>
              </a:extLst>
            </p:cNvPr>
            <p:cNvSpPr/>
            <p:nvPr/>
          </p:nvSpPr>
          <p:spPr>
            <a:xfrm>
              <a:off x="11080161" y="1150338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71" name="Rectangle 15">
              <a:extLst>
                <a:ext uri="{FF2B5EF4-FFF2-40B4-BE49-F238E27FC236}">
                  <a16:creationId xmlns="" xmlns:a16="http://schemas.microsoft.com/office/drawing/2014/main" id="{F6AA42B7-4A54-704D-8EC6-C5BA7123F499}"/>
                </a:ext>
              </a:extLst>
            </p:cNvPr>
            <p:cNvSpPr/>
            <p:nvPr/>
          </p:nvSpPr>
          <p:spPr>
            <a:xfrm>
              <a:off x="13607674" y="1150217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72" name="Rectangle 15">
              <a:extLst>
                <a:ext uri="{FF2B5EF4-FFF2-40B4-BE49-F238E27FC236}">
                  <a16:creationId xmlns="" xmlns:a16="http://schemas.microsoft.com/office/drawing/2014/main" id="{F6AA42B7-4A54-704D-8EC6-C5BA7123F499}"/>
                </a:ext>
              </a:extLst>
            </p:cNvPr>
            <p:cNvSpPr/>
            <p:nvPr/>
          </p:nvSpPr>
          <p:spPr>
            <a:xfrm>
              <a:off x="16117798" y="1150217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73" name="Rectangle 72">
              <a:extLst>
                <a:ext uri="{FF2B5EF4-FFF2-40B4-BE49-F238E27FC236}">
                  <a16:creationId xmlns="" xmlns:a16="http://schemas.microsoft.com/office/drawing/2014/main" id="{F6AA42B7-4A54-704D-8EC6-C5BA7123F499}"/>
                </a:ext>
              </a:extLst>
            </p:cNvPr>
            <p:cNvSpPr/>
            <p:nvPr/>
          </p:nvSpPr>
          <p:spPr>
            <a:xfrm>
              <a:off x="18604307" y="11502177"/>
              <a:ext cx="2214234" cy="914400"/>
            </a:xfrm>
            <a:prstGeom prst="rect">
              <a:avLst/>
            </a:prstGeom>
            <a:solidFill>
              <a:srgbClr val="FFFFFF"/>
            </a:solidFill>
            <a:ln w="5080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pic>
          <p:nvPicPr>
            <p:cNvPr id="77" name="Picture 8" descr="Picture 8">
              <a:extLst>
                <a:ext uri="{FF2B5EF4-FFF2-40B4-BE49-F238E27FC236}">
                  <a16:creationId xmlns="" xmlns:a16="http://schemas.microsoft.com/office/drawing/2014/main" id="{71F167BA-15D0-D942-8FF8-94FB8770F4BA}"/>
                </a:ext>
              </a:extLst>
            </p:cNvPr>
            <p:cNvPicPr>
              <a:picLocks noChangeAspect="1"/>
            </p:cNvPicPr>
            <p:nvPr/>
          </p:nvPicPr>
          <p:blipFill>
            <a:blip r:embed="rId12">
              <a:extLst/>
            </a:blip>
            <a:stretch>
              <a:fillRect/>
            </a:stretch>
          </p:blipFill>
          <p:spPr>
            <a:xfrm>
              <a:off x="19327376" y="11577043"/>
              <a:ext cx="768096" cy="768097"/>
            </a:xfrm>
            <a:prstGeom prst="rect">
              <a:avLst/>
            </a:prstGeom>
            <a:ln w="12700" cap="flat">
              <a:noFill/>
              <a:miter lim="400000"/>
            </a:ln>
            <a:effectLst/>
          </p:spPr>
        </p:pic>
        <p:pic>
          <p:nvPicPr>
            <p:cNvPr id="78" name="Picture 9" descr="Picture 9">
              <a:extLst>
                <a:ext uri="{FF2B5EF4-FFF2-40B4-BE49-F238E27FC236}">
                  <a16:creationId xmlns="" xmlns:a16="http://schemas.microsoft.com/office/drawing/2014/main" id="{5139D491-F12A-0D4F-8664-4E083EDF8746}"/>
                </a:ext>
              </a:extLst>
            </p:cNvPr>
            <p:cNvPicPr>
              <a:picLocks noChangeAspect="1"/>
            </p:cNvPicPr>
            <p:nvPr/>
          </p:nvPicPr>
          <p:blipFill>
            <a:blip r:embed="rId13">
              <a:extLst/>
            </a:blip>
            <a:srcRect/>
            <a:stretch>
              <a:fillRect/>
            </a:stretch>
          </p:blipFill>
          <p:spPr>
            <a:xfrm>
              <a:off x="8905495" y="11653761"/>
              <a:ext cx="1592827" cy="658369"/>
            </a:xfrm>
            <a:prstGeom prst="rect">
              <a:avLst/>
            </a:prstGeom>
            <a:ln w="12700" cap="flat">
              <a:noFill/>
              <a:miter lim="400000"/>
            </a:ln>
            <a:effectLst/>
          </p:spPr>
        </p:pic>
        <p:pic>
          <p:nvPicPr>
            <p:cNvPr id="79" name="Picture 78"/>
            <p:cNvPicPr>
              <a:picLocks noChangeAspect="1"/>
            </p:cNvPicPr>
            <p:nvPr/>
          </p:nvPicPr>
          <p:blipFill>
            <a:blip r:embed="rId14"/>
            <a:stretch>
              <a:fillRect/>
            </a:stretch>
          </p:blipFill>
          <p:spPr>
            <a:xfrm>
              <a:off x="4101767" y="11590511"/>
              <a:ext cx="1152144" cy="768096"/>
            </a:xfrm>
            <a:prstGeom prst="rect">
              <a:avLst/>
            </a:prstGeom>
          </p:spPr>
        </p:pic>
        <p:pic>
          <p:nvPicPr>
            <p:cNvPr id="80" name="Picture 79"/>
            <p:cNvPicPr>
              <a:picLocks noChangeAspect="1"/>
            </p:cNvPicPr>
            <p:nvPr/>
          </p:nvPicPr>
          <p:blipFill>
            <a:blip r:embed="rId15"/>
            <a:stretch>
              <a:fillRect/>
            </a:stretch>
          </p:blipFill>
          <p:spPr>
            <a:xfrm>
              <a:off x="6162378" y="11800367"/>
              <a:ext cx="2040731" cy="326516"/>
            </a:xfrm>
            <a:prstGeom prst="rect">
              <a:avLst/>
            </a:prstGeom>
          </p:spPr>
        </p:pic>
        <p:pic>
          <p:nvPicPr>
            <p:cNvPr id="86" name="Picture 11" descr="Picture 11">
              <a:extLst>
                <a:ext uri="{FF2B5EF4-FFF2-40B4-BE49-F238E27FC236}">
                  <a16:creationId xmlns="" xmlns:a16="http://schemas.microsoft.com/office/drawing/2014/main" id="{A5FF9B9A-38A0-7D49-B80C-5AFE915B928E}"/>
                </a:ext>
              </a:extLst>
            </p:cNvPr>
            <p:cNvPicPr>
              <a:picLocks noChangeAspect="1"/>
            </p:cNvPicPr>
            <p:nvPr/>
          </p:nvPicPr>
          <p:blipFill>
            <a:blip r:embed="rId16">
              <a:extLst/>
            </a:blip>
            <a:stretch>
              <a:fillRect/>
            </a:stretch>
          </p:blipFill>
          <p:spPr>
            <a:xfrm>
              <a:off x="11272461" y="11579857"/>
              <a:ext cx="1896533" cy="768097"/>
            </a:xfrm>
            <a:prstGeom prst="rect">
              <a:avLst/>
            </a:prstGeom>
            <a:ln w="12700" cap="flat">
              <a:noFill/>
              <a:miter lim="400000"/>
            </a:ln>
            <a:effectLst/>
          </p:spPr>
        </p:pic>
        <p:pic>
          <p:nvPicPr>
            <p:cNvPr id="87" name="Picture 13" descr="Picture 13">
              <a:extLst>
                <a:ext uri="{FF2B5EF4-FFF2-40B4-BE49-F238E27FC236}">
                  <a16:creationId xmlns="" xmlns:a16="http://schemas.microsoft.com/office/drawing/2014/main" id="{928FA585-1545-D44A-9129-AE416E5C5F3E}"/>
                </a:ext>
              </a:extLst>
            </p:cNvPr>
            <p:cNvPicPr>
              <a:picLocks noChangeAspect="1"/>
            </p:cNvPicPr>
            <p:nvPr/>
          </p:nvPicPr>
          <p:blipFill>
            <a:blip r:embed="rId17">
              <a:extLst/>
            </a:blip>
            <a:stretch>
              <a:fillRect/>
            </a:stretch>
          </p:blipFill>
          <p:spPr>
            <a:xfrm>
              <a:off x="13951979" y="11638706"/>
              <a:ext cx="1542460" cy="658369"/>
            </a:xfrm>
            <a:prstGeom prst="rect">
              <a:avLst/>
            </a:prstGeom>
            <a:ln w="12700" cap="flat">
              <a:noFill/>
              <a:miter lim="400000"/>
            </a:ln>
            <a:effectLst/>
          </p:spPr>
        </p:pic>
        <p:pic>
          <p:nvPicPr>
            <p:cNvPr id="88" name="Picture 3" descr="Picture 3">
              <a:extLst>
                <a:ext uri="{FF2B5EF4-FFF2-40B4-BE49-F238E27FC236}">
                  <a16:creationId xmlns="" xmlns:a16="http://schemas.microsoft.com/office/drawing/2014/main" id="{1FD9067B-DBCF-C74C-ACC9-97EEDBA354F0}"/>
                </a:ext>
              </a:extLst>
            </p:cNvPr>
            <p:cNvPicPr>
              <a:picLocks noChangeAspect="1"/>
            </p:cNvPicPr>
            <p:nvPr/>
          </p:nvPicPr>
          <p:blipFill>
            <a:blip r:embed="rId18">
              <a:extLst/>
            </a:blip>
            <a:stretch>
              <a:fillRect/>
            </a:stretch>
          </p:blipFill>
          <p:spPr>
            <a:xfrm>
              <a:off x="16194804" y="11583841"/>
              <a:ext cx="2060221" cy="768097"/>
            </a:xfrm>
            <a:prstGeom prst="rect">
              <a:avLst/>
            </a:prstGeom>
            <a:ln w="12700" cap="flat">
              <a:noFill/>
              <a:miter lim="400000"/>
            </a:ln>
            <a:effectLst/>
          </p:spPr>
        </p:pic>
        <p:pic>
          <p:nvPicPr>
            <p:cNvPr id="89" name="Picture 88"/>
            <p:cNvPicPr>
              <a:picLocks noChangeAspect="1"/>
            </p:cNvPicPr>
            <p:nvPr/>
          </p:nvPicPr>
          <p:blipFill>
            <a:blip r:embed="rId19"/>
            <a:stretch>
              <a:fillRect/>
            </a:stretch>
          </p:blipFill>
          <p:spPr>
            <a:xfrm>
              <a:off x="8649438" y="12873810"/>
              <a:ext cx="2104940" cy="385906"/>
            </a:xfrm>
            <a:prstGeom prst="rect">
              <a:avLst/>
            </a:prstGeom>
          </p:spPr>
        </p:pic>
        <p:pic>
          <p:nvPicPr>
            <p:cNvPr id="90" name="Picture 4" descr="Picture 4">
              <a:extLst>
                <a:ext uri="{FF2B5EF4-FFF2-40B4-BE49-F238E27FC236}">
                  <a16:creationId xmlns="" xmlns:a16="http://schemas.microsoft.com/office/drawing/2014/main" id="{D3D19961-3E81-CF48-8B53-A3B7DA158323}"/>
                </a:ext>
              </a:extLst>
            </p:cNvPr>
            <p:cNvPicPr>
              <a:picLocks noChangeAspect="1"/>
            </p:cNvPicPr>
            <p:nvPr/>
          </p:nvPicPr>
          <p:blipFill>
            <a:blip r:embed="rId20">
              <a:extLst/>
            </a:blip>
            <a:stretch>
              <a:fillRect/>
            </a:stretch>
          </p:blipFill>
          <p:spPr>
            <a:xfrm>
              <a:off x="6853559" y="12737578"/>
              <a:ext cx="658368" cy="658369"/>
            </a:xfrm>
            <a:prstGeom prst="rect">
              <a:avLst/>
            </a:prstGeom>
            <a:ln w="12700" cap="flat">
              <a:noFill/>
              <a:miter lim="400000"/>
            </a:ln>
            <a:effectLst/>
          </p:spPr>
        </p:pic>
        <p:pic>
          <p:nvPicPr>
            <p:cNvPr id="91" name="Picture 7" descr="Picture 7">
              <a:extLst>
                <a:ext uri="{FF2B5EF4-FFF2-40B4-BE49-F238E27FC236}">
                  <a16:creationId xmlns="" xmlns:a16="http://schemas.microsoft.com/office/drawing/2014/main" id="{A65D2D93-BF89-CE4D-BCD6-27FCEE63298E}"/>
                </a:ext>
              </a:extLst>
            </p:cNvPr>
            <p:cNvPicPr>
              <a:picLocks noChangeAspect="1"/>
            </p:cNvPicPr>
            <p:nvPr/>
          </p:nvPicPr>
          <p:blipFill>
            <a:blip r:embed="rId21">
              <a:extLst/>
            </a:blip>
            <a:srcRect t="39354" b="35298"/>
            <a:stretch>
              <a:fillRect/>
            </a:stretch>
          </p:blipFill>
          <p:spPr>
            <a:xfrm>
              <a:off x="13675832" y="12827469"/>
              <a:ext cx="2077918" cy="526696"/>
            </a:xfrm>
            <a:prstGeom prst="rect">
              <a:avLst/>
            </a:prstGeom>
            <a:ln w="12700" cap="flat">
              <a:noFill/>
              <a:miter lim="400000"/>
            </a:ln>
            <a:effectLst/>
          </p:spPr>
        </p:pic>
        <p:pic>
          <p:nvPicPr>
            <p:cNvPr id="92" name="Picture 91"/>
            <p:cNvPicPr>
              <a:picLocks noChangeAspect="1"/>
            </p:cNvPicPr>
            <p:nvPr/>
          </p:nvPicPr>
          <p:blipFill>
            <a:blip r:embed="rId22"/>
            <a:stretch>
              <a:fillRect/>
            </a:stretch>
          </p:blipFill>
          <p:spPr>
            <a:xfrm>
              <a:off x="4033274" y="12595398"/>
              <a:ext cx="1192754" cy="935493"/>
            </a:xfrm>
            <a:prstGeom prst="rect">
              <a:avLst/>
            </a:prstGeom>
          </p:spPr>
        </p:pic>
        <p:pic>
          <p:nvPicPr>
            <p:cNvPr id="93" name="Picture 2" descr="Picture 2">
              <a:extLst>
                <a:ext uri="{FF2B5EF4-FFF2-40B4-BE49-F238E27FC236}">
                  <a16:creationId xmlns="" xmlns:a16="http://schemas.microsoft.com/office/drawing/2014/main" id="{9818DA34-78DE-F447-8BB4-C6F0C8A2493C}"/>
                </a:ext>
              </a:extLst>
            </p:cNvPr>
            <p:cNvPicPr>
              <a:picLocks noChangeAspect="1"/>
            </p:cNvPicPr>
            <p:nvPr/>
          </p:nvPicPr>
          <p:blipFill>
            <a:blip r:embed="rId23">
              <a:extLst/>
            </a:blip>
            <a:stretch>
              <a:fillRect/>
            </a:stretch>
          </p:blipFill>
          <p:spPr>
            <a:xfrm>
              <a:off x="11595240" y="12669154"/>
              <a:ext cx="1362850" cy="768097"/>
            </a:xfrm>
            <a:prstGeom prst="rect">
              <a:avLst/>
            </a:prstGeom>
            <a:ln w="12700" cap="flat">
              <a:noFill/>
              <a:miter lim="400000"/>
            </a:ln>
            <a:effectLst/>
          </p:spPr>
        </p:pic>
        <p:pic>
          <p:nvPicPr>
            <p:cNvPr id="101" name="Picture 10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6970802" y="12641722"/>
              <a:ext cx="508223" cy="822960"/>
            </a:xfrm>
            <a:prstGeom prst="rect">
              <a:avLst/>
            </a:prstGeom>
          </p:spPr>
        </p:pic>
        <p:pic>
          <p:nvPicPr>
            <p:cNvPr id="103" name="Picture 10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8641667" y="12858227"/>
              <a:ext cx="2139514" cy="385906"/>
            </a:xfrm>
            <a:prstGeom prst="rect">
              <a:avLst/>
            </a:prstGeom>
          </p:spPr>
        </p:pic>
      </p:grpSp>
      <p:pic>
        <p:nvPicPr>
          <p:cNvPr id="2" name="Picture 1"/>
          <p:cNvPicPr>
            <a:picLocks/>
          </p:cNvPicPr>
          <p:nvPr/>
        </p:nvPicPr>
        <p:blipFill>
          <a:blip r:embed="rId26"/>
          <a:stretch>
            <a:fillRect/>
          </a:stretch>
        </p:blipFill>
        <p:spPr>
          <a:xfrm>
            <a:off x="15854696" y="7435131"/>
            <a:ext cx="1920240" cy="19202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p:cNvPicPr>
          <p:nvPr/>
        </p:nvPicPr>
        <p:blipFill>
          <a:blip r:embed="rId27"/>
          <a:stretch>
            <a:fillRect/>
          </a:stretch>
        </p:blipFill>
        <p:spPr>
          <a:xfrm>
            <a:off x="5034182" y="4349675"/>
            <a:ext cx="1920240" cy="19202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p:cNvPicPr>
          <p:nvPr/>
        </p:nvPicPr>
        <p:blipFill>
          <a:blip r:embed="rId28"/>
          <a:stretch>
            <a:fillRect/>
          </a:stretch>
        </p:blipFill>
        <p:spPr>
          <a:xfrm>
            <a:off x="2254143" y="7580112"/>
            <a:ext cx="1920240" cy="19202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p:cNvPicPr>
          <p:nvPr/>
        </p:nvPicPr>
        <p:blipFill>
          <a:blip r:embed="rId29"/>
          <a:stretch>
            <a:fillRect/>
          </a:stretch>
        </p:blipFill>
        <p:spPr>
          <a:xfrm>
            <a:off x="13704724" y="4349675"/>
            <a:ext cx="1920240" cy="19202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7" name="Picture 36"/>
          <p:cNvPicPr>
            <a:picLocks/>
          </p:cNvPicPr>
          <p:nvPr/>
        </p:nvPicPr>
        <p:blipFill>
          <a:blip r:embed="rId30"/>
          <a:stretch>
            <a:fillRect/>
          </a:stretch>
        </p:blipFill>
        <p:spPr>
          <a:xfrm>
            <a:off x="20483485" y="8051405"/>
            <a:ext cx="1920240" cy="19202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4" name="Rectangle 103"/>
          <p:cNvSpPr/>
          <p:nvPr/>
        </p:nvSpPr>
        <p:spPr>
          <a:xfrm>
            <a:off x="19418719" y="10214941"/>
            <a:ext cx="4049772" cy="892552"/>
          </a:xfrm>
          <a:prstGeom prst="rect">
            <a:avLst/>
          </a:prstGeom>
        </p:spPr>
        <p:txBody>
          <a:bodyPr wrap="square">
            <a:spAutoFit/>
          </a:bodyPr>
          <a:lstStyle/>
          <a:p>
            <a:r>
              <a:rPr lang="en-US" sz="2600" b="0" dirty="0" smtClean="0"/>
              <a:t>Helen Sitar</a:t>
            </a:r>
          </a:p>
          <a:p>
            <a:r>
              <a:rPr lang="en-US" sz="2600" b="0" dirty="0" smtClean="0"/>
              <a:t>Community Coordinator</a:t>
            </a:r>
            <a:endParaRPr lang="en-US" sz="2600" dirty="0"/>
          </a:p>
        </p:txBody>
      </p:sp>
      <p:pic>
        <p:nvPicPr>
          <p:cNvPr id="38" name="Picture 37"/>
          <p:cNvPicPr>
            <a:picLocks/>
          </p:cNvPicPr>
          <p:nvPr/>
        </p:nvPicPr>
        <p:blipFill>
          <a:blip r:embed="rId31"/>
          <a:stretch>
            <a:fillRect/>
          </a:stretch>
        </p:blipFill>
        <p:spPr>
          <a:xfrm>
            <a:off x="9432139" y="4434913"/>
            <a:ext cx="1920240" cy="19202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5" name="Rectangle 104"/>
          <p:cNvSpPr/>
          <p:nvPr/>
        </p:nvSpPr>
        <p:spPr>
          <a:xfrm>
            <a:off x="7380854" y="6460205"/>
            <a:ext cx="6022810" cy="892552"/>
          </a:xfrm>
          <a:prstGeom prst="rect">
            <a:avLst/>
          </a:prstGeom>
        </p:spPr>
        <p:txBody>
          <a:bodyPr wrap="square">
            <a:spAutoFit/>
          </a:bodyPr>
          <a:lstStyle/>
          <a:p>
            <a:r>
              <a:rPr lang="en-US" sz="2600" b="0" dirty="0" smtClean="0"/>
              <a:t>Michael Hill</a:t>
            </a:r>
          </a:p>
          <a:p>
            <a:r>
              <a:rPr lang="en-US" sz="2600" b="0" dirty="0" smtClean="0"/>
              <a:t>Swiss National Science Foundation</a:t>
            </a:r>
          </a:p>
        </p:txBody>
      </p:sp>
      <p:sp>
        <p:nvSpPr>
          <p:cNvPr id="106" name="Rectangle 105"/>
          <p:cNvSpPr/>
          <p:nvPr/>
        </p:nvSpPr>
        <p:spPr>
          <a:xfrm>
            <a:off x="612775" y="9372623"/>
            <a:ext cx="5245517" cy="892552"/>
          </a:xfrm>
          <a:prstGeom prst="rect">
            <a:avLst/>
          </a:prstGeom>
        </p:spPr>
        <p:txBody>
          <a:bodyPr wrap="square">
            <a:spAutoFit/>
          </a:bodyPr>
          <a:lstStyle/>
          <a:p>
            <a:r>
              <a:rPr lang="en-US" sz="2600" b="0" dirty="0" err="1" smtClean="0"/>
              <a:t>Boyana</a:t>
            </a:r>
            <a:r>
              <a:rPr lang="en-US" sz="2600" b="0" dirty="0" smtClean="0"/>
              <a:t> </a:t>
            </a:r>
            <a:r>
              <a:rPr lang="en-US" sz="2600" b="0" dirty="0" err="1" smtClean="0"/>
              <a:t>Konforti</a:t>
            </a:r>
            <a:endParaRPr lang="en-US" sz="2600" b="0" dirty="0" smtClean="0"/>
          </a:p>
          <a:p>
            <a:r>
              <a:rPr lang="en-US" sz="2600" b="0" dirty="0" smtClean="0"/>
              <a:t>Howard Hughes Medical Institute</a:t>
            </a:r>
            <a:endParaRPr lang="en-US" sz="2600" dirty="0"/>
          </a:p>
        </p:txBody>
      </p:sp>
    </p:spTree>
    <p:extLst>
      <p:ext uri="{BB962C8B-B14F-4D97-AF65-F5344CB8AC3E}">
        <p14:creationId xmlns:p14="http://schemas.microsoft.com/office/powerpoint/2010/main" val="156058346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xfrm>
            <a:off x="0" y="-220717"/>
            <a:ext cx="24384000" cy="1935126"/>
          </a:xfrm>
          <a:prstGeom prst="rect">
            <a:avLst/>
          </a:prstGeom>
        </p:spPr>
        <p:txBody>
          <a:bodyPr>
            <a:normAutofit/>
          </a:bodyPr>
          <a:lstStyle/>
          <a:p>
            <a:r>
              <a:rPr lang="en-GB" sz="8000" dirty="0" smtClean="0"/>
              <a:t>Advisory Board</a:t>
            </a:r>
            <a:endParaRPr sz="8000" dirty="0"/>
          </a:p>
        </p:txBody>
      </p:sp>
      <p:pic>
        <p:nvPicPr>
          <p:cNvPr id="36" name="Picture 2" descr="C:\Users\ahatch\Desktop\dora-logo 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p:cNvSpPr/>
          <p:nvPr/>
        </p:nvSpPr>
        <p:spPr>
          <a:xfrm>
            <a:off x="-92024" y="3829362"/>
            <a:ext cx="6416796" cy="1384995"/>
          </a:xfrm>
          <a:prstGeom prst="rect">
            <a:avLst/>
          </a:prstGeom>
        </p:spPr>
        <p:txBody>
          <a:bodyPr wrap="square">
            <a:spAutoFit/>
          </a:bodyPr>
          <a:lstStyle/>
          <a:p>
            <a:r>
              <a:rPr lang="en-US" b="0" dirty="0"/>
              <a:t>Ginny </a:t>
            </a:r>
            <a:r>
              <a:rPr lang="en-US" b="0" dirty="0" smtClean="0"/>
              <a:t>Barbour, Chair</a:t>
            </a:r>
            <a:endParaRPr lang="en-US" b="0" dirty="0"/>
          </a:p>
          <a:p>
            <a:r>
              <a:rPr lang="en-US" sz="2600" b="0" dirty="0"/>
              <a:t>Queensland University of </a:t>
            </a:r>
            <a:r>
              <a:rPr lang="en-US" sz="2600" b="0" dirty="0" smtClean="0"/>
              <a:t>Technology</a:t>
            </a:r>
          </a:p>
          <a:p>
            <a:r>
              <a:rPr lang="en-US" sz="2600" b="0" dirty="0" smtClean="0"/>
              <a:t>Australia</a:t>
            </a:r>
            <a:endParaRPr lang="en-US" sz="2600" dirty="0"/>
          </a:p>
        </p:txBody>
      </p:sp>
      <p:sp>
        <p:nvSpPr>
          <p:cNvPr id="70" name="Rectangle 69"/>
          <p:cNvSpPr/>
          <p:nvPr/>
        </p:nvSpPr>
        <p:spPr>
          <a:xfrm>
            <a:off x="6089603" y="3838335"/>
            <a:ext cx="4006603" cy="1354217"/>
          </a:xfrm>
          <a:prstGeom prst="rect">
            <a:avLst/>
          </a:prstGeom>
        </p:spPr>
        <p:txBody>
          <a:bodyPr wrap="square">
            <a:spAutoFit/>
          </a:bodyPr>
          <a:lstStyle/>
          <a:p>
            <a:r>
              <a:rPr lang="en-US" b="0" dirty="0"/>
              <a:t>José </a:t>
            </a:r>
            <a:r>
              <a:rPr lang="en-US" b="0" dirty="0" err="1"/>
              <a:t>Pío</a:t>
            </a:r>
            <a:r>
              <a:rPr lang="en-US" b="0" dirty="0"/>
              <a:t> </a:t>
            </a:r>
            <a:r>
              <a:rPr lang="en-US" b="0" dirty="0" err="1"/>
              <a:t>Beltrán</a:t>
            </a:r>
            <a:endParaRPr lang="en-US" b="0" dirty="0"/>
          </a:p>
          <a:p>
            <a:r>
              <a:rPr lang="en-US" sz="2600" b="0" dirty="0"/>
              <a:t>CSIC</a:t>
            </a:r>
          </a:p>
          <a:p>
            <a:r>
              <a:rPr lang="en-US" sz="2600" b="0" dirty="0"/>
              <a:t>Spain</a:t>
            </a:r>
            <a:endParaRPr lang="en-US" sz="2600" dirty="0"/>
          </a:p>
        </p:txBody>
      </p:sp>
      <p:sp>
        <p:nvSpPr>
          <p:cNvPr id="73" name="Rectangle 72"/>
          <p:cNvSpPr/>
          <p:nvPr/>
        </p:nvSpPr>
        <p:spPr>
          <a:xfrm>
            <a:off x="15262423" y="3679973"/>
            <a:ext cx="3773214" cy="1815882"/>
          </a:xfrm>
          <a:prstGeom prst="rect">
            <a:avLst/>
          </a:prstGeom>
        </p:spPr>
        <p:txBody>
          <a:bodyPr wrap="square">
            <a:spAutoFit/>
          </a:bodyPr>
          <a:lstStyle/>
          <a:p>
            <a:r>
              <a:rPr lang="en-US" b="0" dirty="0"/>
              <a:t>Leslie Chan</a:t>
            </a:r>
          </a:p>
          <a:p>
            <a:r>
              <a:rPr lang="en-US" sz="2600" b="0" dirty="0"/>
              <a:t>University of Toronto Scarborough</a:t>
            </a:r>
          </a:p>
          <a:p>
            <a:r>
              <a:rPr lang="en-US" sz="2600" b="0" dirty="0"/>
              <a:t>Canada</a:t>
            </a:r>
            <a:endParaRPr lang="en-US" sz="2600" dirty="0"/>
          </a:p>
        </p:txBody>
      </p:sp>
      <p:sp>
        <p:nvSpPr>
          <p:cNvPr id="79" name="Rectangle 78"/>
          <p:cNvSpPr/>
          <p:nvPr/>
        </p:nvSpPr>
        <p:spPr>
          <a:xfrm>
            <a:off x="19618647" y="3675932"/>
            <a:ext cx="4130445" cy="1815882"/>
          </a:xfrm>
          <a:prstGeom prst="rect">
            <a:avLst/>
          </a:prstGeom>
        </p:spPr>
        <p:txBody>
          <a:bodyPr wrap="square">
            <a:spAutoFit/>
          </a:bodyPr>
          <a:lstStyle/>
          <a:p>
            <a:r>
              <a:rPr lang="en-US" b="0" dirty="0"/>
              <a:t>Christian </a:t>
            </a:r>
            <a:r>
              <a:rPr lang="en-US" b="0" dirty="0" smtClean="0"/>
              <a:t>Gonzalez-</a:t>
            </a:r>
            <a:r>
              <a:rPr lang="en-US" b="0" dirty="0" err="1" smtClean="0"/>
              <a:t>Billaut</a:t>
            </a:r>
            <a:endParaRPr lang="en-US" b="0" dirty="0"/>
          </a:p>
          <a:p>
            <a:r>
              <a:rPr lang="en-US" sz="2600" b="0" dirty="0"/>
              <a:t>Universidad de Chile</a:t>
            </a:r>
          </a:p>
          <a:p>
            <a:r>
              <a:rPr lang="en-US" sz="2600" b="0" dirty="0"/>
              <a:t>Chile</a:t>
            </a:r>
            <a:endParaRPr lang="en-US" sz="2600" dirty="0"/>
          </a:p>
        </p:txBody>
      </p:sp>
      <p:sp>
        <p:nvSpPr>
          <p:cNvPr id="82" name="Rectangle 81"/>
          <p:cNvSpPr/>
          <p:nvPr/>
        </p:nvSpPr>
        <p:spPr>
          <a:xfrm>
            <a:off x="744335" y="7922823"/>
            <a:ext cx="4293006" cy="1354217"/>
          </a:xfrm>
          <a:prstGeom prst="rect">
            <a:avLst/>
          </a:prstGeom>
        </p:spPr>
        <p:txBody>
          <a:bodyPr wrap="square">
            <a:spAutoFit/>
          </a:bodyPr>
          <a:lstStyle/>
          <a:p>
            <a:r>
              <a:rPr lang="en-US" b="0" dirty="0"/>
              <a:t>Yukiko </a:t>
            </a:r>
            <a:r>
              <a:rPr lang="en-US" b="0" dirty="0" err="1"/>
              <a:t>Gotoh</a:t>
            </a:r>
            <a:endParaRPr lang="en-US" b="0" dirty="0"/>
          </a:p>
          <a:p>
            <a:r>
              <a:rPr lang="en-US" sz="2600" b="0" dirty="0"/>
              <a:t>The University of Tokyo</a:t>
            </a:r>
          </a:p>
          <a:p>
            <a:r>
              <a:rPr lang="en-US" sz="2600" b="0" dirty="0"/>
              <a:t>Japan</a:t>
            </a:r>
            <a:endParaRPr lang="en-US" sz="2600" dirty="0"/>
          </a:p>
        </p:txBody>
      </p:sp>
      <p:sp>
        <p:nvSpPr>
          <p:cNvPr id="85" name="Rectangle 84"/>
          <p:cNvSpPr/>
          <p:nvPr/>
        </p:nvSpPr>
        <p:spPr>
          <a:xfrm>
            <a:off x="4530446" y="11844606"/>
            <a:ext cx="4272925" cy="1415772"/>
          </a:xfrm>
          <a:prstGeom prst="rect">
            <a:avLst/>
          </a:prstGeom>
        </p:spPr>
        <p:txBody>
          <a:bodyPr wrap="square">
            <a:spAutoFit/>
          </a:bodyPr>
          <a:lstStyle/>
          <a:p>
            <a:r>
              <a:rPr lang="en-US" b="0" dirty="0"/>
              <a:t>Ahmed Ogunlaja</a:t>
            </a:r>
          </a:p>
          <a:p>
            <a:r>
              <a:rPr lang="en-US" b="0" dirty="0"/>
              <a:t> </a:t>
            </a:r>
            <a:r>
              <a:rPr lang="en-US" sz="2600" b="0" dirty="0"/>
              <a:t>Open Access Nigeria</a:t>
            </a:r>
          </a:p>
          <a:p>
            <a:r>
              <a:rPr lang="en-US" sz="2600" b="0" dirty="0"/>
              <a:t>Nigeria</a:t>
            </a:r>
            <a:endParaRPr lang="en-US" sz="2600" dirty="0"/>
          </a:p>
        </p:txBody>
      </p:sp>
      <p:sp>
        <p:nvSpPr>
          <p:cNvPr id="88" name="Rectangle 87"/>
          <p:cNvSpPr/>
          <p:nvPr/>
        </p:nvSpPr>
        <p:spPr>
          <a:xfrm>
            <a:off x="13429299" y="11818858"/>
            <a:ext cx="4959126" cy="1754326"/>
          </a:xfrm>
          <a:prstGeom prst="rect">
            <a:avLst/>
          </a:prstGeom>
        </p:spPr>
        <p:txBody>
          <a:bodyPr wrap="square">
            <a:spAutoFit/>
          </a:bodyPr>
          <a:lstStyle/>
          <a:p>
            <a:r>
              <a:rPr lang="en-US" b="0" dirty="0"/>
              <a:t>Rhoda </a:t>
            </a:r>
            <a:r>
              <a:rPr lang="en-US" b="0" dirty="0" err="1"/>
              <a:t>Wanyenze</a:t>
            </a:r>
            <a:endParaRPr lang="en-US" b="0" dirty="0"/>
          </a:p>
          <a:p>
            <a:r>
              <a:rPr lang="en-US" sz="2600" b="0" dirty="0" err="1"/>
              <a:t>Makerere</a:t>
            </a:r>
            <a:r>
              <a:rPr lang="en-US" sz="2600" b="0" dirty="0"/>
              <a:t> University </a:t>
            </a:r>
            <a:r>
              <a:rPr lang="en-US" sz="2600" b="0" dirty="0" smtClean="0"/>
              <a:t>School</a:t>
            </a:r>
          </a:p>
          <a:p>
            <a:r>
              <a:rPr lang="en-US" sz="2600" b="0" dirty="0" smtClean="0"/>
              <a:t> </a:t>
            </a:r>
            <a:r>
              <a:rPr lang="en-US" sz="2600" b="0" dirty="0"/>
              <a:t>of Public Health</a:t>
            </a:r>
          </a:p>
          <a:p>
            <a:r>
              <a:rPr lang="en-US" sz="2600" b="0" dirty="0"/>
              <a:t>Uganda</a:t>
            </a:r>
            <a:endParaRPr lang="en-US" sz="2600" dirty="0"/>
          </a:p>
        </p:txBody>
      </p:sp>
      <p:sp>
        <p:nvSpPr>
          <p:cNvPr id="12" name="Rectangle 11"/>
          <p:cNvSpPr/>
          <p:nvPr/>
        </p:nvSpPr>
        <p:spPr>
          <a:xfrm>
            <a:off x="4880620" y="8067261"/>
            <a:ext cx="5760108" cy="1354217"/>
          </a:xfrm>
          <a:prstGeom prst="rect">
            <a:avLst/>
          </a:prstGeom>
        </p:spPr>
        <p:txBody>
          <a:bodyPr wrap="square">
            <a:spAutoFit/>
          </a:bodyPr>
          <a:lstStyle/>
          <a:p>
            <a:r>
              <a:rPr lang="en-US" b="0" dirty="0"/>
              <a:t>Kristiina Hormia-Poutanen</a:t>
            </a:r>
          </a:p>
          <a:p>
            <a:r>
              <a:rPr lang="en-US" sz="2600" b="0" dirty="0"/>
              <a:t>National Library of Finland</a:t>
            </a:r>
          </a:p>
          <a:p>
            <a:r>
              <a:rPr lang="en-US" sz="2600" b="0" dirty="0"/>
              <a:t>Finland</a:t>
            </a:r>
            <a:endParaRPr lang="en-US" sz="2600" dirty="0"/>
          </a:p>
        </p:txBody>
      </p:sp>
      <p:sp>
        <p:nvSpPr>
          <p:cNvPr id="13" name="Rectangle 12"/>
          <p:cNvSpPr/>
          <p:nvPr/>
        </p:nvSpPr>
        <p:spPr>
          <a:xfrm>
            <a:off x="9755458" y="8028471"/>
            <a:ext cx="5381297" cy="1354217"/>
          </a:xfrm>
          <a:prstGeom prst="rect">
            <a:avLst/>
          </a:prstGeom>
        </p:spPr>
        <p:txBody>
          <a:bodyPr wrap="square">
            <a:spAutoFit/>
          </a:bodyPr>
          <a:lstStyle/>
          <a:p>
            <a:r>
              <a:rPr lang="en-US" b="0" dirty="0"/>
              <a:t>Rebecca Lawrence</a:t>
            </a:r>
          </a:p>
          <a:p>
            <a:r>
              <a:rPr lang="en-US" sz="2600" b="0" dirty="0"/>
              <a:t>F1000</a:t>
            </a:r>
          </a:p>
          <a:p>
            <a:r>
              <a:rPr lang="en-US" sz="2600" b="0" dirty="0"/>
              <a:t> United Kingdom</a:t>
            </a:r>
            <a:endParaRPr lang="en-US" sz="2600" dirty="0"/>
          </a:p>
        </p:txBody>
      </p:sp>
      <p:sp>
        <p:nvSpPr>
          <p:cNvPr id="14" name="Rectangle 13"/>
          <p:cNvSpPr/>
          <p:nvPr/>
        </p:nvSpPr>
        <p:spPr>
          <a:xfrm>
            <a:off x="14280043" y="7986998"/>
            <a:ext cx="5751320" cy="1354217"/>
          </a:xfrm>
          <a:prstGeom prst="rect">
            <a:avLst/>
          </a:prstGeom>
        </p:spPr>
        <p:txBody>
          <a:bodyPr wrap="square">
            <a:spAutoFit/>
          </a:bodyPr>
          <a:lstStyle/>
          <a:p>
            <a:r>
              <a:rPr lang="en-US" b="0" dirty="0" err="1"/>
              <a:t>Xiaoxuan</a:t>
            </a:r>
            <a:r>
              <a:rPr lang="en-US" b="0" dirty="0"/>
              <a:t> Li</a:t>
            </a:r>
          </a:p>
          <a:p>
            <a:r>
              <a:rPr lang="en-US" sz="2600" b="0" dirty="0"/>
              <a:t>Chinese Academy of Sciences</a:t>
            </a:r>
          </a:p>
          <a:p>
            <a:r>
              <a:rPr lang="en-US" sz="2600" b="0" dirty="0"/>
              <a:t>China</a:t>
            </a:r>
            <a:endParaRPr lang="en-US" sz="2600" dirty="0"/>
          </a:p>
        </p:txBody>
      </p:sp>
      <p:sp>
        <p:nvSpPr>
          <p:cNvPr id="15" name="Rectangle 14"/>
          <p:cNvSpPr/>
          <p:nvPr/>
        </p:nvSpPr>
        <p:spPr>
          <a:xfrm>
            <a:off x="18500142" y="7946202"/>
            <a:ext cx="5751320" cy="2154436"/>
          </a:xfrm>
          <a:prstGeom prst="rect">
            <a:avLst/>
          </a:prstGeom>
        </p:spPr>
        <p:txBody>
          <a:bodyPr wrap="square">
            <a:spAutoFit/>
          </a:bodyPr>
          <a:lstStyle/>
          <a:p>
            <a:r>
              <a:rPr lang="en-US" b="0" dirty="0" err="1"/>
              <a:t>Satyajit</a:t>
            </a:r>
            <a:r>
              <a:rPr lang="en-US" b="0" dirty="0"/>
              <a:t> Mayor</a:t>
            </a:r>
          </a:p>
          <a:p>
            <a:r>
              <a:rPr lang="en-US" sz="2600" b="0" dirty="0"/>
              <a:t>National Centre for </a:t>
            </a:r>
          </a:p>
          <a:p>
            <a:r>
              <a:rPr lang="en-US" sz="2600" b="0" dirty="0" smtClean="0"/>
              <a:t>Biological </a:t>
            </a:r>
          </a:p>
          <a:p>
            <a:r>
              <a:rPr lang="en-US" sz="2600" b="0" dirty="0" smtClean="0"/>
              <a:t>Science </a:t>
            </a:r>
            <a:r>
              <a:rPr lang="en-US" sz="2600" b="0" dirty="0"/>
              <a:t>(TIFR)</a:t>
            </a:r>
          </a:p>
          <a:p>
            <a:r>
              <a:rPr lang="en-US" sz="2600" b="0" dirty="0"/>
              <a:t>India</a:t>
            </a:r>
            <a:endParaRPr lang="en-US" sz="2600" dirty="0"/>
          </a:p>
        </p:txBody>
      </p:sp>
      <p:sp>
        <p:nvSpPr>
          <p:cNvPr id="16" name="Rectangle 15"/>
          <p:cNvSpPr/>
          <p:nvPr/>
        </p:nvSpPr>
        <p:spPr>
          <a:xfrm>
            <a:off x="190704" y="11829872"/>
            <a:ext cx="4533575" cy="1354217"/>
          </a:xfrm>
          <a:prstGeom prst="rect">
            <a:avLst/>
          </a:prstGeom>
        </p:spPr>
        <p:txBody>
          <a:bodyPr wrap="square">
            <a:spAutoFit/>
          </a:bodyPr>
          <a:lstStyle/>
          <a:p>
            <a:r>
              <a:rPr lang="en-US" b="0" dirty="0"/>
              <a:t>Valerie Mizrahi</a:t>
            </a:r>
          </a:p>
          <a:p>
            <a:r>
              <a:rPr lang="en-US" sz="2600" b="0" dirty="0"/>
              <a:t>University of </a:t>
            </a:r>
            <a:r>
              <a:rPr lang="en-US" sz="2600" b="0" dirty="0" err="1"/>
              <a:t>Capetown</a:t>
            </a:r>
            <a:endParaRPr lang="en-US" sz="2600" b="0" dirty="0"/>
          </a:p>
          <a:p>
            <a:r>
              <a:rPr lang="en-US" sz="2600" b="0" dirty="0"/>
              <a:t>South Africa</a:t>
            </a:r>
            <a:endParaRPr lang="en-US" sz="2600" dirty="0"/>
          </a:p>
        </p:txBody>
      </p:sp>
      <p:pic>
        <p:nvPicPr>
          <p:cNvPr id="1046" name="Picture 22" descr="\\ascb-fileserver\share2\DORA\Advisory board\Advisory Board member photos\Ginny Barbour.jpg"/>
          <p:cNvPicPr preferRelativeResize="0">
            <a:picLocks noChangeArrowheads="1"/>
          </p:cNvPicPr>
          <p:nvPr/>
        </p:nvPicPr>
        <p:blipFill rotWithShape="1">
          <a:blip r:embed="rId3" cstate="print">
            <a:extLst>
              <a:ext uri="{28A0092B-C50C-407E-A947-70E740481C1C}">
                <a14:useLocalDpi xmlns:a14="http://schemas.microsoft.com/office/drawing/2010/main" val="0"/>
              </a:ext>
            </a:extLst>
          </a:blip>
          <a:srcRect l="20795" r="19408" b="11806"/>
          <a:stretch/>
        </p:blipFill>
        <p:spPr bwMode="auto">
          <a:xfrm>
            <a:off x="2087674" y="1563588"/>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47" name="Picture 23" descr="\\ascb-fileserver\share2\DORA\Advisory board\Advisory Board member photos\José Pío Beltrá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4204" y="1567867"/>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48" name="Picture 24" descr="\\ascb-fileserver\share2\DORA\Advisory board\Advisory Board member photos\Leslie Chan.png"/>
          <p:cNvPicPr preferRelativeResize="0">
            <a:picLocks noChangeArrowheads="1"/>
          </p:cNvPicPr>
          <p:nvPr/>
        </p:nvPicPr>
        <p:blipFill rotWithShape="1">
          <a:blip r:embed="rId5">
            <a:extLst>
              <a:ext uri="{28A0092B-C50C-407E-A947-70E740481C1C}">
                <a14:useLocalDpi xmlns:a14="http://schemas.microsoft.com/office/drawing/2010/main" val="0"/>
              </a:ext>
            </a:extLst>
          </a:blip>
          <a:srcRect t="8474" b="18041"/>
          <a:stretch/>
        </p:blipFill>
        <p:spPr bwMode="auto">
          <a:xfrm>
            <a:off x="16127003" y="1480151"/>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0" name="Picture 26" descr="\\ascb-fileserver\share2\DORA\Advisory board\Advisory Board member photos\Christian Gonzalez-Billault.jpg"/>
          <p:cNvPicPr preferRelativeResize="0">
            <a:picLocks noChangeArrowheads="1"/>
          </p:cNvPicPr>
          <p:nvPr/>
        </p:nvPicPr>
        <p:blipFill rotWithShape="1">
          <a:blip r:embed="rId6" cstate="print">
            <a:extLst>
              <a:ext uri="{28A0092B-C50C-407E-A947-70E740481C1C}">
                <a14:useLocalDpi xmlns:a14="http://schemas.microsoft.com/office/drawing/2010/main" val="0"/>
              </a:ext>
            </a:extLst>
          </a:blip>
          <a:srcRect l="37920" t="3501" r="34481" b="65704"/>
          <a:stretch/>
        </p:blipFill>
        <p:spPr bwMode="auto">
          <a:xfrm>
            <a:off x="20655169" y="1476110"/>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1" name="Picture 27" descr="\\ascb-fileserver\share2\DORA\Advisory board\Advisory Board member photos\Yukiko Gotoh.jpg"/>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t="9694" b="18307"/>
          <a:stretch/>
        </p:blipFill>
        <p:spPr bwMode="auto">
          <a:xfrm>
            <a:off x="1801354" y="5810786"/>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2" name="Picture 28" descr="\\ascb-fileserver\share2\DORA\Advisory board\Advisory Board member photos\Kristiina Hormia-Poutanen.jpg"/>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9162" b="39192"/>
          <a:stretch/>
        </p:blipFill>
        <p:spPr bwMode="auto">
          <a:xfrm>
            <a:off x="6770576" y="5872138"/>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3" name="Picture 29" descr="\\ascb-fileserver\share2\DORA\Advisory board\Advisory Board member photos\Rebecca Lawrence.jpg"/>
          <p:cNvPicPr preferRelativeResize="0">
            <a:picLocks noChangeArrowheads="1"/>
          </p:cNvPicPr>
          <p:nvPr/>
        </p:nvPicPr>
        <p:blipFill rotWithShape="1">
          <a:blip r:embed="rId9" cstate="print">
            <a:extLst>
              <a:ext uri="{28A0092B-C50C-407E-A947-70E740481C1C}">
                <a14:useLocalDpi xmlns:a14="http://schemas.microsoft.com/office/drawing/2010/main" val="0"/>
              </a:ext>
            </a:extLst>
          </a:blip>
          <a:srcRect t="9256" b="15119"/>
          <a:stretch/>
        </p:blipFill>
        <p:spPr bwMode="auto">
          <a:xfrm>
            <a:off x="11346486" y="5872138"/>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4" name="Picture 30" descr="\\ascb-fileserver\share2\DORA\Advisory board\Advisory Board member photos\Xiaoxuan Li.jpg"/>
          <p:cNvPicPr preferRelativeResize="0">
            <a:picLocks noChangeArrowheads="1"/>
          </p:cNvPicPr>
          <p:nvPr/>
        </p:nvPicPr>
        <p:blipFill rotWithShape="1">
          <a:blip r:embed="rId10" cstate="print">
            <a:extLst>
              <a:ext uri="{28A0092B-C50C-407E-A947-70E740481C1C}">
                <a14:useLocalDpi xmlns:a14="http://schemas.microsoft.com/office/drawing/2010/main" val="0"/>
              </a:ext>
            </a:extLst>
          </a:blip>
          <a:srcRect l="40844" t="26178" r="35346" b="41849"/>
          <a:stretch/>
        </p:blipFill>
        <p:spPr bwMode="auto">
          <a:xfrm>
            <a:off x="16127003" y="5872138"/>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5" name="Picture 31" descr="\\ascb-fileserver\share2\DORA\Advisory board\Advisory Board member photos\Satyajit Mayor.jpg"/>
          <p:cNvPicPr preferRelativeResize="0">
            <a:picLocks noChangeArrowheads="1"/>
          </p:cNvPicPr>
          <p:nvPr/>
        </p:nvPicPr>
        <p:blipFill rotWithShape="1">
          <a:blip r:embed="rId11" cstate="print">
            <a:extLst>
              <a:ext uri="{28A0092B-C50C-407E-A947-70E740481C1C}">
                <a14:useLocalDpi xmlns:a14="http://schemas.microsoft.com/office/drawing/2010/main" val="0"/>
              </a:ext>
            </a:extLst>
          </a:blip>
          <a:srcRect l="29046" t="15310" r="33701" b="29569"/>
          <a:stretch/>
        </p:blipFill>
        <p:spPr bwMode="auto">
          <a:xfrm>
            <a:off x="20347102" y="5810786"/>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6" name="Picture 32" descr="\\ascb-fileserver\share2\DORA\Advisory board\Advisory Board member photos\Valerie Mizrahi.jpg"/>
          <p:cNvPicPr preferRelativeResize="0">
            <a:picLocks noChangeArrowheads="1"/>
          </p:cNvPicPr>
          <p:nvPr/>
        </p:nvPicPr>
        <p:blipFill rotWithShape="1">
          <a:blip r:embed="rId12" cstate="print">
            <a:extLst>
              <a:ext uri="{28A0092B-C50C-407E-A947-70E740481C1C}">
                <a14:useLocalDpi xmlns:a14="http://schemas.microsoft.com/office/drawing/2010/main" val="0"/>
              </a:ext>
            </a:extLst>
          </a:blip>
          <a:srcRect l="6699" r="11426" b="44905"/>
          <a:stretch/>
        </p:blipFill>
        <p:spPr bwMode="auto">
          <a:xfrm>
            <a:off x="1428791" y="9744887"/>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57" name="Picture 33" descr="\\ascb-fileserver\share2\DORA\Advisory board\Advisory Board member photos\Ahmed Ogunlaj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71125" y="9744887"/>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1060" name="Picture 36" descr="\\ascb-fileserver\share2\DORA\Advisory board\Advisory Board member photos\Rhoda Wanyenze.jpg"/>
          <p:cNvPicPr preferRelativeResize="0">
            <a:picLocks noChangeArrowheads="1"/>
          </p:cNvPicPr>
          <p:nvPr/>
        </p:nvPicPr>
        <p:blipFill rotWithShape="1">
          <a:blip r:embed="rId14" cstate="print">
            <a:extLst>
              <a:ext uri="{28A0092B-C50C-407E-A947-70E740481C1C}">
                <a14:useLocalDpi xmlns:a14="http://schemas.microsoft.com/office/drawing/2010/main" val="0"/>
              </a:ext>
            </a:extLst>
          </a:blip>
          <a:srcRect t="5617" b="27221"/>
          <a:stretch/>
        </p:blipFill>
        <p:spPr bwMode="auto">
          <a:xfrm>
            <a:off x="14912103" y="9744887"/>
            <a:ext cx="2057400" cy="2057400"/>
          </a:xfrm>
          <a:prstGeom prst="ellipse">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p:cNvPicPr>
          <p:nvPr/>
        </p:nvPicPr>
        <p:blipFill>
          <a:blip r:embed="rId15"/>
          <a:stretch>
            <a:fillRect/>
          </a:stretch>
        </p:blipFill>
        <p:spPr>
          <a:xfrm>
            <a:off x="11559174" y="1563588"/>
            <a:ext cx="2057400" cy="2057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Rectangle 36"/>
          <p:cNvSpPr/>
          <p:nvPr/>
        </p:nvSpPr>
        <p:spPr>
          <a:xfrm>
            <a:off x="10696549" y="3717702"/>
            <a:ext cx="3773214" cy="2154436"/>
          </a:xfrm>
          <a:prstGeom prst="rect">
            <a:avLst/>
          </a:prstGeom>
        </p:spPr>
        <p:txBody>
          <a:bodyPr wrap="square">
            <a:spAutoFit/>
          </a:bodyPr>
          <a:lstStyle/>
          <a:p>
            <a:r>
              <a:rPr lang="en-US" b="0" dirty="0" err="1" smtClean="0"/>
              <a:t>Needhi</a:t>
            </a:r>
            <a:r>
              <a:rPr lang="en-US" b="0" dirty="0" smtClean="0"/>
              <a:t> </a:t>
            </a:r>
            <a:r>
              <a:rPr lang="en-US" b="0" dirty="0" err="1" smtClean="0"/>
              <a:t>Bhalla</a:t>
            </a:r>
            <a:endParaRPr lang="en-US" b="0" dirty="0" smtClean="0"/>
          </a:p>
          <a:p>
            <a:r>
              <a:rPr lang="en-US" sz="2600" b="0" dirty="0" smtClean="0"/>
              <a:t>University of California, Santa Cruz</a:t>
            </a:r>
          </a:p>
          <a:p>
            <a:r>
              <a:rPr lang="en-US" sz="2600" b="0" dirty="0" smtClean="0"/>
              <a:t>United States</a:t>
            </a:r>
          </a:p>
          <a:p>
            <a:endParaRPr lang="en-US" sz="2600" dirty="0"/>
          </a:p>
        </p:txBody>
      </p:sp>
      <p:pic>
        <p:nvPicPr>
          <p:cNvPr id="4" name="Picture 3"/>
          <p:cNvPicPr>
            <a:picLocks/>
          </p:cNvPicPr>
          <p:nvPr/>
        </p:nvPicPr>
        <p:blipFill>
          <a:blip r:embed="rId16"/>
          <a:stretch>
            <a:fillRect/>
          </a:stretch>
        </p:blipFill>
        <p:spPr>
          <a:xfrm>
            <a:off x="10241320" y="9731250"/>
            <a:ext cx="2057400" cy="2057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9" name="Rectangle 38"/>
          <p:cNvSpPr/>
          <p:nvPr/>
        </p:nvSpPr>
        <p:spPr>
          <a:xfrm>
            <a:off x="8635023" y="11872910"/>
            <a:ext cx="5290644" cy="1754326"/>
          </a:xfrm>
          <a:prstGeom prst="rect">
            <a:avLst/>
          </a:prstGeom>
        </p:spPr>
        <p:txBody>
          <a:bodyPr wrap="square">
            <a:spAutoFit/>
          </a:bodyPr>
          <a:lstStyle/>
          <a:p>
            <a:r>
              <a:rPr lang="en-US" b="0" dirty="0" smtClean="0"/>
              <a:t>Laura </a:t>
            </a:r>
            <a:r>
              <a:rPr lang="en-US" b="0" dirty="0" err="1" smtClean="0"/>
              <a:t>Rovelli</a:t>
            </a:r>
            <a:endParaRPr lang="en-US" b="0" dirty="0" smtClean="0"/>
          </a:p>
          <a:p>
            <a:r>
              <a:rPr lang="en-US" sz="2600" b="0" dirty="0" smtClean="0"/>
              <a:t>El </a:t>
            </a:r>
            <a:r>
              <a:rPr lang="en-US" sz="2600" b="0" dirty="0" err="1" smtClean="0"/>
              <a:t>Consejo</a:t>
            </a:r>
            <a:r>
              <a:rPr lang="en-US" sz="2600" b="0" dirty="0" smtClean="0"/>
              <a:t> </a:t>
            </a:r>
            <a:r>
              <a:rPr lang="en-US" sz="2600" b="0" dirty="0" err="1" smtClean="0"/>
              <a:t>Latinoamericano</a:t>
            </a:r>
            <a:r>
              <a:rPr lang="en-US" sz="2600" b="0" dirty="0" smtClean="0"/>
              <a:t> de </a:t>
            </a:r>
            <a:r>
              <a:rPr lang="en-US" sz="2600" b="0" dirty="0" err="1" smtClean="0"/>
              <a:t>Ciencias</a:t>
            </a:r>
            <a:r>
              <a:rPr lang="en-US" sz="2600" b="0" dirty="0" smtClean="0"/>
              <a:t> </a:t>
            </a:r>
            <a:r>
              <a:rPr lang="en-US" sz="2600" b="0" dirty="0" err="1" smtClean="0"/>
              <a:t>Sociales</a:t>
            </a:r>
            <a:r>
              <a:rPr lang="en-US" sz="2600" b="0" dirty="0" smtClean="0"/>
              <a:t> (CLACSO)</a:t>
            </a:r>
          </a:p>
          <a:p>
            <a:r>
              <a:rPr lang="en-US" sz="2600" b="0" dirty="0" smtClean="0"/>
              <a:t>Argentina</a:t>
            </a:r>
            <a:endParaRPr lang="en-US" sz="2600" dirty="0"/>
          </a:p>
        </p:txBody>
      </p:sp>
    </p:spTree>
    <p:extLst>
      <p:ext uri="{BB962C8B-B14F-4D97-AF65-F5344CB8AC3E}">
        <p14:creationId xmlns:p14="http://schemas.microsoft.com/office/powerpoint/2010/main" val="44501527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897" t="36595" r="-224" b="29901"/>
          <a:stretch/>
        </p:blipFill>
        <p:spPr>
          <a:xfrm>
            <a:off x="47530" y="26131"/>
            <a:ext cx="24384000" cy="5899023"/>
          </a:xfrm>
          <a:prstGeom prst="rect">
            <a:avLst/>
          </a:prstGeom>
        </p:spPr>
      </p:pic>
      <p:sp>
        <p:nvSpPr>
          <p:cNvPr id="120" name="Subtitle 2"/>
          <p:cNvSpPr txBox="1">
            <a:spLocks noGrp="1"/>
          </p:cNvSpPr>
          <p:nvPr>
            <p:ph type="subTitle" sz="quarter" idx="1"/>
          </p:nvPr>
        </p:nvSpPr>
        <p:spPr>
          <a:xfrm>
            <a:off x="2018585" y="10871201"/>
            <a:ext cx="20828001" cy="2514594"/>
          </a:xfrm>
          <a:prstGeom prst="rect">
            <a:avLst/>
          </a:prstGeom>
        </p:spPr>
        <p:txBody>
          <a:bodyPr>
            <a:normAutofit/>
          </a:bodyPr>
          <a:lstStyle/>
          <a:p>
            <a:pPr>
              <a:defRPr sz="4000"/>
            </a:pPr>
            <a:r>
              <a:rPr sz="4800" dirty="0">
                <a:latin typeface="Calibri" panose="020F0502020204030204" pitchFamily="34" charset="0"/>
                <a:cs typeface="Calibri" panose="020F0502020204030204" pitchFamily="34" charset="0"/>
              </a:rPr>
              <a:t>sfdora.org</a:t>
            </a:r>
          </a:p>
          <a:p>
            <a:pPr>
              <a:defRPr sz="4000"/>
            </a:pPr>
            <a:r>
              <a:rPr sz="4800" dirty="0">
                <a:latin typeface="Calibri" panose="020F0502020204030204" pitchFamily="34" charset="0"/>
                <a:cs typeface="Calibri" panose="020F0502020204030204" pitchFamily="34" charset="0"/>
              </a:rPr>
              <a:t>@</a:t>
            </a:r>
            <a:r>
              <a:rPr sz="4800" dirty="0" err="1">
                <a:latin typeface="Calibri" panose="020F0502020204030204" pitchFamily="34" charset="0"/>
                <a:cs typeface="Calibri" panose="020F0502020204030204" pitchFamily="34" charset="0"/>
              </a:rPr>
              <a:t>DORAssessment</a:t>
            </a:r>
            <a:endParaRPr sz="4800" dirty="0">
              <a:latin typeface="Calibri" panose="020F0502020204030204" pitchFamily="34" charset="0"/>
              <a:cs typeface="Calibri" panose="020F0502020204030204" pitchFamily="34" charset="0"/>
            </a:endParaRPr>
          </a:p>
        </p:txBody>
      </p:sp>
      <p:sp>
        <p:nvSpPr>
          <p:cNvPr id="122" name="Title 1"/>
          <p:cNvSpPr txBox="1">
            <a:spLocks noGrp="1"/>
          </p:cNvSpPr>
          <p:nvPr>
            <p:ph type="ctrTitle"/>
          </p:nvPr>
        </p:nvSpPr>
        <p:spPr>
          <a:xfrm>
            <a:off x="2018585" y="6945235"/>
            <a:ext cx="20828001" cy="2034566"/>
          </a:xfrm>
          <a:prstGeom prst="rect">
            <a:avLst/>
          </a:prstGeom>
        </p:spPr>
        <p:txBody>
          <a:bodyPr>
            <a:normAutofit fontScale="90000"/>
          </a:bodyPr>
          <a:lstStyle/>
          <a:p>
            <a:pPr defTabSz="800735">
              <a:defRPr sz="6208"/>
            </a:pPr>
            <a:r>
              <a:rPr sz="8800" dirty="0">
                <a:latin typeface="Calibri" pitchFamily="34" charset="0"/>
                <a:ea typeface="Roboto" pitchFamily="2" charset="0"/>
                <a:cs typeface="Calibri" pitchFamily="34" charset="0"/>
              </a:rPr>
              <a:t>Declaration On Research Assessment </a:t>
            </a:r>
            <a:r>
              <a:rPr dirty="0">
                <a:latin typeface="Calibri" pitchFamily="34" charset="0"/>
                <a:ea typeface="Roboto" pitchFamily="2" charset="0"/>
                <a:cs typeface="Calibri" pitchFamily="34" charset="0"/>
              </a:rPr>
              <a:t/>
            </a:r>
            <a:br>
              <a:rPr dirty="0">
                <a:latin typeface="Calibri" pitchFamily="34" charset="0"/>
                <a:ea typeface="Roboto" pitchFamily="2" charset="0"/>
                <a:cs typeface="Calibri" pitchFamily="34" charset="0"/>
              </a:rPr>
            </a:br>
            <a:r>
              <a:rPr dirty="0">
                <a:latin typeface="Calibri" pitchFamily="34" charset="0"/>
                <a:ea typeface="Roboto" pitchFamily="2" charset="0"/>
                <a:cs typeface="Calibri" pitchFamily="34" charset="0"/>
              </a:rPr>
              <a:t>Improving how research is assessed </a:t>
            </a:r>
          </a:p>
        </p:txBody>
      </p:sp>
      <p:pic>
        <p:nvPicPr>
          <p:cNvPr id="123" name="Picture 16" descr="Picture 16"/>
          <p:cNvPicPr>
            <a:picLocks noChangeAspect="1"/>
          </p:cNvPicPr>
          <p:nvPr/>
        </p:nvPicPr>
        <p:blipFill>
          <a:blip r:embed="rId4">
            <a:extLst/>
          </a:blip>
          <a:stretch>
            <a:fillRect/>
          </a:stretch>
        </p:blipFill>
        <p:spPr>
          <a:xfrm>
            <a:off x="9232780" y="11822937"/>
            <a:ext cx="609601" cy="609601"/>
          </a:xfrm>
          <a:prstGeom prst="rect">
            <a:avLst/>
          </a:prstGeom>
          <a:ln w="12700">
            <a:miter lim="400000"/>
          </a:ln>
        </p:spPr>
      </p:pic>
      <p:pic>
        <p:nvPicPr>
          <p:cNvPr id="7"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2554" y="3222448"/>
            <a:ext cx="7598893" cy="262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5811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0" y="415640"/>
            <a:ext cx="24384000" cy="1935126"/>
          </a:xfrm>
          <a:prstGeom prst="rect">
            <a:avLst/>
          </a:prstGeom>
        </p:spPr>
        <p:txBody>
          <a:bodyPr/>
          <a:lstStyle/>
          <a:p>
            <a:r>
              <a:rPr lang="en-GB" dirty="0" smtClean="0"/>
              <a:t>Why a Declaration?</a:t>
            </a:r>
            <a:endParaRPr dirty="0"/>
          </a:p>
        </p:txBody>
      </p:sp>
      <p:sp>
        <p:nvSpPr>
          <p:cNvPr id="126" name="Content Placeholder 2"/>
          <p:cNvSpPr txBox="1">
            <a:spLocks noGrp="1"/>
          </p:cNvSpPr>
          <p:nvPr>
            <p:ph type="body" idx="1"/>
          </p:nvPr>
        </p:nvSpPr>
        <p:spPr>
          <a:xfrm>
            <a:off x="1689100" y="2600148"/>
            <a:ext cx="21005800" cy="8524949"/>
          </a:xfrm>
          <a:prstGeom prst="rect">
            <a:avLst/>
          </a:prstGeom>
        </p:spPr>
        <p:txBody>
          <a:bodyPr anchor="t">
            <a:noAutofit/>
          </a:bodyPr>
          <a:lstStyle/>
          <a:p>
            <a:pPr>
              <a:buSzTx/>
            </a:pPr>
            <a:r>
              <a:rPr lang="en-GB" sz="5400" dirty="0" smtClean="0"/>
              <a:t>Addresses misuse </a:t>
            </a:r>
            <a:r>
              <a:rPr lang="en-GB" sz="5400" dirty="0"/>
              <a:t>of </a:t>
            </a:r>
            <a:r>
              <a:rPr lang="en-GB" sz="5400" dirty="0" smtClean="0"/>
              <a:t>journal-based metrics in hiring, promotion and funding decisions</a:t>
            </a:r>
            <a:endParaRPr lang="en-GB" sz="5400" dirty="0"/>
          </a:p>
          <a:p>
            <a:pPr>
              <a:buSzTx/>
            </a:pPr>
            <a:r>
              <a:rPr lang="en-GB" sz="5400" dirty="0" smtClean="0"/>
              <a:t>Draws attention to the problem and fosters progressive solutions</a:t>
            </a:r>
          </a:p>
          <a:p>
            <a:pPr>
              <a:buSzTx/>
            </a:pPr>
            <a:r>
              <a:rPr lang="en-GB" sz="5400" dirty="0" smtClean="0"/>
              <a:t>Demonstrates community support for change</a:t>
            </a:r>
            <a:endParaRPr lang="en-GB" sz="5400" dirty="0"/>
          </a:p>
        </p:txBody>
      </p:sp>
      <p:sp>
        <p:nvSpPr>
          <p:cNvPr id="5" name="TextBox 4"/>
          <p:cNvSpPr txBox="1"/>
          <p:nvPr/>
        </p:nvSpPr>
        <p:spPr>
          <a:xfrm>
            <a:off x="1689100" y="8686094"/>
            <a:ext cx="15443973"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4800" dirty="0" smtClean="0">
                <a:latin typeface="Calibri" pitchFamily="34" charset="0"/>
                <a:ea typeface="Roboto" pitchFamily="2" charset="0"/>
                <a:cs typeface="Calibri" pitchFamily="34" charset="0"/>
              </a:rPr>
              <a:t>July 2020</a:t>
            </a:r>
            <a:r>
              <a:rPr kumimoji="0" lang="en-US" sz="4800" i="0" strike="noStrike" cap="none" spc="0" normalizeH="0" baseline="0" dirty="0" smtClean="0">
                <a:ln>
                  <a:noFill/>
                </a:ln>
                <a:solidFill>
                  <a:srgbClr val="FFFFFF"/>
                </a:solidFill>
                <a:effectLst/>
                <a:uFillTx/>
                <a:latin typeface="Calibri" pitchFamily="34" charset="0"/>
                <a:ea typeface="Roboto" pitchFamily="2" charset="0"/>
                <a:cs typeface="Calibri" pitchFamily="34" charset="0"/>
                <a:sym typeface="Helvetica Neue"/>
              </a:rPr>
              <a:t>:</a:t>
            </a:r>
            <a:r>
              <a:rPr lang="en-US" sz="4800" dirty="0" smtClean="0">
                <a:latin typeface="Calibri" pitchFamily="34" charset="0"/>
                <a:ea typeface="Roboto" pitchFamily="2" charset="0"/>
                <a:cs typeface="Calibri" pitchFamily="34" charset="0"/>
              </a:rPr>
              <a:t> </a:t>
            </a:r>
          </a:p>
          <a:p>
            <a:pPr marL="0" marR="0" indent="0" algn="l" defTabSz="8255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smtClean="0">
                <a:ln>
                  <a:noFill/>
                </a:ln>
                <a:solidFill>
                  <a:srgbClr val="FFFFFF"/>
                </a:solidFill>
                <a:effectLst/>
                <a:uFillTx/>
                <a:latin typeface="Calibri" pitchFamily="34" charset="0"/>
                <a:ea typeface="Roboto" pitchFamily="2" charset="0"/>
                <a:cs typeface="Calibri" pitchFamily="34" charset="0"/>
                <a:sym typeface="Helvetica Neue"/>
              </a:rPr>
              <a:t>Signed</a:t>
            </a:r>
            <a:r>
              <a:rPr kumimoji="0" lang="en-US" sz="4800" b="0" i="0" u="none" strike="noStrike" cap="none" spc="0" normalizeH="0" dirty="0" smtClean="0">
                <a:ln>
                  <a:noFill/>
                </a:ln>
                <a:solidFill>
                  <a:srgbClr val="FFFFFF"/>
                </a:solidFill>
                <a:effectLst/>
                <a:uFillTx/>
                <a:latin typeface="Calibri" pitchFamily="34" charset="0"/>
                <a:ea typeface="Roboto" pitchFamily="2" charset="0"/>
                <a:cs typeface="Calibri" pitchFamily="34" charset="0"/>
                <a:sym typeface="Helvetica Neue"/>
              </a:rPr>
              <a:t> by </a:t>
            </a:r>
            <a:r>
              <a:rPr kumimoji="0" lang="en-US" sz="4800" b="0" i="0" u="none" strike="noStrike" cap="none" spc="0" normalizeH="0" baseline="0" dirty="0" smtClean="0">
                <a:ln>
                  <a:noFill/>
                </a:ln>
                <a:solidFill>
                  <a:srgbClr val="FFFFFF"/>
                </a:solidFill>
                <a:effectLst/>
                <a:uFillTx/>
                <a:latin typeface="Calibri" pitchFamily="34" charset="0"/>
                <a:ea typeface="Roboto" pitchFamily="2" charset="0"/>
                <a:cs typeface="Calibri" pitchFamily="34" charset="0"/>
                <a:sym typeface="Helvetica Neue"/>
              </a:rPr>
              <a:t>&gt;19,75</a:t>
            </a:r>
            <a:r>
              <a:rPr kumimoji="0" lang="en-US" sz="4800" b="0" i="0" u="none" strike="noStrike" cap="none" spc="0" normalizeH="0" dirty="0" smtClean="0">
                <a:ln>
                  <a:noFill/>
                </a:ln>
                <a:solidFill>
                  <a:srgbClr val="FFFFFF"/>
                </a:solidFill>
                <a:effectLst/>
                <a:uFillTx/>
                <a:latin typeface="Calibri" pitchFamily="34" charset="0"/>
                <a:ea typeface="Roboto" pitchFamily="2" charset="0"/>
                <a:cs typeface="Calibri" pitchFamily="34" charset="0"/>
                <a:sym typeface="Helvetica Neue"/>
              </a:rPr>
              <a:t> organizations and &gt;16,000 individuals</a:t>
            </a:r>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0" y="436422"/>
            <a:ext cx="24384000" cy="1935126"/>
          </a:xfrm>
          <a:prstGeom prst="rect">
            <a:avLst/>
          </a:prstGeom>
        </p:spPr>
        <p:txBody>
          <a:bodyPr>
            <a:normAutofit/>
          </a:bodyPr>
          <a:lstStyle>
            <a:lvl1pPr>
              <a:defRPr sz="7800"/>
            </a:lvl1pPr>
          </a:lstStyle>
          <a:p>
            <a:r>
              <a:rPr lang="en-GB" dirty="0" smtClean="0"/>
              <a:t>Meaningful Assessment Improves Research</a:t>
            </a:r>
            <a:endParaRPr dirty="0"/>
          </a:p>
        </p:txBody>
      </p:sp>
      <p:sp>
        <p:nvSpPr>
          <p:cNvPr id="170" name="Content Placeholder 2"/>
          <p:cNvSpPr txBox="1">
            <a:spLocks noGrp="1"/>
          </p:cNvSpPr>
          <p:nvPr>
            <p:ph type="body" idx="1"/>
          </p:nvPr>
        </p:nvSpPr>
        <p:spPr>
          <a:xfrm>
            <a:off x="1689100" y="2724298"/>
            <a:ext cx="21005800" cy="6191102"/>
          </a:xfrm>
          <a:prstGeom prst="rect">
            <a:avLst/>
          </a:prstGeom>
        </p:spPr>
        <p:txBody>
          <a:bodyPr numCol="1" anchor="t">
            <a:normAutofit/>
          </a:bodyPr>
          <a:lstStyle/>
          <a:p>
            <a:pPr>
              <a:spcBef>
                <a:spcPts val="1300"/>
              </a:spcBef>
              <a:buSzPct val="100000"/>
              <a:defRPr sz="5600"/>
            </a:pPr>
            <a:r>
              <a:rPr lang="en-GB" dirty="0" smtClean="0"/>
              <a:t>Promotes </a:t>
            </a:r>
            <a:r>
              <a:rPr lang="en-GB" dirty="0"/>
              <a:t>value of </a:t>
            </a:r>
            <a:r>
              <a:rPr lang="en-GB" dirty="0" smtClean="0"/>
              <a:t>all scholarly outputs </a:t>
            </a:r>
          </a:p>
          <a:p>
            <a:pPr>
              <a:spcBef>
                <a:spcPts val="1300"/>
              </a:spcBef>
              <a:buSzPct val="100000"/>
              <a:defRPr sz="5600"/>
            </a:pPr>
            <a:endParaRPr lang="en-GB" dirty="0" smtClean="0"/>
          </a:p>
          <a:p>
            <a:pPr>
              <a:spcBef>
                <a:spcPts val="1300"/>
              </a:spcBef>
              <a:buSzPct val="100000"/>
              <a:defRPr sz="5600"/>
            </a:pPr>
            <a:endParaRPr lang="en-GB" dirty="0"/>
          </a:p>
          <a:p>
            <a:pPr marL="0" indent="0">
              <a:spcBef>
                <a:spcPts val="1300"/>
              </a:spcBef>
              <a:buSzPct val="100000"/>
              <a:buNone/>
              <a:defRPr sz="5600"/>
            </a:pPr>
            <a:endParaRPr lang="en-GB" dirty="0"/>
          </a:p>
          <a:p>
            <a:pPr marL="0" indent="0">
              <a:spcBef>
                <a:spcPts val="1300"/>
              </a:spcBef>
              <a:buSzPct val="100000"/>
              <a:buNone/>
              <a:defRPr sz="5600"/>
            </a:pPr>
            <a:endParaRPr lang="en-GB" sz="1200" dirty="0" smtClean="0"/>
          </a:p>
          <a:p>
            <a:pPr>
              <a:spcBef>
                <a:spcPts val="1300"/>
              </a:spcBef>
              <a:buSzPct val="100000"/>
              <a:defRPr sz="5600"/>
            </a:pPr>
            <a:r>
              <a:rPr lang="en-GB" dirty="0" smtClean="0"/>
              <a:t>Focuses </a:t>
            </a:r>
            <a:r>
              <a:rPr lang="en-GB" dirty="0"/>
              <a:t>on the merits of the </a:t>
            </a:r>
            <a:r>
              <a:rPr lang="en-GB" dirty="0" smtClean="0"/>
              <a:t>work</a:t>
            </a:r>
          </a:p>
        </p:txBody>
      </p:sp>
      <p:sp>
        <p:nvSpPr>
          <p:cNvPr id="6" name="Content Placeholder 2"/>
          <p:cNvSpPr txBox="1">
            <a:spLocks/>
          </p:cNvSpPr>
          <p:nvPr/>
        </p:nvSpPr>
        <p:spPr>
          <a:xfrm>
            <a:off x="2215572" y="3915790"/>
            <a:ext cx="16903701" cy="2838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lvl="1">
              <a:spcBef>
                <a:spcPts val="1300"/>
              </a:spcBef>
              <a:buSzPct val="100000"/>
              <a:buFont typeface="Calibri" pitchFamily="34" charset="0"/>
              <a:buChar char="‒"/>
              <a:defRPr sz="5600"/>
            </a:pPr>
            <a:r>
              <a:rPr lang="en-GB" sz="3600" dirty="0" smtClean="0"/>
              <a:t>Journal articles </a:t>
            </a:r>
            <a:endParaRPr lang="en-GB" sz="3600" dirty="0"/>
          </a:p>
          <a:p>
            <a:pPr lvl="1">
              <a:spcBef>
                <a:spcPts val="1300"/>
              </a:spcBef>
              <a:buSzPct val="100000"/>
              <a:buFont typeface="Calibri" pitchFamily="34" charset="0"/>
              <a:buChar char="‒"/>
              <a:defRPr sz="5600"/>
            </a:pPr>
            <a:r>
              <a:rPr lang="en-GB" sz="3600" dirty="0" smtClean="0"/>
              <a:t>Preprints</a:t>
            </a:r>
          </a:p>
          <a:p>
            <a:pPr lvl="1">
              <a:spcBef>
                <a:spcPts val="1300"/>
              </a:spcBef>
              <a:buSzPct val="100000"/>
              <a:buFont typeface="Calibri" pitchFamily="34" charset="0"/>
              <a:buChar char="‒"/>
              <a:defRPr sz="5600"/>
            </a:pPr>
            <a:r>
              <a:rPr lang="en-GB" sz="3600" dirty="0" smtClean="0"/>
              <a:t>Datasets</a:t>
            </a:r>
          </a:p>
          <a:p>
            <a:pPr lvl="1">
              <a:spcBef>
                <a:spcPts val="1300"/>
              </a:spcBef>
              <a:buSzPct val="100000"/>
              <a:buFont typeface="Calibri" pitchFamily="34" charset="0"/>
              <a:buChar char="‒"/>
              <a:defRPr sz="5600"/>
            </a:pPr>
            <a:r>
              <a:rPr lang="en-GB" sz="3600" dirty="0" smtClean="0"/>
              <a:t>Software</a:t>
            </a:r>
          </a:p>
          <a:p>
            <a:pPr lvl="1">
              <a:spcBef>
                <a:spcPts val="1300"/>
              </a:spcBef>
              <a:buSzPct val="100000"/>
              <a:buFont typeface="Calibri" pitchFamily="34" charset="0"/>
              <a:buChar char="‒"/>
              <a:defRPr sz="5600"/>
            </a:pPr>
            <a:r>
              <a:rPr lang="en-GB" sz="3600" dirty="0" smtClean="0"/>
              <a:t>Protocols</a:t>
            </a:r>
          </a:p>
          <a:p>
            <a:pPr lvl="1">
              <a:spcBef>
                <a:spcPts val="1300"/>
              </a:spcBef>
              <a:buSzPct val="100000"/>
              <a:buFont typeface="Calibri" pitchFamily="34" charset="0"/>
              <a:buChar char="‒"/>
              <a:defRPr sz="5600"/>
            </a:pPr>
            <a:r>
              <a:rPr lang="en-GB" sz="3600" dirty="0" smtClean="0"/>
              <a:t>Research materials</a:t>
            </a:r>
          </a:p>
          <a:p>
            <a:pPr lvl="1">
              <a:spcBef>
                <a:spcPts val="1300"/>
              </a:spcBef>
              <a:buSzPct val="100000"/>
              <a:buFont typeface="Calibri" pitchFamily="34" charset="0"/>
              <a:buChar char="‒"/>
              <a:defRPr sz="5600"/>
            </a:pPr>
            <a:r>
              <a:rPr lang="en-GB" sz="3600" dirty="0" smtClean="0"/>
              <a:t> Well-trained researchers</a:t>
            </a:r>
          </a:p>
          <a:p>
            <a:pPr lvl="1">
              <a:spcBef>
                <a:spcPts val="1300"/>
              </a:spcBef>
              <a:buSzPct val="100000"/>
              <a:buFont typeface="Calibri" pitchFamily="34" charset="0"/>
              <a:buChar char="‒"/>
              <a:defRPr sz="5600"/>
            </a:pPr>
            <a:r>
              <a:rPr lang="en-GB" sz="3600" dirty="0" smtClean="0"/>
              <a:t>Societal outcomes and policy changes</a:t>
            </a:r>
            <a:endParaRPr lang="en-GB" sz="3600" dirty="0"/>
          </a:p>
        </p:txBody>
      </p:sp>
      <p:sp>
        <p:nvSpPr>
          <p:cNvPr id="7" name="Content Placeholder 2"/>
          <p:cNvSpPr txBox="1">
            <a:spLocks/>
          </p:cNvSpPr>
          <p:nvPr/>
        </p:nvSpPr>
        <p:spPr>
          <a:xfrm>
            <a:off x="2215570" y="8291945"/>
            <a:ext cx="16384155" cy="2838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anchor="t">
            <a:no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FFFFFF"/>
                </a:solidFill>
                <a:uFillTx/>
                <a:latin typeface="Calibri"/>
                <a:ea typeface="Calibri"/>
                <a:cs typeface="Calibri"/>
                <a:sym typeface="Calibri"/>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lvl="1">
              <a:spcBef>
                <a:spcPts val="1300"/>
              </a:spcBef>
              <a:buSzPct val="100000"/>
              <a:buFont typeface="Calibri" pitchFamily="34" charset="0"/>
              <a:buChar char="‒"/>
              <a:defRPr sz="5600"/>
            </a:pPr>
            <a:r>
              <a:rPr lang="en-GB" sz="3600" dirty="0" smtClean="0"/>
              <a:t>Reduces JIF-chasing</a:t>
            </a:r>
            <a:endParaRPr lang="en-GB" sz="3600" dirty="0"/>
          </a:p>
          <a:p>
            <a:pPr lvl="1">
              <a:spcBef>
                <a:spcPts val="1300"/>
              </a:spcBef>
              <a:buSzPct val="100000"/>
              <a:buFont typeface="Calibri" pitchFamily="34" charset="0"/>
              <a:buChar char="‒"/>
              <a:defRPr sz="5600"/>
            </a:pPr>
            <a:r>
              <a:rPr lang="en-GB" sz="3600" dirty="0" smtClean="0"/>
              <a:t>Facilitates Open Science practices</a:t>
            </a:r>
          </a:p>
          <a:p>
            <a:pPr lvl="1">
              <a:spcBef>
                <a:spcPts val="1300"/>
              </a:spcBef>
              <a:buSzPct val="100000"/>
              <a:buFont typeface="Calibri" pitchFamily="34" charset="0"/>
              <a:buChar char="‒"/>
              <a:defRPr sz="5600"/>
            </a:pPr>
            <a:r>
              <a:rPr lang="en-GB" sz="3600" dirty="0" smtClean="0"/>
              <a:t>Improves rigor and reliability</a:t>
            </a:r>
          </a:p>
          <a:p>
            <a:pPr lvl="1">
              <a:spcBef>
                <a:spcPts val="1300"/>
              </a:spcBef>
              <a:buSzPct val="100000"/>
              <a:buFont typeface="Calibri" pitchFamily="34" charset="0"/>
              <a:buChar char="‒"/>
              <a:defRPr sz="5600"/>
            </a:pPr>
            <a:r>
              <a:rPr lang="en-GB" sz="3600" dirty="0" smtClean="0"/>
              <a:t>Enhances collaboration</a:t>
            </a:r>
          </a:p>
          <a:p>
            <a:pPr marL="635000" lvl="1" indent="0">
              <a:spcBef>
                <a:spcPts val="1300"/>
              </a:spcBef>
              <a:buSzPct val="100000"/>
              <a:buNone/>
              <a:defRPr sz="5600"/>
            </a:pPr>
            <a:endParaRPr lang="en-GB" sz="3600" dirty="0"/>
          </a:p>
        </p:txBody>
      </p:sp>
      <p:pic>
        <p:nvPicPr>
          <p:cNvPr id="8" name="Picture 2" descr="C:\Users\ahatch\Desktop\dora-logo 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08825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0" y="415640"/>
            <a:ext cx="24384000" cy="1935126"/>
          </a:xfrm>
          <a:prstGeom prst="rect">
            <a:avLst/>
          </a:prstGeom>
        </p:spPr>
        <p:txBody>
          <a:bodyPr/>
          <a:lstStyle/>
          <a:p>
            <a:r>
              <a:rPr lang="en-GB" dirty="0" smtClean="0"/>
              <a:t>DORA’s vision</a:t>
            </a:r>
            <a:endParaRPr dirty="0"/>
          </a:p>
        </p:txBody>
      </p:sp>
      <p:sp>
        <p:nvSpPr>
          <p:cNvPr id="126" name="Content Placeholder 2"/>
          <p:cNvSpPr txBox="1">
            <a:spLocks noGrp="1"/>
          </p:cNvSpPr>
          <p:nvPr>
            <p:ph type="body" idx="1"/>
          </p:nvPr>
        </p:nvSpPr>
        <p:spPr>
          <a:xfrm>
            <a:off x="1306327" y="2532910"/>
            <a:ext cx="21489878" cy="8920247"/>
          </a:xfrm>
          <a:prstGeom prst="rect">
            <a:avLst/>
          </a:prstGeom>
        </p:spPr>
        <p:txBody>
          <a:bodyPr anchor="t">
            <a:normAutofit/>
          </a:bodyPr>
          <a:lstStyle/>
          <a:p>
            <a:pPr marL="0" indent="0">
              <a:spcBef>
                <a:spcPts val="0"/>
              </a:spcBef>
              <a:spcAft>
                <a:spcPts val="1200"/>
              </a:spcAft>
              <a:buSzTx/>
              <a:buNone/>
            </a:pPr>
            <a:r>
              <a:rPr lang="en-US" sz="6600" dirty="0" smtClean="0"/>
              <a:t>Advance practical and robust approaches to improve how research globally and across all scholarly disciplines</a:t>
            </a:r>
          </a:p>
          <a:p>
            <a:pPr marL="0" indent="0">
              <a:spcBef>
                <a:spcPts val="0"/>
              </a:spcBef>
              <a:spcAft>
                <a:spcPts val="1200"/>
              </a:spcAft>
              <a:buSzTx/>
              <a:buNone/>
            </a:pPr>
            <a:endParaRPr lang="en-GB" dirty="0"/>
          </a:p>
          <a:p>
            <a:pPr marL="0" indent="0">
              <a:spcBef>
                <a:spcPts val="0"/>
              </a:spcBef>
              <a:spcAft>
                <a:spcPts val="1200"/>
              </a:spcAft>
              <a:buSzTx/>
              <a:buNone/>
            </a:pPr>
            <a:r>
              <a:rPr lang="en-GB" dirty="0" smtClean="0"/>
              <a:t>The declaration provides recommendations to </a:t>
            </a:r>
            <a:r>
              <a:rPr lang="en-GB" dirty="0"/>
              <a:t>stimulate positive action by: </a:t>
            </a:r>
          </a:p>
          <a:p>
            <a:pPr lvl="1">
              <a:spcBef>
                <a:spcPts val="0"/>
              </a:spcBef>
              <a:spcAft>
                <a:spcPts val="1200"/>
              </a:spcAft>
              <a:buSzTx/>
            </a:pPr>
            <a:r>
              <a:rPr lang="en-GB" dirty="0" smtClean="0"/>
              <a:t>Funders</a:t>
            </a:r>
          </a:p>
          <a:p>
            <a:pPr lvl="1">
              <a:spcBef>
                <a:spcPts val="0"/>
              </a:spcBef>
              <a:spcAft>
                <a:spcPts val="1200"/>
              </a:spcAft>
              <a:buSzTx/>
            </a:pPr>
            <a:r>
              <a:rPr lang="en-GB" dirty="0" smtClean="0"/>
              <a:t>Research institutions</a:t>
            </a:r>
          </a:p>
          <a:p>
            <a:pPr lvl="1">
              <a:spcBef>
                <a:spcPts val="0"/>
              </a:spcBef>
              <a:spcAft>
                <a:spcPts val="1200"/>
              </a:spcAft>
              <a:buSzTx/>
            </a:pPr>
            <a:r>
              <a:rPr lang="en-GB" dirty="0" smtClean="0"/>
              <a:t>Publishers</a:t>
            </a:r>
          </a:p>
          <a:p>
            <a:pPr lvl="1">
              <a:spcBef>
                <a:spcPts val="0"/>
              </a:spcBef>
              <a:spcAft>
                <a:spcPts val="1200"/>
              </a:spcAft>
              <a:buSzTx/>
            </a:pPr>
            <a:r>
              <a:rPr lang="en-GB" dirty="0" smtClean="0"/>
              <a:t>Metrics providers</a:t>
            </a:r>
          </a:p>
          <a:p>
            <a:pPr lvl="1">
              <a:spcBef>
                <a:spcPts val="0"/>
              </a:spcBef>
              <a:spcAft>
                <a:spcPts val="1200"/>
              </a:spcAft>
              <a:buSzTx/>
            </a:pPr>
            <a:r>
              <a:rPr lang="en-GB" dirty="0" smtClean="0"/>
              <a:t>Researchers</a:t>
            </a:r>
            <a:endParaRPr sz="4300" dirty="0"/>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60870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0" y="358580"/>
            <a:ext cx="24384000" cy="1935126"/>
          </a:xfrm>
          <a:prstGeom prst="rect">
            <a:avLst/>
          </a:prstGeom>
        </p:spPr>
        <p:txBody>
          <a:bodyPr>
            <a:normAutofit/>
          </a:bodyPr>
          <a:lstStyle>
            <a:lvl1pPr>
              <a:defRPr sz="7800"/>
            </a:lvl1pPr>
          </a:lstStyle>
          <a:p>
            <a:r>
              <a:rPr lang="en-GB" sz="9600" dirty="0" smtClean="0"/>
              <a:t>DORA’s Objectives</a:t>
            </a:r>
            <a:endParaRPr sz="9600" dirty="0"/>
          </a:p>
        </p:txBody>
      </p:sp>
      <p:sp>
        <p:nvSpPr>
          <p:cNvPr id="170" name="Content Placeholder 2"/>
          <p:cNvSpPr txBox="1">
            <a:spLocks noGrp="1"/>
          </p:cNvSpPr>
          <p:nvPr>
            <p:ph type="body" idx="1"/>
          </p:nvPr>
        </p:nvSpPr>
        <p:spPr>
          <a:xfrm>
            <a:off x="1689100" y="2389726"/>
            <a:ext cx="21005800" cy="9296400"/>
          </a:xfrm>
          <a:prstGeom prst="rect">
            <a:avLst/>
          </a:prstGeom>
        </p:spPr>
        <p:txBody>
          <a:bodyPr anchor="t">
            <a:normAutofit fontScale="85000" lnSpcReduction="20000"/>
          </a:bodyPr>
          <a:lstStyle/>
          <a:p>
            <a:pPr marL="0" indent="0">
              <a:spcBef>
                <a:spcPts val="1300"/>
              </a:spcBef>
              <a:buNone/>
              <a:defRPr sz="5600"/>
            </a:pPr>
            <a:r>
              <a:rPr lang="en-US" sz="7100" b="1" dirty="0" smtClean="0"/>
              <a:t>Raise awareness</a:t>
            </a:r>
          </a:p>
          <a:p>
            <a:pPr marL="635000" lvl="1" indent="0">
              <a:spcBef>
                <a:spcPts val="1300"/>
              </a:spcBef>
              <a:spcAft>
                <a:spcPts val="400"/>
              </a:spcAft>
              <a:buNone/>
              <a:defRPr sz="5600"/>
            </a:pPr>
            <a:r>
              <a:rPr lang="en-US" sz="5200" dirty="0" smtClean="0"/>
              <a:t>Call attention to new tools and processes in research assessment and the responsible use of metrics the align with core academic values and promote consistency and transparency in decision making.</a:t>
            </a:r>
          </a:p>
          <a:p>
            <a:pPr marL="0" indent="0">
              <a:spcBef>
                <a:spcPts val="1300"/>
              </a:spcBef>
              <a:buNone/>
              <a:defRPr sz="5600"/>
            </a:pPr>
            <a:r>
              <a:rPr lang="en-US" sz="7100" b="1" dirty="0" smtClean="0"/>
              <a:t>Facilitate implementation</a:t>
            </a:r>
          </a:p>
          <a:p>
            <a:pPr marL="635000" lvl="1" indent="0">
              <a:spcBef>
                <a:spcPts val="1300"/>
              </a:spcBef>
              <a:spcAft>
                <a:spcPts val="400"/>
              </a:spcAft>
              <a:buNone/>
              <a:defRPr sz="5600"/>
            </a:pPr>
            <a:r>
              <a:rPr lang="en-US" sz="5200" dirty="0" smtClean="0"/>
              <a:t>Aid development of new policies and practices for hiring, promotion, and funding decisions.</a:t>
            </a:r>
          </a:p>
          <a:p>
            <a:pPr marL="0" indent="0">
              <a:spcBef>
                <a:spcPts val="1300"/>
              </a:spcBef>
              <a:buNone/>
              <a:defRPr sz="5600"/>
            </a:pPr>
            <a:r>
              <a:rPr lang="en-US" sz="7100" b="1" dirty="0" smtClean="0"/>
              <a:t>Catalyze change</a:t>
            </a:r>
          </a:p>
          <a:p>
            <a:pPr marL="635000" lvl="1" indent="0">
              <a:spcBef>
                <a:spcPts val="1300"/>
              </a:spcBef>
              <a:spcAft>
                <a:spcPts val="400"/>
              </a:spcAft>
              <a:buNone/>
              <a:defRPr sz="5600"/>
            </a:pPr>
            <a:r>
              <a:rPr lang="en-US" sz="5200" dirty="0" smtClean="0"/>
              <a:t>Spread research assessment reform broadly by working across scholarly disciplines and globally.</a:t>
            </a:r>
          </a:p>
          <a:p>
            <a:pPr marL="0" indent="0">
              <a:spcBef>
                <a:spcPts val="1300"/>
              </a:spcBef>
              <a:buNone/>
              <a:defRPr sz="5600"/>
            </a:pPr>
            <a:r>
              <a:rPr lang="en-US" sz="7100" b="1" dirty="0" smtClean="0"/>
              <a:t>Improve equity</a:t>
            </a:r>
          </a:p>
          <a:p>
            <a:pPr marL="635000" lvl="1" indent="0">
              <a:spcBef>
                <a:spcPts val="1300"/>
              </a:spcBef>
              <a:buNone/>
              <a:defRPr sz="5600"/>
            </a:pPr>
            <a:r>
              <a:rPr lang="en-US" sz="5200" dirty="0" smtClean="0"/>
              <a:t>Call for broader representation of researchers in the design of research assessment practices that directly address the structural inequalities in academia.</a:t>
            </a:r>
            <a:endParaRPr sz="5200" dirty="0"/>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0" y="358580"/>
            <a:ext cx="24384000" cy="1935126"/>
          </a:xfrm>
          <a:prstGeom prst="rect">
            <a:avLst/>
          </a:prstGeom>
        </p:spPr>
        <p:txBody>
          <a:bodyPr>
            <a:normAutofit/>
          </a:bodyPr>
          <a:lstStyle>
            <a:lvl1pPr>
              <a:defRPr sz="7800"/>
            </a:lvl1pPr>
          </a:lstStyle>
          <a:p>
            <a:r>
              <a:rPr lang="en-GB" sz="9600" dirty="0" smtClean="0"/>
              <a:t>DORA’s Approaches</a:t>
            </a:r>
            <a:endParaRPr sz="9600" dirty="0"/>
          </a:p>
        </p:txBody>
      </p:sp>
      <p:sp>
        <p:nvSpPr>
          <p:cNvPr id="170" name="Content Placeholder 2"/>
          <p:cNvSpPr txBox="1">
            <a:spLocks noGrp="1"/>
          </p:cNvSpPr>
          <p:nvPr>
            <p:ph type="body" idx="1"/>
          </p:nvPr>
        </p:nvSpPr>
        <p:spPr>
          <a:xfrm>
            <a:off x="1689099" y="2244683"/>
            <a:ext cx="21927645" cy="10480752"/>
          </a:xfrm>
          <a:prstGeom prst="rect">
            <a:avLst/>
          </a:prstGeom>
        </p:spPr>
        <p:txBody>
          <a:bodyPr anchor="t">
            <a:normAutofit fontScale="62500" lnSpcReduction="20000"/>
          </a:bodyPr>
          <a:lstStyle/>
          <a:p>
            <a:pPr marL="0" indent="0">
              <a:spcBef>
                <a:spcPts val="1300"/>
              </a:spcBef>
              <a:buNone/>
              <a:defRPr sz="5600"/>
            </a:pPr>
            <a:r>
              <a:rPr lang="en-US" sz="8600" b="1" dirty="0" smtClean="0"/>
              <a:t>Community engagement</a:t>
            </a:r>
          </a:p>
          <a:p>
            <a:pPr marL="635000" lvl="1" indent="0">
              <a:spcBef>
                <a:spcPts val="1300"/>
              </a:spcBef>
              <a:spcAft>
                <a:spcPts val="400"/>
              </a:spcAft>
              <a:buNone/>
              <a:defRPr sz="5600"/>
            </a:pPr>
            <a:r>
              <a:rPr lang="en-US" sz="6300" dirty="0" smtClean="0"/>
              <a:t>Publish blogs, organize community interviews, and give presentations on research assessment.</a:t>
            </a:r>
          </a:p>
          <a:p>
            <a:pPr marL="0" indent="0">
              <a:spcBef>
                <a:spcPts val="1300"/>
              </a:spcBef>
              <a:buNone/>
              <a:defRPr sz="5600"/>
            </a:pPr>
            <a:r>
              <a:rPr lang="en-US" sz="8600" b="1" dirty="0" smtClean="0"/>
              <a:t>Resource development</a:t>
            </a:r>
          </a:p>
          <a:p>
            <a:pPr marL="635000" lvl="1" indent="0">
              <a:spcBef>
                <a:spcPts val="1300"/>
              </a:spcBef>
              <a:spcAft>
                <a:spcPts val="400"/>
              </a:spcAft>
              <a:buNone/>
              <a:defRPr sz="5600"/>
            </a:pPr>
            <a:r>
              <a:rPr lang="en-US" sz="6300" dirty="0" smtClean="0"/>
              <a:t>Curate collections of good practices, create slide presentation to help individuals initiate local conversations about change, and publish commentaries to provide additional guidance for stakeholders.</a:t>
            </a:r>
          </a:p>
          <a:p>
            <a:pPr marL="0" indent="0">
              <a:spcBef>
                <a:spcPts val="1300"/>
              </a:spcBef>
              <a:buNone/>
              <a:defRPr sz="5600"/>
            </a:pPr>
            <a:r>
              <a:rPr lang="en-US" sz="8600" b="1" dirty="0" smtClean="0"/>
              <a:t>Partnership</a:t>
            </a:r>
          </a:p>
          <a:p>
            <a:pPr marL="635000" lvl="1" indent="0">
              <a:spcBef>
                <a:spcPts val="1300"/>
              </a:spcBef>
              <a:spcAft>
                <a:spcPts val="400"/>
              </a:spcAft>
              <a:buNone/>
              <a:defRPr sz="5600"/>
            </a:pPr>
            <a:r>
              <a:rPr lang="en-US" sz="6300" dirty="0" smtClean="0"/>
              <a:t>Work with other organizations that share our desire to reform research assessment. </a:t>
            </a:r>
          </a:p>
          <a:p>
            <a:pPr marL="0" indent="0">
              <a:spcBef>
                <a:spcPts val="1300"/>
              </a:spcBef>
              <a:buNone/>
              <a:defRPr sz="5600"/>
            </a:pPr>
            <a:r>
              <a:rPr lang="en-US" sz="8600" b="1" dirty="0" smtClean="0"/>
              <a:t>Advising</a:t>
            </a:r>
          </a:p>
          <a:p>
            <a:pPr marL="635000" lvl="1" indent="0">
              <a:spcBef>
                <a:spcPts val="1300"/>
              </a:spcBef>
              <a:buNone/>
              <a:defRPr sz="5600"/>
            </a:pPr>
            <a:r>
              <a:rPr lang="en-US" sz="6300" dirty="0" smtClean="0"/>
              <a:t>Advise academic institutions and funders seeking to review and revise their research assessment policies and practices.</a:t>
            </a:r>
          </a:p>
          <a:p>
            <a:pPr marL="0" indent="0">
              <a:spcBef>
                <a:spcPts val="1300"/>
              </a:spcBef>
              <a:buNone/>
              <a:defRPr sz="5600"/>
            </a:pPr>
            <a:r>
              <a:rPr lang="en-US" sz="8600" b="1" dirty="0" smtClean="0"/>
              <a:t>Convening</a:t>
            </a:r>
          </a:p>
          <a:p>
            <a:pPr marL="635000" lvl="1" indent="0">
              <a:spcBef>
                <a:spcPts val="1300"/>
              </a:spcBef>
              <a:buNone/>
              <a:defRPr sz="5600"/>
            </a:pPr>
            <a:r>
              <a:rPr lang="en-US" sz="6300" dirty="0" smtClean="0"/>
              <a:t>Gather diverse stakeholders at conference sessions, workshops, and meetings to work towards system change.</a:t>
            </a:r>
            <a:endParaRPr sz="6300" dirty="0"/>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8769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0" y="358580"/>
            <a:ext cx="24384000" cy="1935126"/>
          </a:xfrm>
          <a:prstGeom prst="rect">
            <a:avLst/>
          </a:prstGeom>
        </p:spPr>
        <p:txBody>
          <a:bodyPr/>
          <a:lstStyle>
            <a:lvl1pPr>
              <a:defRPr sz="7800"/>
            </a:lvl1pPr>
          </a:lstStyle>
          <a:p>
            <a:r>
              <a:rPr lang="en-GB" dirty="0" smtClean="0"/>
              <a:t>DORA Ideas for Action</a:t>
            </a:r>
            <a:endParaRPr dirty="0"/>
          </a:p>
        </p:txBody>
      </p:sp>
      <p:pic>
        <p:nvPicPr>
          <p:cNvPr id="6" name="Picture 2" descr="C:\Users\ahatch\Desktop\dora-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779" y="2103120"/>
            <a:ext cx="7410867" cy="11453158"/>
          </a:xfrm>
          <a:prstGeom prst="rect">
            <a:avLst/>
          </a:prstGeom>
          <a:solidFill>
            <a:schemeClr val="tx1"/>
          </a:solidFill>
        </p:spPr>
      </p:pic>
      <p:sp>
        <p:nvSpPr>
          <p:cNvPr id="7" name="TextBox 6"/>
          <p:cNvSpPr txBox="1"/>
          <p:nvPr/>
        </p:nvSpPr>
        <p:spPr>
          <a:xfrm>
            <a:off x="9223645" y="3104762"/>
            <a:ext cx="14002115" cy="84279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35000" lvl="1" indent="0" algn="l">
              <a:spcBef>
                <a:spcPts val="1300"/>
              </a:spcBef>
              <a:spcAft>
                <a:spcPts val="400"/>
              </a:spcAft>
              <a:defRPr sz="5600"/>
            </a:pPr>
            <a:r>
              <a:rPr lang="en-US" sz="6000" b="0" dirty="0" smtClean="0">
                <a:latin typeface="Calibri" charset="0"/>
                <a:ea typeface="Calibri" charset="0"/>
                <a:cs typeface="Calibri" charset="0"/>
              </a:rPr>
              <a:t>Five design principles for institutions</a:t>
            </a:r>
          </a:p>
          <a:p>
            <a:pPr marL="1778000" lvl="1" indent="-1143000" algn="l">
              <a:spcBef>
                <a:spcPts val="1300"/>
              </a:spcBef>
              <a:spcAft>
                <a:spcPts val="400"/>
              </a:spcAft>
              <a:buFont typeface="+mj-lt"/>
              <a:buAutoNum type="arabicPeriod"/>
              <a:defRPr sz="5600"/>
            </a:pPr>
            <a:r>
              <a:rPr lang="en-US" sz="4400" b="0" dirty="0" smtClean="0">
                <a:latin typeface="Calibri" charset="0"/>
                <a:ea typeface="Calibri" charset="0"/>
                <a:cs typeface="Calibri" charset="0"/>
              </a:rPr>
              <a:t>Instill standard and structure into research assessment processes</a:t>
            </a:r>
          </a:p>
          <a:p>
            <a:pPr marL="1778000" lvl="1" indent="-1143000" algn="l">
              <a:spcBef>
                <a:spcPts val="1300"/>
              </a:spcBef>
              <a:spcAft>
                <a:spcPts val="400"/>
              </a:spcAft>
              <a:buFont typeface="+mj-lt"/>
              <a:buAutoNum type="arabicPeriod"/>
              <a:defRPr sz="5600"/>
            </a:pPr>
            <a:r>
              <a:rPr lang="en-US" sz="4400" b="0" dirty="0" smtClean="0">
                <a:latin typeface="Calibri" charset="0"/>
                <a:ea typeface="Calibri" charset="0"/>
                <a:cs typeface="Calibri" charset="0"/>
              </a:rPr>
              <a:t>Foster a sense of personal accountability</a:t>
            </a:r>
          </a:p>
          <a:p>
            <a:pPr marL="1778000" lvl="1" indent="-1143000" algn="l">
              <a:spcBef>
                <a:spcPts val="1300"/>
              </a:spcBef>
              <a:spcAft>
                <a:spcPts val="400"/>
              </a:spcAft>
              <a:buFont typeface="+mj-lt"/>
              <a:buAutoNum type="arabicPeriod"/>
              <a:defRPr sz="5600"/>
            </a:pPr>
            <a:r>
              <a:rPr lang="en-US" sz="4400" b="0" dirty="0" smtClean="0">
                <a:latin typeface="Calibri" charset="0"/>
                <a:ea typeface="Calibri" charset="0"/>
                <a:cs typeface="Calibri" charset="0"/>
              </a:rPr>
              <a:t>Prioritize equity and transparency of research assessment processes</a:t>
            </a:r>
          </a:p>
          <a:p>
            <a:pPr marL="1778000" lvl="1" indent="-1143000" algn="l">
              <a:spcBef>
                <a:spcPts val="1300"/>
              </a:spcBef>
              <a:spcAft>
                <a:spcPts val="400"/>
              </a:spcAft>
              <a:buFont typeface="+mj-lt"/>
              <a:buAutoNum type="arabicPeriod"/>
              <a:defRPr sz="5600"/>
            </a:pPr>
            <a:r>
              <a:rPr lang="en-US" sz="4400" b="0" dirty="0" smtClean="0">
                <a:latin typeface="Calibri" charset="0"/>
                <a:ea typeface="Calibri" charset="0"/>
                <a:cs typeface="Calibri" charset="0"/>
              </a:rPr>
              <a:t>Take a portfolio view toward researcher contributions</a:t>
            </a:r>
          </a:p>
          <a:p>
            <a:pPr marL="1778000" lvl="1" indent="-1143000" algn="l">
              <a:spcBef>
                <a:spcPts val="1300"/>
              </a:spcBef>
              <a:spcAft>
                <a:spcPts val="400"/>
              </a:spcAft>
              <a:buFont typeface="+mj-lt"/>
              <a:buAutoNum type="arabicPeriod"/>
              <a:defRPr sz="5600"/>
            </a:pPr>
            <a:r>
              <a:rPr lang="en-US" sz="4400" b="0" dirty="0" smtClean="0">
                <a:latin typeface="Calibri" charset="0"/>
                <a:ea typeface="Calibri" charset="0"/>
                <a:cs typeface="Calibri" charset="0"/>
              </a:rPr>
              <a:t>Refine research assessment processes through iterative feedback</a:t>
            </a:r>
          </a:p>
        </p:txBody>
      </p:sp>
    </p:spTree>
    <p:extLst>
      <p:ext uri="{BB962C8B-B14F-4D97-AF65-F5344CB8AC3E}">
        <p14:creationId xmlns:p14="http://schemas.microsoft.com/office/powerpoint/2010/main" val="173607424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500"/>
            <a:ext cx="24384000" cy="1935126"/>
          </a:xfrm>
        </p:spPr>
        <p:txBody>
          <a:bodyPr/>
          <a:lstStyle/>
          <a:p>
            <a:r>
              <a:rPr lang="en-US" dirty="0"/>
              <a:t>Change is </a:t>
            </a:r>
            <a:r>
              <a:rPr lang="en-US" dirty="0" smtClean="0"/>
              <a:t>happening: Funders</a:t>
            </a: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850" y="2527661"/>
            <a:ext cx="102489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54850" y="8557340"/>
            <a:ext cx="432810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err="1" smtClean="0">
                <a:ln>
                  <a:noFill/>
                </a:ln>
                <a:solidFill>
                  <a:srgbClr val="FFFFFF"/>
                </a:solidFill>
                <a:effectLst/>
                <a:uFillTx/>
                <a:latin typeface="Helvetica Neue"/>
                <a:ea typeface="Helvetica Neue"/>
                <a:cs typeface="Helvetica Neue"/>
                <a:sym typeface="Helvetica Neue"/>
              </a:rPr>
              <a:t>Wellcome</a:t>
            </a:r>
            <a:endParaRPr kumimoji="0" lang="en-US" sz="3000" b="0" i="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London, United Kingdom</a:t>
            </a:r>
          </a:p>
        </p:txBody>
      </p:sp>
      <p:sp>
        <p:nvSpPr>
          <p:cNvPr id="11" name="TextBox 10"/>
          <p:cNvSpPr txBox="1"/>
          <p:nvPr/>
        </p:nvSpPr>
        <p:spPr>
          <a:xfrm>
            <a:off x="13462340" y="5823208"/>
            <a:ext cx="373179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latin typeface="Helvetica Neue"/>
                <a:ea typeface="Helvetica Neue"/>
                <a:cs typeface="Helvetica Neue"/>
                <a:sym typeface="Helvetica Neue"/>
              </a:rPr>
              <a:t>Cancer Research UK</a:t>
            </a:r>
            <a:endParaRPr kumimoji="0" lang="en-US" sz="3000" b="0" u="none" strike="noStrike" cap="none" spc="0" normalizeH="0" dirty="0" smtClean="0">
              <a:ln>
                <a:noFill/>
              </a:ln>
              <a:solidFill>
                <a:srgbClr val="FFFFFF"/>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US" b="0" baseline="0" dirty="0" smtClean="0"/>
              <a:t>London,</a:t>
            </a:r>
            <a:r>
              <a:rPr lang="en-US" b="0" dirty="0" smtClean="0"/>
              <a:t> UK</a:t>
            </a:r>
            <a:endParaRPr lang="en-US" b="0" baseline="0" dirty="0" smtClean="0"/>
          </a:p>
        </p:txBody>
      </p:sp>
      <p:sp>
        <p:nvSpPr>
          <p:cNvPr id="12" name="TextBox 11"/>
          <p:cNvSpPr txBox="1"/>
          <p:nvPr/>
        </p:nvSpPr>
        <p:spPr>
          <a:xfrm>
            <a:off x="13462339" y="7403179"/>
            <a:ext cx="9114631"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3" indent="0" algn="l"/>
            <a:r>
              <a:rPr lang="en-US" b="0" dirty="0"/>
              <a:t>Application includes: </a:t>
            </a:r>
          </a:p>
          <a:p>
            <a:pPr marL="457200" lvl="3" indent="-457200" algn="l">
              <a:buFont typeface="Symbol" pitchFamily="18" charset="2"/>
              <a:buChar char="-"/>
            </a:pPr>
            <a:r>
              <a:rPr lang="en-US" b="0" dirty="0"/>
              <a:t>List of research </a:t>
            </a:r>
            <a:r>
              <a:rPr lang="en-US" b="0" dirty="0" smtClean="0"/>
              <a:t>outputs</a:t>
            </a:r>
          </a:p>
          <a:p>
            <a:pPr marL="457200" lvl="3" indent="-457200" algn="l">
              <a:buFont typeface="Symbol" pitchFamily="18" charset="2"/>
              <a:buChar char="-"/>
            </a:pPr>
            <a:r>
              <a:rPr lang="en-US" b="0" dirty="0" smtClean="0"/>
              <a:t>Summary of 3-5 achievements</a:t>
            </a:r>
          </a:p>
          <a:p>
            <a:pPr marL="457200" lvl="3" indent="-457200" algn="l">
              <a:buFont typeface="Symbol" pitchFamily="18" charset="2"/>
              <a:buChar char="-"/>
            </a:pPr>
            <a:r>
              <a:rPr lang="en-US" b="0" dirty="0" smtClean="0"/>
              <a:t>Space to describe other measures of impact</a:t>
            </a:r>
          </a:p>
          <a:p>
            <a:pPr lvl="3" indent="0" algn="l"/>
            <a:endParaRPr kumimoji="0" lang="en-US" sz="3000" b="0" u="none" strike="noStrike" cap="none" spc="0" normalizeH="0" baseline="0" dirty="0" smtClean="0">
              <a:ln>
                <a:noFill/>
              </a:ln>
              <a:solidFill>
                <a:srgbClr val="FFFFFF"/>
              </a:solidFill>
              <a:effectLst/>
              <a:uFillTx/>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kumimoji="0" lang="en-US" sz="3000" b="0" u="none" strike="noStrike" cap="none" spc="0" normalizeH="0" baseline="0" dirty="0" smtClean="0">
                <a:ln>
                  <a:noFill/>
                </a:ln>
                <a:solidFill>
                  <a:srgbClr val="FFFFFF"/>
                </a:solidFill>
                <a:effectLst/>
                <a:uFillTx/>
                <a:sym typeface="Helvetica Neue"/>
              </a:rPr>
              <a:t>Reminds peer</a:t>
            </a:r>
            <a:r>
              <a:rPr kumimoji="0" lang="en-US" sz="3000" b="0" u="none" strike="noStrike" cap="none" spc="0" normalizeH="0" dirty="0" smtClean="0">
                <a:ln>
                  <a:noFill/>
                </a:ln>
                <a:solidFill>
                  <a:srgbClr val="FFFFFF"/>
                </a:solidFill>
                <a:effectLst/>
                <a:uFillTx/>
                <a:sym typeface="Helvetica Neue"/>
              </a:rPr>
              <a:t> reviewers and committee members of DORA principles throughout funding process</a:t>
            </a:r>
            <a:endParaRPr lang="en-US" b="0" baseline="0" dirty="0" smtClean="0"/>
          </a:p>
        </p:txBody>
      </p:sp>
      <p:sp>
        <p:nvSpPr>
          <p:cNvPr id="13" name="TextBox 12"/>
          <p:cNvSpPr txBox="1"/>
          <p:nvPr/>
        </p:nvSpPr>
        <p:spPr>
          <a:xfrm>
            <a:off x="1654850" y="9966379"/>
            <a:ext cx="10631361"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3" indent="0" algn="l"/>
            <a:r>
              <a:rPr lang="en-US" b="0" dirty="0" smtClean="0"/>
              <a:t>Application includes: </a:t>
            </a:r>
          </a:p>
          <a:p>
            <a:pPr marL="457200" lvl="3" indent="-457200" algn="l">
              <a:buFont typeface="Symbol" pitchFamily="18" charset="2"/>
              <a:buChar char="-"/>
            </a:pPr>
            <a:r>
              <a:rPr lang="en-US" b="0" dirty="0" smtClean="0"/>
              <a:t>List of research outputs </a:t>
            </a:r>
          </a:p>
          <a:p>
            <a:pPr marL="457200" lvl="3" indent="-457200" algn="l">
              <a:buFont typeface="Symbol" pitchFamily="18" charset="2"/>
              <a:buChar char="-"/>
            </a:pPr>
            <a:r>
              <a:rPr lang="en-US" b="0" dirty="0"/>
              <a:t>Contributions to mentorship</a:t>
            </a:r>
          </a:p>
          <a:p>
            <a:pPr marL="457200" lvl="3" indent="-457200" algn="l">
              <a:buFont typeface="Symbol" pitchFamily="18" charset="2"/>
              <a:buChar char="-"/>
            </a:pPr>
            <a:r>
              <a:rPr lang="en-US" b="0" dirty="0" smtClean="0"/>
              <a:t>Output sharing plan to advance potential health benefits</a:t>
            </a:r>
          </a:p>
          <a:p>
            <a:pPr marL="457200" lvl="3" indent="-457200" algn="l">
              <a:buFont typeface="Symbol" pitchFamily="18" charset="2"/>
              <a:buChar char="-"/>
            </a:pPr>
            <a:r>
              <a:rPr lang="en-US" b="0" dirty="0" smtClean="0"/>
              <a:t>Plans for public engagement</a:t>
            </a:r>
          </a:p>
          <a:p>
            <a:pPr marR="0" algn="l" defTabSz="825500" rtl="0" fontAlgn="auto" latinLnBrk="0" hangingPunct="0">
              <a:lnSpc>
                <a:spcPct val="100000"/>
              </a:lnSpc>
              <a:spcBef>
                <a:spcPts val="0"/>
              </a:spcBef>
              <a:spcAft>
                <a:spcPts val="0"/>
              </a:spcAft>
              <a:buClrTx/>
              <a:buSzTx/>
              <a:tabLst/>
            </a:pPr>
            <a:endParaRPr lang="en-US" b="0" dirty="0" smtClean="0"/>
          </a:p>
          <a:p>
            <a:pPr marR="0" algn="l" defTabSz="825500" rtl="0" fontAlgn="auto" latinLnBrk="0" hangingPunct="0">
              <a:lnSpc>
                <a:spcPct val="100000"/>
              </a:lnSpc>
              <a:spcBef>
                <a:spcPts val="0"/>
              </a:spcBef>
              <a:spcAft>
                <a:spcPts val="0"/>
              </a:spcAft>
              <a:buClrTx/>
              <a:buSzTx/>
              <a:tabLst/>
            </a:pPr>
            <a:r>
              <a:rPr lang="en-US" b="0" dirty="0" smtClean="0"/>
              <a:t>Guidance provided to advisory panel members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2340" y="2527661"/>
            <a:ext cx="93249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ahatch\Desktop\dora-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8001" y="11453158"/>
            <a:ext cx="608970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70889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9531</TotalTime>
  <Words>1182</Words>
  <Application>Microsoft Office PowerPoint</Application>
  <PresentationFormat>Custom</PresentationFormat>
  <Paragraphs>209</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Black</vt:lpstr>
      <vt:lpstr>PowerPoint Presentation</vt:lpstr>
      <vt:lpstr>Declaration On Research Assessment  Improving how research is assessed </vt:lpstr>
      <vt:lpstr>Why a Declaration?</vt:lpstr>
      <vt:lpstr>Meaningful Assessment Improves Research</vt:lpstr>
      <vt:lpstr>DORA’s vision</vt:lpstr>
      <vt:lpstr>DORA’s Objectives</vt:lpstr>
      <vt:lpstr>DORA’s Approaches</vt:lpstr>
      <vt:lpstr>DORA Ideas for Action</vt:lpstr>
      <vt:lpstr>Change is happening: Funders</vt:lpstr>
      <vt:lpstr>Change is happening: Research Institutes</vt:lpstr>
      <vt:lpstr>Change is happening: Publishers</vt:lpstr>
      <vt:lpstr>What can you do? </vt:lpstr>
      <vt:lpstr>Member organizations, Steering Committee and Staff</vt:lpstr>
      <vt:lpstr>Advisory Board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On Research Assessment  Improving how research is assessed</dc:title>
  <dc:creator>Anna Hatch</dc:creator>
  <cp:lastModifiedBy>Anna Hatch</cp:lastModifiedBy>
  <cp:revision>177</cp:revision>
  <cp:lastPrinted>2018-10-16T17:48:05Z</cp:lastPrinted>
  <dcterms:modified xsi:type="dcterms:W3CDTF">2020-07-13T19:42:48Z</dcterms:modified>
</cp:coreProperties>
</file>