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urry, Stephen" initials="CS" lastIdx="6" clrIdx="0">
    <p:extLst>
      <p:ext uri="{19B8F6BF-5375-455C-9EA6-DF929625EA0E}">
        <p15:presenceInfo xmlns:p15="http://schemas.microsoft.com/office/powerpoint/2012/main" userId="S::scurry@ic.ac.uk::cd90a636-6e43-4515-ad33-19087421d47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CB71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64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B9820-1556-38D7-6A6A-F956971297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latin typeface="Jaapokki" panose="00000500000000000000" pitchFamily="50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F60D20-F12F-2407-543E-1AB7A327A68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Rutan" pitchFamily="50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2D6249-7EDF-9959-0E13-5B0A3BA092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61BE4F-A2E4-FC81-2435-05EC09E9B0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9448DA-DA42-D356-B158-25DBEDA220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000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91B94-B7E0-E5B0-143E-06143A748B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ED78F-25F1-AA28-6898-44734F8FD6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D30EAC-2CEE-B1BF-9902-EEE80A3D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016B36-C973-A9D0-8A9C-9898D47C76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F48F25-5399-87C0-AFF5-86FD807F4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98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360FB-EC63-3C99-FE5F-57CB71980B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C49B0-82C7-1CA2-346F-5E3C5FEA5B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C53AD0-2B27-F014-02F8-B635A32B9D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E344BB-71D2-D435-2099-61FEC2AA7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7402B8-FABF-F001-85AF-5561DFC69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65519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AA477-9698-0A73-656A-B89882E6E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5D5FA-B530-CA2E-3AD3-FE443D644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491EED-56E1-DE51-3502-AB3D10E6607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BB5CC91-C77D-D413-A995-ACBF0E762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B3A371D-FB8B-5502-DE8F-4A8792FE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ABA614-C5CB-B4FE-77F2-7A083CB63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14479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48016C-3CE3-5E1F-2E65-18A8F973DD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60BF61F-2A12-7D0E-F752-1A6684B7D7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0B9D7D-5CE7-FBE1-66BC-E986EB2B1C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8304F4-87D6-D76D-CC9C-FC25640C701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7776DE8-DE06-28DC-F8EE-3447B5D2F3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75A3FB0-0C49-1640-8904-93A88B719F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101CA7-259C-045F-D826-31005A5227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F497636-DB86-11A8-4588-251F0AEF23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25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2D79-650B-0A99-FCE2-7A4EC37CD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CC3517-6100-CD16-0D70-EC1D79C861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6C5C770-88EF-E39A-7CEA-7529205679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40DCFB5-2916-F36F-A119-53E4D499B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9576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13B6F2-BB1F-B5EE-18D9-47F28A434A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91F451-1E79-17C0-47AE-26F12259C5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27BD11-612B-F647-7D90-1C939E0F3C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3084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D57CC4-081A-752B-D83B-8F49414873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8D7C66-28F3-D547-9DC3-C7E80622E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C9564-1C02-E140-C315-557F1559A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2D7582-5F68-F80F-01AE-6E69F063C9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3C67CE-D67C-5A1C-CD2D-CFF54DE36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524791-0140-971B-329F-D4823FA50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840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F19C95-9001-BEFB-14F7-DC8C5D7FE8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E8EEE9-75FF-4675-05B7-C17D0C99AA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6D576-15DD-25B9-76FC-F0C1191C9B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A4EC31-6393-BD35-21D2-3A0843259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B6D9E1B-79BC-2067-8681-FE114BD7E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F48808-DB28-051B-A427-106FA8823B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348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1F21F6-9D9B-B37C-5CB8-1A7EB4991B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8614A5A-08DD-006D-7436-0E25DA6439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E697D-8023-4DBB-DD1F-8F914B37C8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C6EC8A-4535-DE48-2466-A2CE9C05CD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33A68-3C2E-E87A-1B19-31F1DB16EB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2644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4B093EA-6CC4-0B63-A706-52EC4A15DDF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FADAE2-99F1-1C51-0F09-6296013ED8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A364F-1D7A-705A-A674-AD87AFAE78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1B3B95-26FF-4681-85A3-D37F5BD4C86A}" type="datetimeFigureOut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A9B248-CA3C-8598-DFF9-36DBD2FE6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14B82A-CD82-9FCB-A3BE-EF4638EE4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E4DB0-0814-4A83-B3ED-C0DF411EE7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57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50000"/>
                    </a14:imgEffect>
                  </a14:imgLayer>
                </a14:imgProps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3A70F8-96DA-BBC9-6CB1-5029EE07A8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4E7204-AF4B-4433-9E2B-0B240580E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79C089-9221-4F44-86F9-A9B09E5F74D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Lora" pitchFamily="2" charset="0"/>
              </a:defRPr>
            </a:lvl1pPr>
          </a:lstStyle>
          <a:p>
            <a:fld id="{C11B3B95-26FF-4681-85A3-D37F5BD4C86A}" type="datetimeFigureOut">
              <a:rPr lang="en-US" smtClean="0"/>
              <a:pPr/>
              <a:t>5/23/2024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24D61C-CD39-A667-E8C5-88F7A6AE87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Lora" pitchFamily="2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F217C2-E9AF-7B07-4DD5-0E17F8F5B1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Lora" pitchFamily="2" charset="0"/>
              </a:defRPr>
            </a:lvl1pPr>
          </a:lstStyle>
          <a:p>
            <a:fld id="{89CE4DB0-0814-4A83-B3ED-C0DF411EE77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BBE5E35-3B81-B17F-7C3D-B970831AC30E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38100">
            <a:solidFill>
              <a:srgbClr val="FCB7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43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Rutan" pitchFamily="50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bg1"/>
          </a:solidFill>
          <a:latin typeface="Lora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Lora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Lora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Lora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5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Lora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zfaulkes@sfdora.org" TargetMode="External"/><Relationship Id="rId2" Type="http://schemas.openxmlformats.org/officeDocument/2006/relationships/hyperlink" Target="http://doi.org/10.5281/zenodo.10979644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090DB-5A02-9A79-FBA0-CA9B3C8AEF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223963"/>
          </a:xfrm>
        </p:spPr>
        <p:txBody>
          <a:bodyPr>
            <a:normAutofit/>
          </a:bodyPr>
          <a:lstStyle/>
          <a:p>
            <a:r>
              <a:rPr lang="en-US" dirty="0"/>
              <a:t>Guidance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F89559B-9F2E-E015-F414-7805187B73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358346"/>
            <a:ext cx="9144000" cy="1655762"/>
          </a:xfrm>
        </p:spPr>
        <p:txBody>
          <a:bodyPr>
            <a:normAutofit/>
          </a:bodyPr>
          <a:lstStyle/>
          <a:p>
            <a:r>
              <a:rPr lang="en-US" sz="3200" dirty="0"/>
              <a:t>on the responsible use of quantitative indicators in research assessment</a:t>
            </a:r>
          </a:p>
        </p:txBody>
      </p:sp>
      <p:pic>
        <p:nvPicPr>
          <p:cNvPr id="7" name="Picture 6" descr="DORA logo">
            <a:extLst>
              <a:ext uri="{FF2B5EF4-FFF2-40B4-BE49-F238E27FC236}">
                <a16:creationId xmlns:a16="http://schemas.microsoft.com/office/drawing/2014/main" id="{4FB90A8A-AE85-10A5-AECA-20C41D7752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7271" y="5349875"/>
            <a:ext cx="2651759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4642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0B6025-950A-BD6E-58BC-EAF789F30F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Principles for using quantitative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D7F619-CC37-8326-14A8-97D4CB0CD3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Be clear</a:t>
            </a:r>
            <a:r>
              <a:rPr lang="en-US" dirty="0"/>
              <a:t>: State the rationale for using this indicator.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Be transparent</a:t>
            </a:r>
            <a:r>
              <a:rPr lang="en-US" dirty="0"/>
              <a:t>: State how indicators will be used.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Be specific</a:t>
            </a:r>
            <a:r>
              <a:rPr lang="en-US" dirty="0"/>
              <a:t>: Consider how well the indicator refers to particular research or an individual researcher.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Be contextual</a:t>
            </a:r>
            <a:r>
              <a:rPr lang="en-US" dirty="0"/>
              <a:t>: Remember that indicators are proxies, not direct measurements.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>
                <a:solidFill>
                  <a:schemeClr val="accent1"/>
                </a:solidFill>
              </a:rPr>
              <a:t>Be fair</a:t>
            </a:r>
            <a:r>
              <a:rPr lang="en-US" dirty="0"/>
              <a:t>: Avoid biases as much as possible.</a:t>
            </a:r>
          </a:p>
        </p:txBody>
      </p:sp>
    </p:spTree>
    <p:extLst>
      <p:ext uri="{BB962C8B-B14F-4D97-AF65-F5344CB8AC3E}">
        <p14:creationId xmlns:p14="http://schemas.microsoft.com/office/powerpoint/2010/main" val="42035060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5CCD3-12A8-6EC7-AB95-A317D7A9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Journal Impact Factor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0ABF23-4C63-884C-38EE-B3AE71BDCA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Poor predictor of future citations</a:t>
            </a:r>
            <a:r>
              <a:rPr lang="en-US" dirty="0"/>
              <a:t> of individual articles</a:t>
            </a:r>
          </a:p>
          <a:p>
            <a:r>
              <a:rPr lang="en-US" b="1" dirty="0"/>
              <a:t>Not</a:t>
            </a:r>
            <a:r>
              <a:rPr lang="en-US" dirty="0"/>
              <a:t> usefully related to </a:t>
            </a:r>
            <a:r>
              <a:rPr lang="en-US" b="1" dirty="0"/>
              <a:t>the quality of peer review</a:t>
            </a:r>
          </a:p>
        </p:txBody>
      </p:sp>
    </p:spTree>
    <p:extLst>
      <p:ext uri="{BB962C8B-B14F-4D97-AF65-F5344CB8AC3E}">
        <p14:creationId xmlns:p14="http://schemas.microsoft.com/office/powerpoint/2010/main" val="10259502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05F66-C6E5-4343-0D99-0DE8FFC24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Citations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DB4E7-7C7A-0BEE-63EE-B8DA1A7EF7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Take a </a:t>
            </a:r>
            <a:r>
              <a:rPr lang="en-US" b="1" dirty="0"/>
              <a:t>long time</a:t>
            </a:r>
            <a:r>
              <a:rPr lang="en-US" dirty="0"/>
              <a:t> to accumulate</a:t>
            </a:r>
          </a:p>
          <a:p>
            <a:r>
              <a:rPr lang="en-US" dirty="0"/>
              <a:t>Reflect </a:t>
            </a:r>
            <a:r>
              <a:rPr lang="en-US" b="1" dirty="0"/>
              <a:t>influence</a:t>
            </a:r>
            <a:r>
              <a:rPr lang="en-US" dirty="0"/>
              <a:t> of an article rather than quality</a:t>
            </a:r>
          </a:p>
          <a:p>
            <a:r>
              <a:rPr lang="en-US" dirty="0"/>
              <a:t>Citation patterns </a:t>
            </a:r>
            <a:r>
              <a:rPr lang="en-US" b="1" dirty="0"/>
              <a:t>differ between fields</a:t>
            </a:r>
          </a:p>
          <a:p>
            <a:r>
              <a:rPr lang="en-US" dirty="0"/>
              <a:t>Supportive citations are </a:t>
            </a:r>
            <a:r>
              <a:rPr lang="en-US" b="1" dirty="0"/>
              <a:t>not distinguished</a:t>
            </a:r>
            <a:r>
              <a:rPr lang="en-US" dirty="0"/>
              <a:t> from critical ones</a:t>
            </a:r>
          </a:p>
        </p:txBody>
      </p:sp>
    </p:spTree>
    <p:extLst>
      <p:ext uri="{BB962C8B-B14F-4D97-AF65-F5344CB8AC3E}">
        <p14:creationId xmlns:p14="http://schemas.microsoft.com/office/powerpoint/2010/main" val="39497101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C29779-CA49-C4E7-A12F-E74ED6C86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h</a:t>
            </a:r>
            <a:r>
              <a:rPr lang="en-US" dirty="0"/>
              <a:t>-index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9AC3FD-EB90-5D72-DAB3-2ED0313620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depends on </a:t>
            </a:r>
            <a:r>
              <a:rPr lang="en-US" b="1" dirty="0"/>
              <a:t>what source is used</a:t>
            </a:r>
            <a:r>
              <a:rPr lang="en-US" dirty="0"/>
              <a:t> for citation counts (e.g., Web of Knowledge, Scopus, Google Scholar, etc.)</a:t>
            </a:r>
          </a:p>
          <a:p>
            <a:r>
              <a:rPr lang="en-US" dirty="0"/>
              <a:t>Does not take </a:t>
            </a:r>
            <a:r>
              <a:rPr lang="en-US" b="1" dirty="0"/>
              <a:t>career breaks</a:t>
            </a:r>
            <a:r>
              <a:rPr lang="en-US" dirty="0"/>
              <a:t> into account </a:t>
            </a:r>
          </a:p>
          <a:p>
            <a:r>
              <a:rPr lang="en-US" dirty="0"/>
              <a:t>Does not distinguish amount of </a:t>
            </a:r>
            <a:r>
              <a:rPr lang="en-US" b="1" dirty="0"/>
              <a:t>contribution to a project</a:t>
            </a:r>
            <a:r>
              <a:rPr lang="en-US" dirty="0"/>
              <a:t> (e.g., minor and major contributions are the same, as long as both are authors)</a:t>
            </a:r>
          </a:p>
        </p:txBody>
      </p:sp>
    </p:spTree>
    <p:extLst>
      <p:ext uri="{BB962C8B-B14F-4D97-AF65-F5344CB8AC3E}">
        <p14:creationId xmlns:p14="http://schemas.microsoft.com/office/powerpoint/2010/main" val="4290729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38F98-5BCE-1C7D-9921-F68C014DB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Field-normalized indicators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0D80B9-6521-DE62-CD2A-59AB0BB1F3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These indicators try to “correct” for differences in citation patterns from one research field to another</a:t>
            </a:r>
          </a:p>
          <a:p>
            <a:r>
              <a:rPr lang="en-US" dirty="0"/>
              <a:t>Difficult to define the </a:t>
            </a:r>
            <a:r>
              <a:rPr lang="en-US" b="1" dirty="0"/>
              <a:t>boundaries</a:t>
            </a:r>
            <a:r>
              <a:rPr lang="en-US" dirty="0"/>
              <a:t> of a research field</a:t>
            </a:r>
          </a:p>
          <a:p>
            <a:r>
              <a:rPr lang="en-US" dirty="0"/>
              <a:t>Unreliable when based on </a:t>
            </a:r>
            <a:r>
              <a:rPr lang="en-US" b="1" dirty="0"/>
              <a:t>small numbers</a:t>
            </a:r>
            <a:r>
              <a:rPr lang="en-US" dirty="0"/>
              <a:t> of papers</a:t>
            </a:r>
          </a:p>
          <a:p>
            <a:r>
              <a:rPr lang="en-US" b="1" dirty="0"/>
              <a:t>Fluctuate</a:t>
            </a:r>
            <a:r>
              <a:rPr lang="en-US" dirty="0"/>
              <a:t> over time</a:t>
            </a:r>
          </a:p>
        </p:txBody>
      </p:sp>
    </p:spTree>
    <p:extLst>
      <p:ext uri="{BB962C8B-B14F-4D97-AF65-F5344CB8AC3E}">
        <p14:creationId xmlns:p14="http://schemas.microsoft.com/office/powerpoint/2010/main" val="30138851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B8CC4D-871C-B97A-A887-C8B9ADCA1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Altmetrics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989ED-5CDF-1E52-2EC4-7256158D39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Composite of </a:t>
            </a:r>
            <a:r>
              <a:rPr lang="en-US" b="1" dirty="0"/>
              <a:t>many dissimilar measures</a:t>
            </a:r>
            <a:r>
              <a:rPr lang="en-US" dirty="0"/>
              <a:t> of online “attention” (e.g., short social media post, long blog post, news article in national media)</a:t>
            </a:r>
          </a:p>
          <a:p>
            <a:r>
              <a:rPr lang="en-US" dirty="0"/>
              <a:t>Calculations and weighting of measurements used to produce a final number can be </a:t>
            </a:r>
            <a:r>
              <a:rPr lang="en-US" b="1" dirty="0"/>
              <a:t>opaque or change</a:t>
            </a:r>
            <a:r>
              <a:rPr lang="en-US" dirty="0"/>
              <a:t> over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26356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35BB42-0AD5-BE14-C6E7-B6ECDE8BF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DORA Research Assessment Indicators Task Force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70B05-A788-85B9-CB28-41195BDDE9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Stephen Curry</a:t>
            </a:r>
          </a:p>
          <a:p>
            <a:r>
              <a:rPr lang="en-US" dirty="0"/>
              <a:t>Ginny Barbour</a:t>
            </a:r>
          </a:p>
          <a:p>
            <a:r>
              <a:rPr lang="en-US" dirty="0"/>
              <a:t>Rachel Bruce</a:t>
            </a:r>
          </a:p>
          <a:p>
            <a:r>
              <a:rPr lang="en-US" dirty="0"/>
              <a:t>Bodo Stern</a:t>
            </a:r>
          </a:p>
          <a:p>
            <a:r>
              <a:rPr lang="en-US" dirty="0"/>
              <a:t>Stuart King</a:t>
            </a:r>
          </a:p>
          <a:p>
            <a:r>
              <a:rPr lang="en-US" dirty="0"/>
              <a:t>Rebecca Lawrence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8993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0A326-B8B0-C1B2-9C5B-94F38AC7F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matter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F12F80-2962-4886-B5FD-CA97B95457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This content is available under a Creative Commons Attribution Share Alike License (CC BY-SA 4.0).</a:t>
            </a:r>
          </a:p>
          <a:p>
            <a:r>
              <a:rPr lang="en-US" dirty="0"/>
              <a:t>Please cite the original document as:</a:t>
            </a:r>
          </a:p>
          <a:p>
            <a:pPr lvl="1"/>
            <a:r>
              <a:rPr lang="en-US" dirty="0"/>
              <a:t>DORA. 2024. Guidance on the responsible use of quantitative indicators in research assessment. </a:t>
            </a:r>
            <a:r>
              <a:rPr lang="en-US" dirty="0">
                <a:hlinkClick r:id="rId2"/>
              </a:rPr>
              <a:t>http://doi.org/10.5281/zenodo.10979644</a:t>
            </a:r>
            <a:endParaRPr lang="en-US" dirty="0"/>
          </a:p>
          <a:p>
            <a:r>
              <a:rPr lang="en-US" dirty="0"/>
              <a:t>For more information, contact </a:t>
            </a:r>
            <a:r>
              <a:rPr lang="en-US" dirty="0">
                <a:hlinkClick r:id="rId3"/>
              </a:rPr>
              <a:t>Zen Faulkes</a:t>
            </a:r>
            <a:r>
              <a:rPr lang="en-US" dirty="0"/>
              <a:t>, DORA Program Director.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1296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OR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CB711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FCB711"/>
      </a:hlink>
      <a:folHlink>
        <a:srgbClr val="A5A5A5"/>
      </a:folHlink>
    </a:clrScheme>
    <a:fontScheme name="DORA">
      <a:majorFont>
        <a:latin typeface="RutanTrial"/>
        <a:ea typeface=""/>
        <a:cs typeface=""/>
      </a:majorFont>
      <a:minorFont>
        <a:latin typeface="Lor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1077</TotalTime>
  <Words>360</Words>
  <Application>Microsoft Office PowerPoint</Application>
  <PresentationFormat>Widescreen</PresentationFormat>
  <Paragraphs>40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Jaapokki</vt:lpstr>
      <vt:lpstr>Lora</vt:lpstr>
      <vt:lpstr>Rutan</vt:lpstr>
      <vt:lpstr>Office Theme</vt:lpstr>
      <vt:lpstr>Guidance</vt:lpstr>
      <vt:lpstr>Principles for using quantitative indicators</vt:lpstr>
      <vt:lpstr>Journal Impact Factor</vt:lpstr>
      <vt:lpstr>Citations</vt:lpstr>
      <vt:lpstr>h-index</vt:lpstr>
      <vt:lpstr>Field-normalized indicators</vt:lpstr>
      <vt:lpstr>Altmetrics</vt:lpstr>
      <vt:lpstr>DORA Research Assessment Indicators Task Force</vt:lpstr>
      <vt:lpstr>End matter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Zen Faulkes</dc:creator>
  <cp:lastModifiedBy>Zen Faulkes</cp:lastModifiedBy>
  <cp:revision>5</cp:revision>
  <dcterms:created xsi:type="dcterms:W3CDTF">2023-08-03T19:33:31Z</dcterms:created>
  <dcterms:modified xsi:type="dcterms:W3CDTF">2024-05-23T14:16:44Z</dcterms:modified>
</cp:coreProperties>
</file>