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ry, Stephen" initials="CS" lastIdx="6" clrIdx="0">
    <p:extLst>
      <p:ext uri="{19B8F6BF-5375-455C-9EA6-DF929625EA0E}">
        <p15:presenceInfo xmlns:p15="http://schemas.microsoft.com/office/powerpoint/2012/main" userId="S::scurry@ic.ac.uk::cd90a636-6e43-4515-ad33-19087421d4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9820-1556-38D7-6A6A-F9569712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Jaapokki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60D20-F12F-2407-543E-1AB7A327A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Rutan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6249-7EDF-9959-0E13-5B0A3BA0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1BE4F-A2E4-FC81-2435-05EC09E9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448DA-DA42-D356-B158-25DBEDA2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21F6-9D9B-B37C-5CB8-1A7EB499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14A5A-08DD-006D-7436-0E25DA643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E697D-8023-4DBB-DD1F-8F914B37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EC8A-4535-DE48-2466-A2CE9C05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33A68-3C2E-E87A-1B19-31F1DB16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093EA-6CC4-0B63-A706-52EC4A15D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ADAE2-99F1-1C51-0F09-6296013ED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A364F-1D7A-705A-A674-AD87AFAE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9B248-CA3C-8598-DFF9-36DBD2FE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4B82A-CD82-9FCB-A3BE-EF4638EE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1B94-B7E0-E5B0-143E-06143A74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ED78F-25F1-AA28-6898-44734F8F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0EAC-2CEE-B1BF-9902-EEE80A3D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6B36-C973-A9D0-8A9C-9898D47C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48F25-5399-87C0-AFF5-86FD807F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60FB-EC63-3C99-FE5F-57CB7198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C49B0-82C7-1CA2-346F-5E3C5FEA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53AD0-2B27-F014-02F8-B635A32B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344BB-71D2-D435-2099-61FEC2AA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402B8-FABF-F001-85AF-5561DFC6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A477-9698-0A73-656A-B89882E6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D5FA-B530-CA2E-3AD3-FE443D644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91EED-56E1-DE51-3502-AB3D10E66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5CC91-C77D-D413-A995-ACBF0E76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A371D-FB8B-5502-DE8F-4A8792FE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BA614-C5CB-B4FE-77F2-7A083CB6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4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016C-3CE3-5E1F-2E65-18A8F973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BF61F-2A12-7D0E-F752-1A6684B7D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B9D7D-5CE7-FBE1-66BC-E986EB2B1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304F4-87D6-D76D-CC9C-FC25640C7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76DE8-DE06-28DC-F8EE-3447B5D2F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A3FB0-0C49-1640-8904-93A88B71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01CA7-259C-045F-D826-31005A52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97636-DB86-11A8-4588-251F0AEF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2D79-650B-0A99-FCE2-7A4EC37C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C3517-6100-CD16-0D70-EC1D79C8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5C770-88EF-E39A-7CEA-75292056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DCFB5-2916-F36F-A119-53E4D499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3B6F2-BB1F-B5EE-18D9-47F28A4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1F451-1E79-17C0-47AE-26F12259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7BD11-612B-F647-7D90-1C939E0F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7CC4-081A-752B-D83B-8F494148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7C66-28F3-D547-9DC3-C7E80622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C9564-1C02-E140-C315-557F1559A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D7582-5F68-F80F-01AE-6E69F063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67CE-D67C-5A1C-CD2D-CFF54DE3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4791-0140-971B-329F-D4823FA5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9C95-9001-BEFB-14F7-DC8C5D7F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8EEE9-75FF-4675-05B7-C17D0C99A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6D576-15DD-25B9-76FC-F0C1191C9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4EC31-6393-BD35-21D2-3A084325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3B95-26FF-4681-85A3-D37F5BD4C86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D9E1B-79BC-2067-8681-FE114BD7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48808-DB28-051B-A427-106FA882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4DB0-0814-4A83-B3ED-C0DF411E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A70F8-96DA-BBC9-6CB1-5029EE07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E7204-AF4B-4433-9E2B-0B240580E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9C089-9221-4F44-86F9-A9B09E5F7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ora" pitchFamily="2" charset="0"/>
              </a:defRPr>
            </a:lvl1pPr>
          </a:lstStyle>
          <a:p>
            <a:fld id="{C11B3B95-26FF-4681-85A3-D37F5BD4C86A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D61C-CD39-A667-E8C5-88F7A6AE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or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217C2-E9AF-7B07-4DD5-0E17F8F5B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ora" pitchFamily="2" charset="0"/>
              </a:defRPr>
            </a:lvl1pPr>
          </a:lstStyle>
          <a:p>
            <a:fld id="{89CE4DB0-0814-4A83-B3ED-C0DF411EE7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E5E35-3B81-B17F-7C3D-B970831AC3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CB7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utan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Lor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or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or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or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or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faulkes@sfdora.org" TargetMode="External"/><Relationship Id="rId2" Type="http://schemas.openxmlformats.org/officeDocument/2006/relationships/hyperlink" Target="http://doi.org/10.5281/zenodo.1097964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090DB-5A02-9A79-FBA0-CA9B3C8AE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3963"/>
          </a:xfrm>
        </p:spPr>
        <p:txBody>
          <a:bodyPr>
            <a:normAutofit/>
          </a:bodyPr>
          <a:lstStyle/>
          <a:p>
            <a:r>
              <a:rPr lang="en-US" dirty="0"/>
              <a:t>Guidance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9559B-9F2E-E015-F414-7805187B7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834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on the responsible use of quantitative indicators in research assessment</a:t>
            </a:r>
          </a:p>
        </p:txBody>
      </p:sp>
      <p:pic>
        <p:nvPicPr>
          <p:cNvPr id="7" name="Picture 6" descr="DORA logo">
            <a:extLst>
              <a:ext uri="{FF2B5EF4-FFF2-40B4-BE49-F238E27FC236}">
                <a16:creationId xmlns:a16="http://schemas.microsoft.com/office/drawing/2014/main" id="{4FB90A8A-AE85-10A5-AECA-20C41D77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71" y="5349875"/>
            <a:ext cx="26517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6025-950A-BD6E-58BC-EAF789F3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Principles for using quantitative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F619-CC37-8326-14A8-97D4CB0C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Be clear</a:t>
            </a:r>
            <a:r>
              <a:rPr lang="en-US" dirty="0"/>
              <a:t>: State the rationale for using this indicator.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Be transparent</a:t>
            </a:r>
            <a:r>
              <a:rPr lang="en-US" dirty="0"/>
              <a:t>: State how indicators will be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Be specific</a:t>
            </a:r>
            <a:r>
              <a:rPr lang="en-US" dirty="0"/>
              <a:t>: Consider how well the indicator refers to particular research or an individual researcher.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Be contextual</a:t>
            </a:r>
            <a:r>
              <a:rPr lang="en-US" dirty="0"/>
              <a:t>: Remember that indicators are proxies, not direct measurements.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</a:rPr>
              <a:t>Be fair</a:t>
            </a:r>
            <a:r>
              <a:rPr lang="en-US" dirty="0"/>
              <a:t>: Avoid biases as much as possible.</a:t>
            </a:r>
          </a:p>
        </p:txBody>
      </p:sp>
    </p:spTree>
    <p:extLst>
      <p:ext uri="{BB962C8B-B14F-4D97-AF65-F5344CB8AC3E}">
        <p14:creationId xmlns:p14="http://schemas.microsoft.com/office/powerpoint/2010/main" val="420350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CCD3-12A8-6EC7-AB95-A317D7A9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Impact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BF23-4C63-884C-38EE-B3AE71BDC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Poor predictor of future citations</a:t>
            </a:r>
            <a:r>
              <a:rPr lang="en-US" dirty="0"/>
              <a:t> of individual articles</a:t>
            </a:r>
          </a:p>
          <a:p>
            <a:r>
              <a:rPr lang="en-US" b="1" dirty="0"/>
              <a:t>Not</a:t>
            </a:r>
            <a:r>
              <a:rPr lang="en-US" dirty="0"/>
              <a:t> usefully related to </a:t>
            </a:r>
            <a:r>
              <a:rPr lang="en-US" b="1" dirty="0"/>
              <a:t>the quality of peer review</a:t>
            </a:r>
          </a:p>
        </p:txBody>
      </p:sp>
    </p:spTree>
    <p:extLst>
      <p:ext uri="{BB962C8B-B14F-4D97-AF65-F5344CB8AC3E}">
        <p14:creationId xmlns:p14="http://schemas.microsoft.com/office/powerpoint/2010/main" val="10259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5F66-C6E5-4343-0D99-0DE8FFC2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B4E7-7C7A-0BEE-63EE-B8DA1A7E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</a:t>
            </a:r>
            <a:r>
              <a:rPr lang="en-US" b="1" dirty="0"/>
              <a:t>long time</a:t>
            </a:r>
            <a:r>
              <a:rPr lang="en-US" dirty="0"/>
              <a:t> to accumulate</a:t>
            </a:r>
          </a:p>
          <a:p>
            <a:r>
              <a:rPr lang="en-US" dirty="0"/>
              <a:t>Reflect </a:t>
            </a:r>
            <a:r>
              <a:rPr lang="en-US" b="1" dirty="0"/>
              <a:t>influence</a:t>
            </a:r>
            <a:r>
              <a:rPr lang="en-US" dirty="0"/>
              <a:t> of an article rather than quality</a:t>
            </a:r>
          </a:p>
          <a:p>
            <a:r>
              <a:rPr lang="en-US" dirty="0"/>
              <a:t>Citation patterns </a:t>
            </a:r>
            <a:r>
              <a:rPr lang="en-US" b="1" dirty="0"/>
              <a:t>differ between fields</a:t>
            </a:r>
          </a:p>
          <a:p>
            <a:r>
              <a:rPr lang="en-US" dirty="0"/>
              <a:t>Supportive citations are </a:t>
            </a:r>
            <a:r>
              <a:rPr lang="en-US" b="1" dirty="0"/>
              <a:t>not distinguished</a:t>
            </a:r>
            <a:r>
              <a:rPr lang="en-US" dirty="0"/>
              <a:t> from critical ones</a:t>
            </a:r>
          </a:p>
        </p:txBody>
      </p:sp>
    </p:spTree>
    <p:extLst>
      <p:ext uri="{BB962C8B-B14F-4D97-AF65-F5344CB8AC3E}">
        <p14:creationId xmlns:p14="http://schemas.microsoft.com/office/powerpoint/2010/main" val="394971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9779-CA49-C4E7-A12F-E74ED6C8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</a:t>
            </a:r>
            <a:r>
              <a:rPr lang="en-US" dirty="0"/>
              <a:t>-index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AC3FD-EB90-5D72-DAB3-2ED031362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depends on </a:t>
            </a:r>
            <a:r>
              <a:rPr lang="en-US" b="1" dirty="0"/>
              <a:t>what source is used</a:t>
            </a:r>
            <a:r>
              <a:rPr lang="en-US" dirty="0"/>
              <a:t> for citation counts (e.g., Web of Knowledge, Scopus, Google Scholar, etc.)</a:t>
            </a:r>
          </a:p>
          <a:p>
            <a:r>
              <a:rPr lang="en-US" dirty="0"/>
              <a:t>Does not take </a:t>
            </a:r>
            <a:r>
              <a:rPr lang="en-US" b="1" dirty="0"/>
              <a:t>career breaks</a:t>
            </a:r>
            <a:r>
              <a:rPr lang="en-US" dirty="0"/>
              <a:t> into account </a:t>
            </a:r>
          </a:p>
          <a:p>
            <a:r>
              <a:rPr lang="en-US" dirty="0"/>
              <a:t>Does not distinguish amount of </a:t>
            </a:r>
            <a:r>
              <a:rPr lang="en-US" b="1" dirty="0"/>
              <a:t>contribution to a project</a:t>
            </a:r>
            <a:r>
              <a:rPr lang="en-US" dirty="0"/>
              <a:t> (e.g., minor and major contributions are the same, as long as both are authors)</a:t>
            </a:r>
          </a:p>
        </p:txBody>
      </p:sp>
    </p:spTree>
    <p:extLst>
      <p:ext uri="{BB962C8B-B14F-4D97-AF65-F5344CB8AC3E}">
        <p14:creationId xmlns:p14="http://schemas.microsoft.com/office/powerpoint/2010/main" val="429072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8F98-5BCE-1C7D-9921-F68C014D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Field-normalized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80B9-6521-DE62-CD2A-59AB0BB1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indicators try to “correct” for differences in citation patterns from one research field to another</a:t>
            </a:r>
          </a:p>
          <a:p>
            <a:r>
              <a:rPr lang="en-US" dirty="0"/>
              <a:t>Difficult to define the </a:t>
            </a:r>
            <a:r>
              <a:rPr lang="en-US" b="1" dirty="0"/>
              <a:t>boundaries</a:t>
            </a:r>
            <a:r>
              <a:rPr lang="en-US" dirty="0"/>
              <a:t> of a research field</a:t>
            </a:r>
          </a:p>
          <a:p>
            <a:r>
              <a:rPr lang="en-US" dirty="0"/>
              <a:t>Unreliable when based on </a:t>
            </a:r>
            <a:r>
              <a:rPr lang="en-US" b="1" dirty="0"/>
              <a:t>small numbers</a:t>
            </a:r>
            <a:r>
              <a:rPr lang="en-US" dirty="0"/>
              <a:t> of papers</a:t>
            </a:r>
          </a:p>
          <a:p>
            <a:r>
              <a:rPr lang="en-US" b="1" dirty="0"/>
              <a:t>Fluctuate</a:t>
            </a:r>
            <a:r>
              <a:rPr lang="en-US" dirty="0"/>
              <a:t> over time</a:t>
            </a:r>
          </a:p>
        </p:txBody>
      </p:sp>
    </p:spTree>
    <p:extLst>
      <p:ext uri="{BB962C8B-B14F-4D97-AF65-F5344CB8AC3E}">
        <p14:creationId xmlns:p14="http://schemas.microsoft.com/office/powerpoint/2010/main" val="301388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CC4D-871C-B97A-A887-C8B9ADCA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Altmetrics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89ED-5CDF-1E52-2EC4-7256158D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Composite of </a:t>
            </a:r>
            <a:r>
              <a:rPr lang="en-US" b="1" dirty="0"/>
              <a:t>many dissimilar measures</a:t>
            </a:r>
            <a:r>
              <a:rPr lang="en-US" dirty="0"/>
              <a:t> of online “attention” (e.g., short social media post, long blog post, news article in national media)</a:t>
            </a:r>
          </a:p>
          <a:p>
            <a:r>
              <a:rPr lang="en-US" dirty="0"/>
              <a:t>Calculations and weighting of measurements used to produce a final number can be </a:t>
            </a:r>
            <a:r>
              <a:rPr lang="en-US" b="1" dirty="0"/>
              <a:t>opaque or change</a:t>
            </a:r>
            <a:r>
              <a:rPr lang="en-US" dirty="0"/>
              <a:t>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BB42-0AD5-BE14-C6E7-B6ECDE8B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DORA Research Assessment Indicators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70B05-A788-85B9-CB28-41195BDDE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Stephen Curry</a:t>
            </a:r>
          </a:p>
          <a:p>
            <a:r>
              <a:rPr lang="en-US" dirty="0"/>
              <a:t>Ginny Barbour</a:t>
            </a:r>
          </a:p>
          <a:p>
            <a:r>
              <a:rPr lang="en-US" dirty="0"/>
              <a:t>Rachel Bruce</a:t>
            </a:r>
          </a:p>
          <a:p>
            <a:r>
              <a:rPr lang="en-US" dirty="0"/>
              <a:t>Bodo Stern</a:t>
            </a:r>
          </a:p>
          <a:p>
            <a:r>
              <a:rPr lang="en-US" dirty="0"/>
              <a:t>Stuart King</a:t>
            </a:r>
          </a:p>
          <a:p>
            <a:r>
              <a:rPr lang="en-US" dirty="0"/>
              <a:t>Rebecca Lawrence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9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A326-B8B0-C1B2-9C5B-94F38AC7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12F80-2962-4886-B5FD-CA97B9545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content is available under a Creative Commons Attribution Share Alike License (CC BY-SA 4.0).</a:t>
            </a:r>
          </a:p>
          <a:p>
            <a:r>
              <a:rPr lang="en-US" dirty="0"/>
              <a:t>Please cite the original document as:</a:t>
            </a:r>
          </a:p>
          <a:p>
            <a:pPr lvl="1"/>
            <a:r>
              <a:rPr lang="en-US" dirty="0"/>
              <a:t>DORA. 2024. Guidance on the responsible use of quantitative indicators in research assessment. </a:t>
            </a:r>
            <a:r>
              <a:rPr lang="en-US" dirty="0">
                <a:hlinkClick r:id="rId2"/>
              </a:rPr>
              <a:t>http://doi.org/10.5281/zenodo.10979644</a:t>
            </a:r>
            <a:endParaRPr lang="en-US" dirty="0"/>
          </a:p>
          <a:p>
            <a:r>
              <a:rPr lang="en-US" dirty="0"/>
              <a:t>For more information, contact </a:t>
            </a:r>
            <a:r>
              <a:rPr lang="en-US" dirty="0">
                <a:hlinkClick r:id="rId3"/>
              </a:rPr>
              <a:t>Zen Faulkes</a:t>
            </a:r>
            <a:r>
              <a:rPr lang="en-US" dirty="0"/>
              <a:t>, DORA Program Director.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2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71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CB711"/>
      </a:hlink>
      <a:folHlink>
        <a:srgbClr val="A5A5A5"/>
      </a:folHlink>
    </a:clrScheme>
    <a:fontScheme name="DORA">
      <a:majorFont>
        <a:latin typeface="RutanTrial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360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Jaapokki</vt:lpstr>
      <vt:lpstr>Lora</vt:lpstr>
      <vt:lpstr>Rutan</vt:lpstr>
      <vt:lpstr>Office Theme</vt:lpstr>
      <vt:lpstr>Guidance</vt:lpstr>
      <vt:lpstr>Principles for using quantitative indicators</vt:lpstr>
      <vt:lpstr>Journal Impact Factor</vt:lpstr>
      <vt:lpstr>Citations</vt:lpstr>
      <vt:lpstr>h-index</vt:lpstr>
      <vt:lpstr>Field-normalized indicators</vt:lpstr>
      <vt:lpstr>Altmetrics</vt:lpstr>
      <vt:lpstr>DORA Research Assessment Indicators Task Force</vt:lpstr>
      <vt:lpstr>End matter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 Faulkes</dc:creator>
  <cp:lastModifiedBy>Zen Faulkes</cp:lastModifiedBy>
  <cp:revision>5</cp:revision>
  <dcterms:created xsi:type="dcterms:W3CDTF">2023-08-03T19:33:31Z</dcterms:created>
  <dcterms:modified xsi:type="dcterms:W3CDTF">2024-05-23T14:16:44Z</dcterms:modified>
</cp:coreProperties>
</file>